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142533542" r:id="rId5"/>
  </p:sldIdLst>
  <p:sldSz cx="12192000" cy="6858000"/>
  <p:notesSz cx="6797675" cy="9926638"/>
  <p:custDataLst>
    <p:tags r:id="rId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rslag til videre steg" id="{74EA3721-B2CB-4755-8C71-A2FECF7D4206}">
          <p14:sldIdLst/>
        </p14:section>
        <p14:section name="Om tilbudet" id="{55D8A2C7-7298-4534-BD70-D0571F7B76E5}">
          <p14:sldIdLst/>
        </p14:section>
        <p14:section name="Informasjon til fastleger/legevaktsleger" id="{70140EA8-62D4-4623-96BF-B7D524C39655}">
          <p14:sldIdLst>
            <p14:sldId id="214253354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0" y="7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tags" Target="tags/tag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06DD8-8371-443B-B865-8068CFB555B7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91395-A54C-4ED3-AE45-6599DD8323A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01175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3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4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B1A520F1-65EE-E649-BB8D-A3734D998E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4815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Sammenligning -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352019D6-8B6D-1547-A33B-C2C5C3430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27" y="6060528"/>
            <a:ext cx="457958" cy="457958"/>
          </a:xfrm>
          <a:prstGeom prst="rect">
            <a:avLst/>
          </a:prstGeom>
        </p:spPr>
      </p:pic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DEF03F01-AAC7-034B-AE29-D0D5DCA0871B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1134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01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- Blå">
    <p:bg>
      <p:bgPr>
        <a:solidFill>
          <a:srgbClr val="003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45DF14B-C2FE-F544-8369-69696881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7FA39DB-E08D-BD49-A771-A15E0D7547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848A3EFA-93BE-2942-A9DE-510C191AC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771E15-F4D1-8E4C-909A-45D6322C0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15EB17B9-0771-0D4B-A7C0-DAB882EB11B1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lipse 6">
            <a:extLst>
              <a:ext uri="{FF2B5EF4-FFF2-40B4-BE49-F238E27FC236}">
                <a16:creationId xmlns:a16="http://schemas.microsoft.com/office/drawing/2014/main" id="{FE13AB6A-FB76-5C40-8779-8CD9DBF70535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6887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88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- Blå">
    <p:bg>
      <p:bgPr>
        <a:solidFill>
          <a:srgbClr val="00328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5DC0F9C-C7F6-864A-B825-03A0E4386B96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llipse 5">
            <a:extLst>
              <a:ext uri="{FF2B5EF4-FFF2-40B4-BE49-F238E27FC236}">
                <a16:creationId xmlns:a16="http://schemas.microsoft.com/office/drawing/2014/main" id="{D3855909-4CB5-7C4A-BBD1-322F3AAC3158}"/>
              </a:ext>
            </a:extLst>
          </p:cNvPr>
          <p:cNvSpPr/>
          <p:nvPr userDrawn="1"/>
        </p:nvSpPr>
        <p:spPr>
          <a:xfrm>
            <a:off x="11403127" y="6236250"/>
            <a:ext cx="106514" cy="1065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9127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11E09AA-F784-7843-AF76-F1F5C10C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941B3E-7B61-9942-971E-6A4275BB1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6C6C3EE-1C5E-2B43-AD4B-48A5DC018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66279E4-A95D-494F-B5C0-48C6AAEC0C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8BEA9F2-7015-1F45-85F0-950A233AF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934AD8B-F318-F843-94DD-61BEBF355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3350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609725-4C45-974D-824E-69A856778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FA63FF9E-5285-314A-8CF5-EEB89FFE02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0CE39C3-2AA4-5244-9A2D-DB3B64A152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1D2AF465-F61C-4E4D-858F-514DDF4A7A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5394162-ECD8-7945-865B-7F1F6415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6562E3F-A4CE-2041-A55F-08EFD70FF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156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D42566-4768-9B46-AFF6-FF46A831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AC1D3E1-B9C2-784F-88E4-AEF167E246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A5C4AD-40E5-9149-ADE1-C81DB1FDCF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0B98C6-809E-6948-BAF6-43E891F2C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03A929C-DC22-F942-AD31-7CDFF0FFF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73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E658D50-C9C4-0E4E-BBDA-89F36C2E33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2CFF7A4-7E83-2E45-82EE-BFA61A279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D208DC0-E74B-F748-AA00-FDB066BD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CAFE319-53F5-3147-8E69-370A523D2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769782D-285F-2444-A54B-B7BB5BD59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56874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 - Strategi 2030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C030D76-EBBC-6045-A8E0-1BF544F8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30136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117CC59B-D2C4-724B-A9D4-6039BB627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47884" y="6398554"/>
            <a:ext cx="6754761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43198B2-5AF0-4B41-84D5-E841732B4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8397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79581D5-0F7E-9E4F-89C4-AFAA1EA9A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034" y="6396105"/>
            <a:ext cx="771939" cy="286317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47E1402-2297-4047-B887-9D1FFB1410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4" y="6426347"/>
            <a:ext cx="1545936" cy="25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9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9FBA7-41E6-C943-9BCD-44F5EB4685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52C6F6-7C7E-0545-8053-554FFB3DB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F19BF38-7C0E-D742-A608-838B840329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46AAD2-377D-CE4A-A78F-CC05DDAF1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D7291D6-3B57-4443-854E-B16C15C9D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387264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endefinert oppse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33488087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274389"/>
            <a:ext cx="10694859" cy="1561518"/>
          </a:xfrm>
          <a:prstGeom prst="rect">
            <a:avLst/>
          </a:prstGeom>
        </p:spPr>
        <p:txBody>
          <a:bodyPr>
            <a:spAutoFit/>
          </a:bodyPr>
          <a:lstStyle>
            <a:lvl1pPr marL="380990" indent="-380990">
              <a:buFont typeface="Arial" panose="020B0604020202020204" pitchFamily="34" charset="0"/>
              <a:buChar char="•"/>
              <a:defRPr sz="1867">
                <a:latin typeface="+mj-lt"/>
                <a:cs typeface="Arial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+mj-lt"/>
                <a:cs typeface="ScalaSans"/>
              </a:defRPr>
            </a:lvl2pPr>
            <a:lvl3pPr marL="1523962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+mj-lt"/>
                <a:cs typeface="ScalaSans"/>
              </a:defRPr>
            </a:lvl3pPr>
            <a:lvl4pPr>
              <a:defRPr sz="1467">
                <a:latin typeface="ScalaSans"/>
                <a:cs typeface="ScalaSans"/>
              </a:defRPr>
            </a:lvl4pPr>
            <a:lvl5pPr>
              <a:defRPr sz="1467">
                <a:latin typeface="ScalaSans"/>
                <a:cs typeface="Scala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Click to edit Master text styles</a:t>
            </a:r>
          </a:p>
          <a:p>
            <a:pPr marL="1523962" marR="0" lvl="2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Click to edit Master text styles</a:t>
            </a:r>
          </a:p>
          <a:p>
            <a:pPr marL="1523962" marR="0" lvl="2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/>
          </a:p>
          <a:p>
            <a:pPr lvl="1"/>
            <a:endParaRPr lang="en-US"/>
          </a:p>
        </p:txBody>
      </p:sp>
      <p:sp>
        <p:nvSpPr>
          <p:cNvPr id="10" name="Holder 4"/>
          <p:cNvSpPr>
            <a:spLocks noGrp="1"/>
          </p:cNvSpPr>
          <p:nvPr>
            <p:ph type="sldNum" sz="quarter" idx="4"/>
          </p:nvPr>
        </p:nvSpPr>
        <p:spPr>
          <a:xfrm>
            <a:off x="11413067" y="6460067"/>
            <a:ext cx="609600" cy="261409"/>
          </a:xfrm>
          <a:prstGeom prst="rect">
            <a:avLst/>
          </a:prstGeom>
        </p:spPr>
        <p:txBody>
          <a:bodyPr lIns="0" tIns="0" rIns="0" bIns="0" anchor="ctr"/>
          <a:lstStyle>
            <a:lvl1pPr marL="8145" algn="r">
              <a:defRPr sz="1000" b="0" i="0" spc="7">
                <a:solidFill>
                  <a:srgbClr val="032C67"/>
                </a:solidFill>
                <a:latin typeface="+mj-lt"/>
                <a:cs typeface="Effra"/>
              </a:defRPr>
            </a:lvl1pPr>
          </a:lstStyle>
          <a:p>
            <a:pPr defTabSz="609585">
              <a:defRPr/>
            </a:pPr>
            <a:r>
              <a:rPr lang="nb-NO"/>
              <a:t>Side  </a:t>
            </a:r>
            <a:fld id="{3BE61812-49E7-4238-BC22-F82E9B4B0308}" type="slidenum">
              <a:rPr smtClean="0"/>
              <a:pPr defTabSz="609585">
                <a:defRPr/>
              </a:pPr>
              <a:t>‹#›</a:t>
            </a:fld>
            <a:endParaRPr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09600" y="392861"/>
            <a:ext cx="10694858" cy="452432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>
              <a:defRPr sz="2600" b="1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804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8914827C-92AD-484C-8F15-952FDFBEB2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63588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8914827C-92AD-484C-8F15-952FDFBEB2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3E2EDA2D-BB8B-4C52-BEE1-DF4CEBA952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3" b="65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34F3A0B-1B2D-4042-93A9-13F1CBBC2F2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C056AB-87D3-4BC2-8414-BA8FB0B1E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43E061-F3CE-4E38-970B-BA985F7242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5BC04C-8314-43FD-AB0E-CFFAE384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CEC28-1662-4F80-8292-3F7FD90B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645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211A8BD7-C4CE-4B17-BB73-1D29ACD1AAB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3865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think-cell Slide" r:id="rId4" imgW="622" imgH="623" progId="TCLayout.ActiveDocument.1">
                  <p:embed/>
                </p:oleObj>
              </mc:Choice>
              <mc:Fallback>
                <p:oleObj name="think-cell Slide" r:id="rId4" imgW="622" imgH="62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211A8BD7-C4CE-4B17-BB73-1D29ACD1AA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720FAE96-6DB5-4FC3-8BBE-9BD15FE16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666078-9DF2-4B07-86BF-C9F97975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3609E1-FC9F-485E-A89B-FD32BD02F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DF92A-4BC0-4147-A304-463F7E03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6933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endefinert oppset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5753813"/>
              </p:ext>
            </p:extLst>
          </p:nvPr>
        </p:nvGraphicFramePr>
        <p:xfrm>
          <a:off x="2118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F4DC89-CF82-4148-9A95-82695CF8A4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9"/>
          <a:stretch/>
        </p:blipFill>
        <p:spPr>
          <a:xfrm>
            <a:off x="0" y="-114300"/>
            <a:ext cx="12192000" cy="69723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0EB9165-3765-4747-980D-49D42669FF7F}"/>
              </a:ext>
            </a:extLst>
          </p:cNvPr>
          <p:cNvSpPr/>
          <p:nvPr userDrawn="1"/>
        </p:nvSpPr>
        <p:spPr>
          <a:xfrm>
            <a:off x="0" y="-114300"/>
            <a:ext cx="12192000" cy="69723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9599" y="1274389"/>
            <a:ext cx="10694859" cy="1561518"/>
          </a:xfrm>
          <a:prstGeom prst="rect">
            <a:avLst/>
          </a:prstGeom>
        </p:spPr>
        <p:txBody>
          <a:bodyPr>
            <a:spAutoFit/>
          </a:bodyPr>
          <a:lstStyle>
            <a:lvl1pPr marL="380990" indent="-380990">
              <a:buFont typeface="Arial" panose="020B0604020202020204" pitchFamily="34" charset="0"/>
              <a:buChar char="•"/>
              <a:defRPr sz="1867">
                <a:latin typeface="+mj-lt"/>
                <a:cs typeface="Arial"/>
              </a:defRPr>
            </a:lvl1pPr>
            <a:lvl2pPr marL="990575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>
                <a:latin typeface="+mj-lt"/>
                <a:cs typeface="ScalaSans"/>
              </a:defRPr>
            </a:lvl2pPr>
            <a:lvl3pPr marL="1523962" marR="0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+mj-lt"/>
                <a:cs typeface="ScalaSans"/>
              </a:defRPr>
            </a:lvl3pPr>
            <a:lvl4pPr>
              <a:defRPr sz="1467">
                <a:latin typeface="ScalaSans"/>
                <a:cs typeface="ScalaSans"/>
              </a:defRPr>
            </a:lvl4pPr>
            <a:lvl5pPr>
              <a:defRPr sz="1467">
                <a:latin typeface="ScalaSans"/>
                <a:cs typeface="ScalaSan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marL="990575" marR="0" lvl="1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Click to edit Master text styles</a:t>
            </a:r>
          </a:p>
          <a:p>
            <a:pPr marL="1523962" marR="0" lvl="2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/>
              <a:t>Click to edit Master text styles</a:t>
            </a:r>
          </a:p>
          <a:p>
            <a:pPr marL="1523962" marR="0" lvl="2" indent="-380990" algn="l" defTabSz="60958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lang="en-US"/>
          </a:p>
          <a:p>
            <a:pPr lvl="1"/>
            <a:endParaRPr lang="en-US"/>
          </a:p>
        </p:txBody>
      </p:sp>
      <p:sp>
        <p:nvSpPr>
          <p:cNvPr id="10" name="Holder 4"/>
          <p:cNvSpPr>
            <a:spLocks noGrp="1"/>
          </p:cNvSpPr>
          <p:nvPr>
            <p:ph type="sldNum" sz="quarter" idx="4"/>
          </p:nvPr>
        </p:nvSpPr>
        <p:spPr>
          <a:xfrm>
            <a:off x="11413067" y="6460067"/>
            <a:ext cx="609600" cy="261409"/>
          </a:xfrm>
          <a:prstGeom prst="rect">
            <a:avLst/>
          </a:prstGeom>
        </p:spPr>
        <p:txBody>
          <a:bodyPr lIns="0" tIns="0" rIns="0" bIns="0" anchor="ctr"/>
          <a:lstStyle>
            <a:lvl1pPr marL="8145" algn="r">
              <a:defRPr sz="1000" b="0" i="0" spc="7">
                <a:solidFill>
                  <a:srgbClr val="032C67"/>
                </a:solidFill>
                <a:latin typeface="+mj-lt"/>
                <a:cs typeface="Effra"/>
              </a:defRPr>
            </a:lvl1pPr>
          </a:lstStyle>
          <a:p>
            <a:pPr defTabSz="609585">
              <a:defRPr/>
            </a:pPr>
            <a:r>
              <a:rPr lang="nb-NO"/>
              <a:t>Side  </a:t>
            </a:r>
            <a:fld id="{3BE61812-49E7-4238-BC22-F82E9B4B0308}" type="slidenum">
              <a:rPr smtClean="0"/>
              <a:pPr defTabSz="609585">
                <a:defRPr/>
              </a:pPr>
              <a:t>‹#›</a:t>
            </a:fld>
            <a:endParaRPr/>
          </a:p>
        </p:txBody>
      </p:sp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609600" y="392861"/>
            <a:ext cx="10694858" cy="452432"/>
          </a:xfrm>
          <a:prstGeom prst="rect">
            <a:avLst/>
          </a:prstGeom>
        </p:spPr>
        <p:txBody>
          <a:bodyPr vert="horz" wrap="square" anchor="t">
            <a:spAutoFit/>
          </a:bodyPr>
          <a:lstStyle>
            <a:lvl1pPr algn="l">
              <a:defRPr sz="2600" b="1">
                <a:latin typeface="+mj-lt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285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91" y="446405"/>
            <a:ext cx="3613984" cy="52648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CE3C56CD-BE2D-604C-A7A7-6A7FD6A668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29"/>
          <a:stretch/>
        </p:blipFill>
        <p:spPr>
          <a:xfrm>
            <a:off x="7355400" y="2024221"/>
            <a:ext cx="4836600" cy="483377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328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3662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 - Lite ko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8269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eloverskrift - Outli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78D648A-5C59-7840-A609-8BD96C148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7" y="2031102"/>
            <a:ext cx="6068293" cy="606221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B92C26F-7F53-C14B-B289-0792A6608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8970" y="1122363"/>
            <a:ext cx="9134622" cy="1803717"/>
          </a:xfrm>
        </p:spPr>
        <p:txBody>
          <a:bodyPr anchor="b" anchorCtr="0">
            <a:normAutofit/>
          </a:bodyPr>
          <a:lstStyle>
            <a:lvl1pPr algn="l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E6A5A5-BED6-5143-86AB-460B6B3739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8970" y="3602038"/>
            <a:ext cx="9134622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73CE523-8A75-3248-9DA6-4FBCB7D88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11DF22D-D0D4-0E48-B228-D7E1C05C9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ACCF5C-1F08-8446-B3CB-BE8A4E8E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7547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- Ko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4F6546F2-132F-8144-9B26-617528BE10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0" b="50000"/>
          <a:stretch/>
        </p:blipFill>
        <p:spPr>
          <a:xfrm>
            <a:off x="7342909" y="2031103"/>
            <a:ext cx="4849092" cy="482689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60E85F30-75B4-FF42-AF80-20CFD766F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990" y="1709738"/>
            <a:ext cx="9876459" cy="2852737"/>
          </a:xfrm>
        </p:spPr>
        <p:txBody>
          <a:bodyPr anchor="b"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7604DED-0A22-4640-8B1A-EA0B4E547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70990" y="4589463"/>
            <a:ext cx="9876460" cy="1500187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8858EF4-CDD5-1440-86E1-4B7C7AA449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F194CB1-9586-EF4B-BBB6-8D9442BF7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44BB978-85C2-0D4E-9FC4-20CC0C33C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5506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17995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o innholdsdeler - K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91CDD4-CA52-7C4D-8F8A-3FE04929F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131A3E-7895-8346-BF2B-D4D3FD170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84ACC645-0435-484D-A09D-82C747BFB7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136B6A6-D833-794B-8729-5D07699C58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59FAF9AB-8DF9-CB4C-A8B4-1B435AA1E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A93593C-2DE9-7D4C-91D3-9E1788F37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5EE7DCD-A9CF-F946-9FF8-73131B3C77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03127" y="6060528"/>
            <a:ext cx="457958" cy="457958"/>
          </a:xfrm>
          <a:prstGeom prst="rect">
            <a:avLst/>
          </a:prstGeom>
        </p:spPr>
      </p:pic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27CFEDB7-4063-CB4D-A736-FE7E1133003D}"/>
              </a:ext>
            </a:extLst>
          </p:cNvPr>
          <p:cNvCxnSpPr/>
          <p:nvPr userDrawn="1"/>
        </p:nvCxnSpPr>
        <p:spPr>
          <a:xfrm>
            <a:off x="0" y="6289507"/>
            <a:ext cx="11353800" cy="0"/>
          </a:xfrm>
          <a:prstGeom prst="line">
            <a:avLst/>
          </a:prstGeom>
          <a:ln w="1905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15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8AB9C3-8B30-D644-AE02-1F73A6694E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5E9DE39-9DCC-2A48-B512-D62634DCB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D508B2E-D5F0-424B-84A7-34DAF2142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1FD1AAA-F6C1-3E43-AFD6-2901438179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D2A292EE-25A9-2B47-98B0-F650206E4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CA44997F-0D0E-5845-B7B6-09C32376E4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89519" y="6398554"/>
            <a:ext cx="1084118" cy="365125"/>
          </a:xfrm>
          <a:prstGeom prst="rect">
            <a:avLst/>
          </a:prstGeom>
        </p:spPr>
        <p:txBody>
          <a:bodyPr/>
          <a:lstStyle/>
          <a:p>
            <a:fld id="{DA89F13E-7433-AD44-943B-226CAB9E3968}" type="datetimeFigureOut">
              <a:rPr lang="nb-NO" smtClean="0"/>
              <a:t>23.10.2023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DB919485-2E05-C648-83E6-5BCB37E52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2908" y="6398554"/>
            <a:ext cx="3318164" cy="36512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2400F27-A523-4D49-B3FC-A0D1B4D49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54589" y="6398554"/>
            <a:ext cx="578427" cy="365125"/>
          </a:xfrm>
          <a:prstGeom prst="rect">
            <a:avLst/>
          </a:prstGeom>
        </p:spPr>
        <p:txBody>
          <a:bodyPr/>
          <a:lstStyle/>
          <a:p>
            <a:fld id="{8725909A-6E04-0740-90F1-7980387B50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6453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41EB7E36-9074-4562-B149-173FA812909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7805429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think-cell Slide" r:id="rId27" imgW="359" imgH="360" progId="TCLayout.ActiveDocument.1">
                  <p:embed/>
                </p:oleObj>
              </mc:Choice>
              <mc:Fallback>
                <p:oleObj name="think-cell Slide" r:id="rId27" imgW="359" imgH="360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41EB7E36-9074-4562-B149-173FA8129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78647BA5-F06A-5B43-8698-E775507E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EB8629-6545-D646-B891-0A3E1F73A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48799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328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−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l høyre 33"/>
          <p:cNvSpPr/>
          <p:nvPr/>
        </p:nvSpPr>
        <p:spPr>
          <a:xfrm>
            <a:off x="6817988" y="1456058"/>
            <a:ext cx="765625" cy="7426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33" name="Pil høyre 32"/>
          <p:cNvSpPr/>
          <p:nvPr/>
        </p:nvSpPr>
        <p:spPr>
          <a:xfrm rot="5400000">
            <a:off x="7676846" y="2979709"/>
            <a:ext cx="1837025" cy="867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37" name="Pil ned 36"/>
          <p:cNvSpPr/>
          <p:nvPr/>
        </p:nvSpPr>
        <p:spPr>
          <a:xfrm>
            <a:off x="5108200" y="4515837"/>
            <a:ext cx="86700" cy="1374450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42" name="Pil høyre 41"/>
          <p:cNvSpPr/>
          <p:nvPr/>
        </p:nvSpPr>
        <p:spPr>
          <a:xfrm rot="5400000" flipV="1">
            <a:off x="5244258" y="2178002"/>
            <a:ext cx="177985" cy="12273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41" name="Pil høyre 40"/>
          <p:cNvSpPr/>
          <p:nvPr/>
        </p:nvSpPr>
        <p:spPr>
          <a:xfrm rot="5400000">
            <a:off x="4791614" y="3600916"/>
            <a:ext cx="675363" cy="66548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13" name="Pil ned 12"/>
          <p:cNvSpPr/>
          <p:nvPr/>
        </p:nvSpPr>
        <p:spPr>
          <a:xfrm>
            <a:off x="10713956" y="4309605"/>
            <a:ext cx="94100" cy="158068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12" name="Pil høyre 11"/>
          <p:cNvSpPr/>
          <p:nvPr/>
        </p:nvSpPr>
        <p:spPr>
          <a:xfrm>
            <a:off x="6809121" y="994743"/>
            <a:ext cx="753396" cy="7814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32" name="Pil høyre 31"/>
          <p:cNvSpPr/>
          <p:nvPr/>
        </p:nvSpPr>
        <p:spPr>
          <a:xfrm rot="5400000">
            <a:off x="5208147" y="1770653"/>
            <a:ext cx="262385" cy="110555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0" name="Pil høyre 19"/>
          <p:cNvSpPr/>
          <p:nvPr/>
        </p:nvSpPr>
        <p:spPr>
          <a:xfrm>
            <a:off x="4099939" y="1186564"/>
            <a:ext cx="472403" cy="102814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6" name="Rektangel 25"/>
          <p:cNvSpPr/>
          <p:nvPr/>
        </p:nvSpPr>
        <p:spPr>
          <a:xfrm>
            <a:off x="6514265" y="918604"/>
            <a:ext cx="303723" cy="7169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</a:rPr>
              <a:t>Ja</a:t>
            </a:r>
            <a:endParaRPr lang="nb-NO" sz="700" dirty="0">
              <a:solidFill>
                <a:schemeClr val="tx1"/>
              </a:solidFill>
            </a:endParaRPr>
          </a:p>
        </p:txBody>
      </p:sp>
      <p:sp>
        <p:nvSpPr>
          <p:cNvPr id="25" name="Rektangel 24"/>
          <p:cNvSpPr/>
          <p:nvPr/>
        </p:nvSpPr>
        <p:spPr>
          <a:xfrm>
            <a:off x="5194900" y="1951991"/>
            <a:ext cx="337012" cy="1913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700" dirty="0" smtClean="0">
                <a:solidFill>
                  <a:schemeClr val="tx1"/>
                </a:solidFill>
              </a:rPr>
              <a:t>Nei</a:t>
            </a:r>
            <a:endParaRPr lang="nb-NO" sz="700" dirty="0">
              <a:solidFill>
                <a:schemeClr val="tx1"/>
              </a:solidFill>
            </a:endParaRPr>
          </a:p>
        </p:txBody>
      </p:sp>
      <p:sp>
        <p:nvSpPr>
          <p:cNvPr id="22" name="Pil ned 21"/>
          <p:cNvSpPr/>
          <p:nvPr/>
        </p:nvSpPr>
        <p:spPr>
          <a:xfrm>
            <a:off x="10713956" y="1118127"/>
            <a:ext cx="94100" cy="282344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1" name="Pil høyre 20"/>
          <p:cNvSpPr/>
          <p:nvPr/>
        </p:nvSpPr>
        <p:spPr>
          <a:xfrm>
            <a:off x="9343443" y="1118087"/>
            <a:ext cx="684920" cy="83263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9" name="Pil høyre 28"/>
          <p:cNvSpPr/>
          <p:nvPr/>
        </p:nvSpPr>
        <p:spPr>
          <a:xfrm>
            <a:off x="5815307" y="1204563"/>
            <a:ext cx="642278" cy="73587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2" name="Rektangel 1"/>
          <p:cNvSpPr/>
          <p:nvPr/>
        </p:nvSpPr>
        <p:spPr>
          <a:xfrm>
            <a:off x="4481163" y="19400"/>
            <a:ext cx="2234849" cy="4160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b="1" dirty="0" smtClean="0">
                <a:solidFill>
                  <a:schemeClr val="tx1"/>
                </a:solidFill>
              </a:rPr>
              <a:t>Tilbud </a:t>
            </a:r>
            <a:r>
              <a:rPr lang="nb-NO" sz="1000" b="1" dirty="0" err="1" smtClean="0">
                <a:solidFill>
                  <a:schemeClr val="tx1"/>
                </a:solidFill>
              </a:rPr>
              <a:t>subakutt</a:t>
            </a:r>
            <a:r>
              <a:rPr lang="nb-NO" sz="1000" b="1" dirty="0" smtClean="0">
                <a:solidFill>
                  <a:schemeClr val="tx1"/>
                </a:solidFill>
              </a:rPr>
              <a:t>  pasientforløp</a:t>
            </a:r>
            <a:endParaRPr lang="nb-NO" sz="1000" b="1" dirty="0">
              <a:solidFill>
                <a:schemeClr val="tx1"/>
              </a:solidFill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71196" y="778073"/>
            <a:ext cx="427455" cy="1320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nb-NO" sz="1000" dirty="0" smtClean="0">
                <a:solidFill>
                  <a:schemeClr val="tx1"/>
                </a:solidFill>
              </a:rPr>
              <a:t>Fastlege/legevakt</a:t>
            </a:r>
            <a:endParaRPr lang="nb-NO" sz="1000" dirty="0">
              <a:solidFill>
                <a:schemeClr val="tx1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2938" y="3958073"/>
            <a:ext cx="399746" cy="14012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900" dirty="0" smtClean="0">
                <a:solidFill>
                  <a:schemeClr val="tx1"/>
                </a:solidFill>
              </a:rPr>
              <a:t>Sykepleier/</a:t>
            </a:r>
          </a:p>
          <a:p>
            <a:pPr algn="ctr"/>
            <a:r>
              <a:rPr lang="nb-NO" sz="900" dirty="0" smtClean="0">
                <a:solidFill>
                  <a:schemeClr val="tx1"/>
                </a:solidFill>
              </a:rPr>
              <a:t>kommunikasjonssentral</a:t>
            </a:r>
            <a:endParaRPr lang="nb-NO" sz="900" dirty="0">
              <a:solidFill>
                <a:schemeClr val="tx1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73542" y="5610926"/>
            <a:ext cx="438539" cy="1129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b-NO" sz="1000" dirty="0" smtClean="0">
                <a:solidFill>
                  <a:schemeClr val="tx1"/>
                </a:solidFill>
              </a:rPr>
              <a:t>Pasient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9" name="Pil høyre 8"/>
          <p:cNvSpPr/>
          <p:nvPr/>
        </p:nvSpPr>
        <p:spPr>
          <a:xfrm>
            <a:off x="2006367" y="1159718"/>
            <a:ext cx="389330" cy="112119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  <p:sp>
        <p:nvSpPr>
          <p:cNvPr id="10" name="Rombe 9"/>
          <p:cNvSpPr/>
          <p:nvPr/>
        </p:nvSpPr>
        <p:spPr>
          <a:xfrm>
            <a:off x="4587583" y="664211"/>
            <a:ext cx="1515003" cy="1147520"/>
          </a:xfrm>
          <a:prstGeom prst="diamon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</a:rPr>
              <a:t>Behov for vurdering samme dag?</a:t>
            </a:r>
          </a:p>
          <a:p>
            <a:pPr algn="ctr"/>
            <a:r>
              <a:rPr lang="nb-NO" sz="800" u="sng" dirty="0" smtClean="0">
                <a:solidFill>
                  <a:schemeClr val="tx1"/>
                </a:solidFill>
              </a:rPr>
              <a:t>Se også skjema hastegrad ort ø-hjelp </a:t>
            </a:r>
            <a:endParaRPr lang="nb-NO" sz="800" u="sng" dirty="0">
              <a:solidFill>
                <a:schemeClr val="tx1"/>
              </a:solidFill>
            </a:endParaRPr>
          </a:p>
        </p:txBody>
      </p:sp>
      <p:sp>
        <p:nvSpPr>
          <p:cNvPr id="15" name="Rektangel 14"/>
          <p:cNvSpPr/>
          <p:nvPr/>
        </p:nvSpPr>
        <p:spPr>
          <a:xfrm>
            <a:off x="4115180" y="2356967"/>
            <a:ext cx="2072738" cy="137237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dirty="0" err="1" smtClean="0">
                <a:solidFill>
                  <a:schemeClr val="tx1"/>
                </a:solidFill>
              </a:rPr>
              <a:t>Subakuttpasient</a:t>
            </a:r>
            <a:r>
              <a:rPr lang="nb-NO" sz="800" b="1" dirty="0" smtClean="0">
                <a:solidFill>
                  <a:schemeClr val="tx1"/>
                </a:solidFill>
              </a:rPr>
              <a:t> forløp: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</a:rPr>
              <a:t>Lege i primærhelsetjenesten varsler sykepleier på kommunikasjonssentralen </a:t>
            </a:r>
            <a:r>
              <a:rPr lang="nb-NO" sz="800" dirty="0" err="1">
                <a:solidFill>
                  <a:schemeClr val="tx1"/>
                </a:solidFill>
              </a:rPr>
              <a:t>tlf</a:t>
            </a:r>
            <a:r>
              <a:rPr lang="nb-NO" sz="800" dirty="0">
                <a:solidFill>
                  <a:schemeClr val="tx1"/>
                </a:solidFill>
              </a:rPr>
              <a:t>; </a:t>
            </a:r>
            <a:r>
              <a:rPr lang="nb-NO" sz="800" dirty="0" smtClean="0">
                <a:solidFill>
                  <a:schemeClr val="tx1"/>
                </a:solidFill>
              </a:rPr>
              <a:t>74098400 om at pasienten kommer neste dag.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800" dirty="0">
                <a:solidFill>
                  <a:schemeClr val="tx1"/>
                </a:solidFill>
              </a:rPr>
              <a:t>Lege i primærhelsetjenesten sender henvisning til respektive </a:t>
            </a:r>
            <a:r>
              <a:rPr lang="nb-NO" sz="800" dirty="0" smtClean="0">
                <a:solidFill>
                  <a:schemeClr val="tx1"/>
                </a:solidFill>
              </a:rPr>
              <a:t>avdeling,  </a:t>
            </a:r>
            <a:r>
              <a:rPr lang="nb-NO" sz="800" dirty="0" err="1" smtClean="0">
                <a:solidFill>
                  <a:schemeClr val="tx1"/>
                </a:solidFill>
              </a:rPr>
              <a:t>evt</a:t>
            </a:r>
            <a:r>
              <a:rPr lang="nb-NO" sz="800" dirty="0" smtClean="0">
                <a:solidFill>
                  <a:schemeClr val="tx1"/>
                </a:solidFill>
              </a:rPr>
              <a:t> også  henvisning til røntgen ved behov</a:t>
            </a:r>
            <a:endParaRPr lang="nb-NO" sz="800" b="1" dirty="0" smtClean="0">
              <a:solidFill>
                <a:schemeClr val="tx1"/>
              </a:solidFill>
            </a:endParaRPr>
          </a:p>
        </p:txBody>
      </p:sp>
      <p:sp>
        <p:nvSpPr>
          <p:cNvPr id="16" name="Rektangel 15"/>
          <p:cNvSpPr/>
          <p:nvPr/>
        </p:nvSpPr>
        <p:spPr>
          <a:xfrm>
            <a:off x="7592999" y="515193"/>
            <a:ext cx="1832215" cy="6971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u="sng" dirty="0" smtClean="0">
                <a:solidFill>
                  <a:schemeClr val="tx1"/>
                </a:solidFill>
              </a:rPr>
              <a:t>Til innleggelse </a:t>
            </a:r>
            <a:endParaRPr lang="nb-NO" sz="800" u="sng" dirty="0" smtClean="0">
              <a:solidFill>
                <a:schemeClr val="tx1"/>
              </a:solidFill>
            </a:endParaRPr>
          </a:p>
          <a:p>
            <a:pPr algn="ctr"/>
            <a:r>
              <a:rPr lang="nb-NO" sz="800" dirty="0" smtClean="0">
                <a:solidFill>
                  <a:schemeClr val="tx1"/>
                </a:solidFill>
              </a:rPr>
              <a:t>Fastlege/legevaktslege </a:t>
            </a:r>
            <a:r>
              <a:rPr lang="nb-NO" sz="800" dirty="0">
                <a:solidFill>
                  <a:schemeClr val="tx1"/>
                </a:solidFill>
              </a:rPr>
              <a:t>ringer </a:t>
            </a:r>
            <a:r>
              <a:rPr lang="nb-NO" sz="800" dirty="0" smtClean="0">
                <a:solidFill>
                  <a:schemeClr val="tx1"/>
                </a:solidFill>
              </a:rPr>
              <a:t>kommunikasjonssentralen 74098400 og informerer om innleggelsen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8" name="Rektangel 17"/>
          <p:cNvSpPr/>
          <p:nvPr/>
        </p:nvSpPr>
        <p:spPr>
          <a:xfrm>
            <a:off x="10042431" y="992758"/>
            <a:ext cx="1703402" cy="50042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dirty="0" smtClean="0">
                <a:solidFill>
                  <a:schemeClr val="tx1"/>
                </a:solidFill>
              </a:rPr>
              <a:t>Fastlege/legevaktslege sender henvisning til sykehuset etter at pasienten er konferert og meldt 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19" name="Rektangel 18"/>
          <p:cNvSpPr/>
          <p:nvPr/>
        </p:nvSpPr>
        <p:spPr>
          <a:xfrm>
            <a:off x="2424037" y="1007739"/>
            <a:ext cx="1807198" cy="497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>
                <a:solidFill>
                  <a:schemeClr val="tx1"/>
                </a:solidFill>
              </a:rPr>
              <a:t>Fastlege/legevaktslege vurderer om pasient har </a:t>
            </a:r>
          </a:p>
          <a:p>
            <a:r>
              <a:rPr lang="nb-NO" sz="800" dirty="0">
                <a:solidFill>
                  <a:schemeClr val="tx1"/>
                </a:solidFill>
              </a:rPr>
              <a:t>behov for vurdering i</a:t>
            </a:r>
          </a:p>
          <a:p>
            <a:r>
              <a:rPr lang="nb-NO" sz="800" dirty="0">
                <a:solidFill>
                  <a:schemeClr val="tx1"/>
                </a:solidFill>
              </a:rPr>
              <a:t> spesialisthelsetjenesten </a:t>
            </a:r>
            <a:r>
              <a:rPr lang="nb-NO" sz="800" dirty="0" smtClean="0">
                <a:solidFill>
                  <a:schemeClr val="tx1"/>
                </a:solidFill>
              </a:rPr>
              <a:t> 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23" name="Rektangel 22"/>
          <p:cNvSpPr/>
          <p:nvPr/>
        </p:nvSpPr>
        <p:spPr>
          <a:xfrm>
            <a:off x="10093918" y="4021679"/>
            <a:ext cx="1600427" cy="4689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 smtClean="0">
                <a:solidFill>
                  <a:schemeClr val="tx1"/>
                </a:solidFill>
              </a:rPr>
              <a:t>Registrerer pasienten og melder videre inn i sykehusetetter prosedyre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10093918" y="5955680"/>
            <a:ext cx="1762921" cy="5478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>
                <a:solidFill>
                  <a:schemeClr val="tx1"/>
                </a:solidFill>
              </a:rPr>
              <a:t>Pasienten møter til vurdering i </a:t>
            </a:r>
            <a:r>
              <a:rPr lang="nb-NO" sz="800" dirty="0" smtClean="0">
                <a:solidFill>
                  <a:schemeClr val="tx1"/>
                </a:solidFill>
              </a:rPr>
              <a:t>akuttmottaket</a:t>
            </a:r>
            <a:endParaRPr lang="nb-NO" dirty="0"/>
          </a:p>
        </p:txBody>
      </p:sp>
      <p:cxnSp>
        <p:nvCxnSpPr>
          <p:cNvPr id="28" name="Rett linje 27"/>
          <p:cNvCxnSpPr/>
          <p:nvPr/>
        </p:nvCxnSpPr>
        <p:spPr>
          <a:xfrm>
            <a:off x="71196" y="3869604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linje 29"/>
          <p:cNvCxnSpPr/>
          <p:nvPr/>
        </p:nvCxnSpPr>
        <p:spPr>
          <a:xfrm>
            <a:off x="0" y="5595848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ktangel 30"/>
          <p:cNvSpPr/>
          <p:nvPr/>
        </p:nvSpPr>
        <p:spPr>
          <a:xfrm>
            <a:off x="4154348" y="4030606"/>
            <a:ext cx="2081104" cy="749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>
                <a:solidFill>
                  <a:schemeClr val="tx1"/>
                </a:solidFill>
              </a:rPr>
              <a:t>Sykepleier legger inn </a:t>
            </a:r>
            <a:r>
              <a:rPr lang="nb-NO" sz="800" dirty="0" smtClean="0">
                <a:solidFill>
                  <a:schemeClr val="tx1"/>
                </a:solidFill>
              </a:rPr>
              <a:t>info </a:t>
            </a:r>
            <a:r>
              <a:rPr lang="nb-NO" sz="800" dirty="0">
                <a:solidFill>
                  <a:schemeClr val="tx1"/>
                </a:solidFill>
              </a:rPr>
              <a:t>i AMIS. Om ønskelig settes det opp konferanse med </a:t>
            </a:r>
            <a:r>
              <a:rPr lang="nb-NO" sz="800" dirty="0" smtClean="0">
                <a:solidFill>
                  <a:schemeClr val="tx1"/>
                </a:solidFill>
              </a:rPr>
              <a:t>sekundærvakt, og sykepleier sitter i </a:t>
            </a:r>
            <a:r>
              <a:rPr lang="nb-NO" sz="800" dirty="0" err="1" smtClean="0">
                <a:solidFill>
                  <a:schemeClr val="tx1"/>
                </a:solidFill>
              </a:rPr>
              <a:t>medlytt</a:t>
            </a:r>
            <a:r>
              <a:rPr lang="nb-NO" sz="800" dirty="0" smtClean="0">
                <a:solidFill>
                  <a:schemeClr val="tx1"/>
                </a:solidFill>
              </a:rPr>
              <a:t> slik at innleggende lege slipper å komme med samme info 2 ganger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35" name="Rektangel 34"/>
          <p:cNvSpPr/>
          <p:nvPr/>
        </p:nvSpPr>
        <p:spPr>
          <a:xfrm>
            <a:off x="4231235" y="5963884"/>
            <a:ext cx="1844865" cy="539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 smtClean="0">
                <a:solidFill>
                  <a:schemeClr val="tx1"/>
                </a:solidFill>
              </a:rPr>
              <a:t>Pasientene melder </a:t>
            </a:r>
            <a:r>
              <a:rPr lang="nb-NO" sz="800" dirty="0">
                <a:solidFill>
                  <a:schemeClr val="tx1"/>
                </a:solidFill>
              </a:rPr>
              <a:t>seg </a:t>
            </a:r>
            <a:r>
              <a:rPr lang="nb-NO" sz="800" dirty="0" smtClean="0">
                <a:solidFill>
                  <a:schemeClr val="tx1"/>
                </a:solidFill>
              </a:rPr>
              <a:t> </a:t>
            </a:r>
            <a:r>
              <a:rPr lang="nb-NO" sz="800" dirty="0" err="1">
                <a:solidFill>
                  <a:schemeClr val="tx1"/>
                </a:solidFill>
              </a:rPr>
              <a:t>kl</a:t>
            </a:r>
            <a:r>
              <a:rPr lang="nb-NO" sz="800" dirty="0">
                <a:solidFill>
                  <a:schemeClr val="tx1"/>
                </a:solidFill>
              </a:rPr>
              <a:t> 08:00- </a:t>
            </a:r>
            <a:r>
              <a:rPr lang="nb-NO" sz="800" dirty="0" smtClean="0">
                <a:solidFill>
                  <a:schemeClr val="tx1"/>
                </a:solidFill>
              </a:rPr>
              <a:t>10:00 i fellesekspedisjonen </a:t>
            </a:r>
            <a:r>
              <a:rPr lang="nb-NO" sz="800" dirty="0">
                <a:solidFill>
                  <a:schemeClr val="tx1"/>
                </a:solidFill>
              </a:rPr>
              <a:t>i </a:t>
            </a:r>
            <a:r>
              <a:rPr lang="nb-NO" sz="800" dirty="0" smtClean="0">
                <a:solidFill>
                  <a:schemeClr val="tx1"/>
                </a:solidFill>
              </a:rPr>
              <a:t>ukedager, i akuttmottaket på helg</a:t>
            </a:r>
            <a:r>
              <a:rPr lang="nb-NO" sz="800" dirty="0" smtClean="0"/>
              <a:t>.</a:t>
            </a:r>
            <a:r>
              <a:rPr lang="nb-NO" sz="800" dirty="0" smtClean="0">
                <a:solidFill>
                  <a:schemeClr val="tx1"/>
                </a:solidFill>
              </a:rPr>
              <a:t>.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40" name="Rektangel 39"/>
          <p:cNvSpPr/>
          <p:nvPr/>
        </p:nvSpPr>
        <p:spPr>
          <a:xfrm>
            <a:off x="7615025" y="1456057"/>
            <a:ext cx="2162366" cy="204997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" b="1" u="sng" dirty="0" smtClean="0">
                <a:solidFill>
                  <a:schemeClr val="tx1"/>
                </a:solidFill>
              </a:rPr>
              <a:t>Til poliklinikk</a:t>
            </a:r>
            <a:endParaRPr lang="nb-NO" sz="800" dirty="0">
              <a:solidFill>
                <a:schemeClr val="tx1"/>
              </a:solidFill>
            </a:endParaRPr>
          </a:p>
          <a:p>
            <a:r>
              <a:rPr lang="nb-NO" sz="800" dirty="0" smtClean="0">
                <a:solidFill>
                  <a:schemeClr val="tx1"/>
                </a:solidFill>
              </a:rPr>
              <a:t>Åpningstider:</a:t>
            </a:r>
            <a:endParaRPr lang="nb-NO" sz="800" dirty="0">
              <a:solidFill>
                <a:schemeClr val="tx1"/>
              </a:solidFill>
            </a:endParaRPr>
          </a:p>
          <a:p>
            <a:r>
              <a:rPr lang="nb-NO" sz="800" dirty="0" smtClean="0">
                <a:solidFill>
                  <a:schemeClr val="tx1"/>
                </a:solidFill>
              </a:rPr>
              <a:t>Ort pol: Kl</a:t>
            </a:r>
            <a:r>
              <a:rPr lang="nb-NO" sz="800" dirty="0">
                <a:solidFill>
                  <a:schemeClr val="tx1"/>
                </a:solidFill>
              </a:rPr>
              <a:t>. </a:t>
            </a:r>
            <a:r>
              <a:rPr lang="nb-NO" sz="800" dirty="0" smtClean="0">
                <a:solidFill>
                  <a:schemeClr val="tx1"/>
                </a:solidFill>
              </a:rPr>
              <a:t>08.00-20:00 </a:t>
            </a:r>
            <a:r>
              <a:rPr lang="nb-NO" sz="800" dirty="0">
                <a:solidFill>
                  <a:schemeClr val="tx1"/>
                </a:solidFill>
              </a:rPr>
              <a:t>(hverdag</a:t>
            </a:r>
            <a:r>
              <a:rPr lang="nb-NO" sz="800" dirty="0" smtClean="0">
                <a:solidFill>
                  <a:schemeClr val="tx1"/>
                </a:solidFill>
              </a:rPr>
              <a:t>)</a:t>
            </a:r>
            <a:r>
              <a:rPr lang="nb-NO" sz="800" dirty="0">
                <a:solidFill>
                  <a:schemeClr val="tx1"/>
                </a:solidFill>
              </a:rPr>
              <a:t> </a:t>
            </a:r>
            <a:r>
              <a:rPr lang="nb-NO" sz="800" dirty="0" smtClean="0">
                <a:solidFill>
                  <a:schemeClr val="tx1"/>
                </a:solidFill>
              </a:rPr>
              <a:t>(74098124)</a:t>
            </a:r>
          </a:p>
          <a:p>
            <a:r>
              <a:rPr lang="nb-NO" sz="800" dirty="0" err="1" smtClean="0">
                <a:solidFill>
                  <a:schemeClr val="tx1"/>
                </a:solidFill>
              </a:rPr>
              <a:t>Med.pol</a:t>
            </a:r>
            <a:r>
              <a:rPr lang="nb-NO" sz="800" dirty="0" smtClean="0">
                <a:solidFill>
                  <a:schemeClr val="tx1"/>
                </a:solidFill>
              </a:rPr>
              <a:t>: 08.00- 15:00 (hverdag) (74098176)</a:t>
            </a:r>
            <a:endParaRPr lang="nb-NO" sz="800" dirty="0">
              <a:solidFill>
                <a:schemeClr val="tx1"/>
              </a:solidFill>
            </a:endParaRPr>
          </a:p>
          <a:p>
            <a:endParaRPr lang="nb-NO" sz="800" dirty="0">
              <a:solidFill>
                <a:schemeClr val="tx1"/>
              </a:solidFill>
            </a:endParaRPr>
          </a:p>
          <a:p>
            <a:r>
              <a:rPr lang="nb-NO" sz="800" dirty="0" smtClean="0">
                <a:solidFill>
                  <a:schemeClr val="tx1"/>
                </a:solidFill>
              </a:rPr>
              <a:t>Utenom </a:t>
            </a:r>
            <a:r>
              <a:rPr lang="nb-NO" sz="800" dirty="0">
                <a:solidFill>
                  <a:schemeClr val="tx1"/>
                </a:solidFill>
              </a:rPr>
              <a:t>åpningstiden </a:t>
            </a:r>
            <a:r>
              <a:rPr lang="nb-NO" sz="800" dirty="0" smtClean="0">
                <a:solidFill>
                  <a:schemeClr val="tx1"/>
                </a:solidFill>
              </a:rPr>
              <a:t>meldes pasienten </a:t>
            </a:r>
            <a:r>
              <a:rPr lang="nb-NO" sz="800" b="1" u="sng" dirty="0" smtClean="0">
                <a:solidFill>
                  <a:schemeClr val="tx1"/>
                </a:solidFill>
              </a:rPr>
              <a:t>til  akuttmottaket</a:t>
            </a:r>
            <a:r>
              <a:rPr lang="nb-NO" sz="800" b="1" u="sng" dirty="0">
                <a:solidFill>
                  <a:schemeClr val="tx1"/>
                </a:solidFill>
              </a:rPr>
              <a:t> </a:t>
            </a:r>
            <a:r>
              <a:rPr lang="nb-NO" sz="800" b="1" u="sng" dirty="0" smtClean="0">
                <a:solidFill>
                  <a:schemeClr val="tx1"/>
                </a:solidFill>
              </a:rPr>
              <a:t>74098400</a:t>
            </a:r>
          </a:p>
          <a:p>
            <a:endParaRPr lang="nb-NO" sz="800" b="1" u="sng" dirty="0">
              <a:solidFill>
                <a:schemeClr val="tx1"/>
              </a:solidFill>
            </a:endParaRPr>
          </a:p>
          <a:p>
            <a:r>
              <a:rPr lang="nb-NO" sz="800" dirty="0">
                <a:solidFill>
                  <a:schemeClr val="tx1"/>
                </a:solidFill>
              </a:rPr>
              <a:t>Lege i primærhelsetjenesten sender henvisning til respektive avdeling,  </a:t>
            </a:r>
            <a:r>
              <a:rPr lang="nb-NO" sz="800" dirty="0" err="1">
                <a:solidFill>
                  <a:schemeClr val="tx1"/>
                </a:solidFill>
              </a:rPr>
              <a:t>evt</a:t>
            </a:r>
            <a:r>
              <a:rPr lang="nb-NO" sz="800" dirty="0">
                <a:solidFill>
                  <a:schemeClr val="tx1"/>
                </a:solidFill>
              </a:rPr>
              <a:t> også  henvisning til røntgen ved behov</a:t>
            </a:r>
            <a:endParaRPr lang="nb-NO" sz="800" b="1" dirty="0">
              <a:solidFill>
                <a:schemeClr val="tx1"/>
              </a:solidFill>
            </a:endParaRPr>
          </a:p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43" name="Rektangel 42"/>
          <p:cNvSpPr/>
          <p:nvPr/>
        </p:nvSpPr>
        <p:spPr>
          <a:xfrm>
            <a:off x="609878" y="992758"/>
            <a:ext cx="1443039" cy="5342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>
                <a:solidFill>
                  <a:schemeClr val="tx1"/>
                </a:solidFill>
              </a:rPr>
              <a:t>Pasient kommer til Ø-hjelpstime med </a:t>
            </a:r>
          </a:p>
          <a:p>
            <a:r>
              <a:rPr lang="nb-NO" sz="800" dirty="0">
                <a:solidFill>
                  <a:schemeClr val="tx1"/>
                </a:solidFill>
              </a:rPr>
              <a:t>En sub-akutt tilstand/ skade</a:t>
            </a:r>
          </a:p>
          <a:p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36" name="Rektangel 35"/>
          <p:cNvSpPr/>
          <p:nvPr/>
        </p:nvSpPr>
        <p:spPr>
          <a:xfrm>
            <a:off x="7580349" y="5963884"/>
            <a:ext cx="2011326" cy="5423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 smtClean="0">
                <a:solidFill>
                  <a:schemeClr val="tx1"/>
                </a:solidFill>
              </a:rPr>
              <a:t>Pasientene melder </a:t>
            </a:r>
            <a:r>
              <a:rPr lang="nb-NO" sz="800" dirty="0">
                <a:solidFill>
                  <a:schemeClr val="tx1"/>
                </a:solidFill>
              </a:rPr>
              <a:t>seg </a:t>
            </a:r>
            <a:r>
              <a:rPr lang="nb-NO" sz="800" dirty="0" smtClean="0">
                <a:solidFill>
                  <a:schemeClr val="tx1"/>
                </a:solidFill>
              </a:rPr>
              <a:t> </a:t>
            </a:r>
            <a:r>
              <a:rPr lang="nb-NO" sz="800" dirty="0" err="1">
                <a:solidFill>
                  <a:schemeClr val="tx1"/>
                </a:solidFill>
              </a:rPr>
              <a:t>kl</a:t>
            </a:r>
            <a:r>
              <a:rPr lang="nb-NO" sz="800" dirty="0">
                <a:solidFill>
                  <a:schemeClr val="tx1"/>
                </a:solidFill>
              </a:rPr>
              <a:t> 08:00- </a:t>
            </a:r>
            <a:r>
              <a:rPr lang="nb-NO" sz="800" dirty="0" smtClean="0">
                <a:solidFill>
                  <a:schemeClr val="tx1"/>
                </a:solidFill>
              </a:rPr>
              <a:t>10:00 i fellesekspedisjonen </a:t>
            </a:r>
            <a:r>
              <a:rPr lang="nb-NO" sz="800" dirty="0">
                <a:solidFill>
                  <a:schemeClr val="tx1"/>
                </a:solidFill>
              </a:rPr>
              <a:t>i </a:t>
            </a:r>
            <a:r>
              <a:rPr lang="nb-NO" sz="800" dirty="0" smtClean="0">
                <a:solidFill>
                  <a:schemeClr val="tx1"/>
                </a:solidFill>
              </a:rPr>
              <a:t>ukedager, i akuttmottaket på helg</a:t>
            </a:r>
            <a:r>
              <a:rPr lang="nb-NO" sz="800" dirty="0" smtClean="0"/>
              <a:t>.</a:t>
            </a:r>
            <a:r>
              <a:rPr lang="nb-NO" sz="800" dirty="0" smtClean="0">
                <a:solidFill>
                  <a:schemeClr val="tx1"/>
                </a:solidFill>
              </a:rPr>
              <a:t>.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39" name="Rektangel 38"/>
          <p:cNvSpPr/>
          <p:nvPr/>
        </p:nvSpPr>
        <p:spPr>
          <a:xfrm>
            <a:off x="7362538" y="4004854"/>
            <a:ext cx="2081104" cy="749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sz="800" dirty="0">
                <a:solidFill>
                  <a:schemeClr val="tx1"/>
                </a:solidFill>
              </a:rPr>
              <a:t>Sykepleier legger inn </a:t>
            </a:r>
            <a:r>
              <a:rPr lang="nb-NO" sz="800" dirty="0" smtClean="0">
                <a:solidFill>
                  <a:schemeClr val="tx1"/>
                </a:solidFill>
              </a:rPr>
              <a:t>info </a:t>
            </a:r>
            <a:r>
              <a:rPr lang="nb-NO" sz="800" dirty="0">
                <a:solidFill>
                  <a:schemeClr val="tx1"/>
                </a:solidFill>
              </a:rPr>
              <a:t>i AMIS. Om ønskelig settes det opp konferanse med </a:t>
            </a:r>
            <a:r>
              <a:rPr lang="nb-NO" sz="800" dirty="0" smtClean="0">
                <a:solidFill>
                  <a:schemeClr val="tx1"/>
                </a:solidFill>
              </a:rPr>
              <a:t>sekundærvakt, og sykepleier sitter i </a:t>
            </a:r>
            <a:r>
              <a:rPr lang="nb-NO" sz="800" dirty="0" err="1" smtClean="0">
                <a:solidFill>
                  <a:schemeClr val="tx1"/>
                </a:solidFill>
              </a:rPr>
              <a:t>medlytt</a:t>
            </a:r>
            <a:r>
              <a:rPr lang="nb-NO" sz="800" dirty="0" smtClean="0">
                <a:solidFill>
                  <a:schemeClr val="tx1"/>
                </a:solidFill>
              </a:rPr>
              <a:t> slik at innleggende lege slipper å komme med samme info 2 ganger</a:t>
            </a:r>
            <a:endParaRPr lang="nb-NO" sz="800" dirty="0">
              <a:solidFill>
                <a:schemeClr val="tx1"/>
              </a:solidFill>
            </a:endParaRPr>
          </a:p>
        </p:txBody>
      </p:sp>
      <p:sp>
        <p:nvSpPr>
          <p:cNvPr id="44" name="Pil ned 43"/>
          <p:cNvSpPr/>
          <p:nvPr/>
        </p:nvSpPr>
        <p:spPr>
          <a:xfrm>
            <a:off x="8541907" y="4756826"/>
            <a:ext cx="86700" cy="1133461"/>
          </a:xfrm>
          <a:prstGeom prst="down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/>
          </a:p>
        </p:txBody>
      </p:sp>
    </p:spTree>
    <p:extLst>
      <p:ext uri="{BB962C8B-B14F-4D97-AF65-F5344CB8AC3E}">
        <p14:creationId xmlns:p14="http://schemas.microsoft.com/office/powerpoint/2010/main" val="18947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6_Office-tema">
  <a:themeElements>
    <a:clrScheme name="HMN">
      <a:dk1>
        <a:srgbClr val="000000"/>
      </a:dk1>
      <a:lt1>
        <a:srgbClr val="FFFFFF"/>
      </a:lt1>
      <a:dk2>
        <a:srgbClr val="003283"/>
      </a:dk2>
      <a:lt2>
        <a:srgbClr val="E8F0FA"/>
      </a:lt2>
      <a:accent1>
        <a:srgbClr val="81A9E1"/>
      </a:accent1>
      <a:accent2>
        <a:srgbClr val="BD0C2E"/>
      </a:accent2>
      <a:accent3>
        <a:srgbClr val="E3A610"/>
      </a:accent3>
      <a:accent4>
        <a:srgbClr val="5C3228"/>
      </a:accent4>
      <a:accent5>
        <a:srgbClr val="6B9B3A"/>
      </a:accent5>
      <a:accent6>
        <a:srgbClr val="8D6959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A3892B5C4F08E4A88578C9DAC6E62B2" ma:contentTypeVersion="14" ma:contentTypeDescription="Opprett et nytt dokument." ma:contentTypeScope="" ma:versionID="27d9735343fa7b4b64f46e7f1c8393d6">
  <xsd:schema xmlns:xsd="http://www.w3.org/2001/XMLSchema" xmlns:xs="http://www.w3.org/2001/XMLSchema" xmlns:p="http://schemas.microsoft.com/office/2006/metadata/properties" xmlns:ns3="5db15948-f808-4677-9aba-c15335be5f0f" xmlns:ns4="12cac50c-5059-4a21-83f7-76eb72ffd18e" targetNamespace="http://schemas.microsoft.com/office/2006/metadata/properties" ma:root="true" ma:fieldsID="c9fa451ad51ca6ec4349b7c93cb1e84b" ns3:_="" ns4:_="">
    <xsd:import namespace="5db15948-f808-4677-9aba-c15335be5f0f"/>
    <xsd:import namespace="12cac50c-5059-4a21-83f7-76eb72ffd18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b15948-f808-4677-9aba-c15335be5f0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cac50c-5059-4a21-83f7-76eb72ffd1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cac50c-5059-4a21-83f7-76eb72ffd18e" xsi:nil="true"/>
  </documentManagement>
</p:properties>
</file>

<file path=customXml/itemProps1.xml><?xml version="1.0" encoding="utf-8"?>
<ds:datastoreItem xmlns:ds="http://schemas.openxmlformats.org/officeDocument/2006/customXml" ds:itemID="{4BAA5BC2-EC1A-4647-A79A-F66F389048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b15948-f808-4677-9aba-c15335be5f0f"/>
    <ds:schemaRef ds:uri="12cac50c-5059-4a21-83f7-76eb72ffd1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A912870-9F4E-489C-B556-575CD7357C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C696721-836C-4CD0-84A3-BFA7E97743B2}">
  <ds:schemaRefs>
    <ds:schemaRef ds:uri="12cac50c-5059-4a21-83f7-76eb72ffd18e"/>
    <ds:schemaRef ds:uri="5db15948-f808-4677-9aba-c15335be5f0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264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8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Effra</vt:lpstr>
      <vt:lpstr>ScalaSans</vt:lpstr>
      <vt:lpstr>Wingdings</vt:lpstr>
      <vt:lpstr>6_Office-tema</vt:lpstr>
      <vt:lpstr>think-cell Slide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Forslag til videre steg – tilbud påfølgende dag SL</dc:title>
  <dc:creator>Synnøve G Mæle</dc:creator>
  <cp:lastModifiedBy>Mæhre, Marit Bye</cp:lastModifiedBy>
  <cp:revision>79</cp:revision>
  <cp:lastPrinted>2023-03-23T08:03:46Z</cp:lastPrinted>
  <dcterms:created xsi:type="dcterms:W3CDTF">2022-08-18T12:42:57Z</dcterms:created>
  <dcterms:modified xsi:type="dcterms:W3CDTF">2023-10-23T06:50:08Z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0x0101001A3892B5C4F08E4A88578C9DAC6E62B2</vt:lpwstr>
  </property>
</Properties>
</file>