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7561263" cy="106934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83D1"/>
    <a:srgbClr val="008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580" y="7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487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661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92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778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6078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4118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758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492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89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641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088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FCEB7-C3E1-47B4-AFAE-E310F21AE4FD}" type="datetimeFigureOut">
              <a:rPr lang="nb-NO" smtClean="0"/>
              <a:t>17.08.2020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95F86-CE0F-4197-9509-FB1BBA2C162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504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nt.no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http://www.xlpluss.no/foto/logofigur_sort.jpg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3693" y="2538389"/>
            <a:ext cx="7561263" cy="2210728"/>
          </a:xfrm>
          <a:prstGeom prst="rect">
            <a:avLst/>
          </a:prstGeom>
          <a:solidFill>
            <a:srgbClr val="438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99" y="666180"/>
            <a:ext cx="3599688" cy="484632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396255" y="3330476"/>
            <a:ext cx="71650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b="1" i="1" dirty="0" smtClean="0">
                <a:solidFill>
                  <a:schemeClr val="bg1"/>
                </a:solidFill>
              </a:rPr>
              <a:t>Velkommen til Fedmepoliklinikken</a:t>
            </a:r>
            <a:endParaRPr lang="nb-NO" sz="4400" b="1" i="1" dirty="0">
              <a:solidFill>
                <a:schemeClr val="bg1"/>
              </a:solidFill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2916535" y="8587060"/>
            <a:ext cx="41757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200" b="1" dirty="0" smtClean="0">
                <a:solidFill>
                  <a:srgbClr val="0070C0"/>
                </a:solidFill>
                <a:latin typeface="Garamond"/>
              </a:rPr>
              <a:t>► </a:t>
            </a:r>
            <a:r>
              <a:rPr lang="nb-NO" sz="2200" b="1" dirty="0" smtClean="0">
                <a:solidFill>
                  <a:srgbClr val="0070C0"/>
                </a:solidFill>
              </a:rPr>
              <a:t>Praktiske opplysninger om </a:t>
            </a:r>
            <a:endParaRPr lang="nb-NO" sz="2200" b="1" dirty="0">
              <a:solidFill>
                <a:srgbClr val="0070C0"/>
              </a:solidFill>
            </a:endParaRPr>
          </a:p>
          <a:p>
            <a:r>
              <a:rPr lang="nb-NO" sz="2200" b="1" dirty="0" smtClean="0">
                <a:solidFill>
                  <a:srgbClr val="0070C0"/>
                </a:solidFill>
              </a:rPr>
              <a:t>poliklinikken til deg som pasient og dine pårørende  </a:t>
            </a:r>
            <a:endParaRPr lang="nb-NO" sz="2200" b="1" dirty="0"/>
          </a:p>
        </p:txBody>
      </p:sp>
      <p:sp>
        <p:nvSpPr>
          <p:cNvPr id="2" name="TekstSylinder 1"/>
          <p:cNvSpPr txBox="1"/>
          <p:nvPr/>
        </p:nvSpPr>
        <p:spPr>
          <a:xfrm>
            <a:off x="184077" y="98111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 dirty="0" smtClean="0"/>
              <a:t>Versjon</a:t>
            </a:r>
            <a:r>
              <a:rPr lang="nb-NO" sz="1100" b="1" dirty="0" smtClean="0">
                <a:solidFill>
                  <a:schemeClr val="bg1"/>
                </a:solidFill>
              </a:rPr>
              <a:t> 2</a:t>
            </a:r>
            <a:r>
              <a:rPr lang="nb-NO" sz="1100" b="1" dirty="0" smtClean="0"/>
              <a:t>2017</a:t>
            </a:r>
            <a:r>
              <a:rPr lang="nb-NO" b="1" dirty="0" smtClean="0"/>
              <a:t> </a:t>
            </a:r>
            <a:r>
              <a:rPr lang="nb-NO" b="1" dirty="0" smtClean="0">
                <a:solidFill>
                  <a:schemeClr val="bg1"/>
                </a:solidFill>
              </a:rPr>
              <a:t>201</a:t>
            </a:r>
            <a:endParaRPr lang="nb-NO" b="1" dirty="0">
              <a:solidFill>
                <a:schemeClr val="bg1"/>
              </a:solidFill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08802"/>
            <a:ext cx="295465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			</a:t>
            </a:r>
            <a:endParaRPr kumimoji="0" lang="nb-NO" altLang="nb-NO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463" y="5490716"/>
            <a:ext cx="2341637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59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9030" y="189573"/>
            <a:ext cx="7128792" cy="9264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b="1" dirty="0" smtClean="0">
                <a:solidFill>
                  <a:srgbClr val="0086EA"/>
                </a:solidFill>
              </a:rPr>
              <a:t>Presentasjon av poliklinikken</a:t>
            </a:r>
          </a:p>
          <a:p>
            <a:r>
              <a:rPr lang="nb-NO" dirty="0" smtClean="0"/>
              <a:t>Fedmepoliklinikken ved Sykehuset Namsos mottar henvisninger fra hele fylket.</a:t>
            </a:r>
          </a:p>
          <a:p>
            <a:r>
              <a:rPr lang="nb-NO" dirty="0" smtClean="0"/>
              <a:t>Pasienter henvises </a:t>
            </a:r>
            <a:r>
              <a:rPr lang="nb-NO" dirty="0" err="1" smtClean="0"/>
              <a:t>pga</a:t>
            </a:r>
            <a:r>
              <a:rPr lang="nb-NO" dirty="0" smtClean="0"/>
              <a:t> overvekt og tilbys konservativ  og/eller </a:t>
            </a:r>
          </a:p>
          <a:p>
            <a:r>
              <a:rPr lang="nb-NO" dirty="0" smtClean="0"/>
              <a:t>kirurgisk behandling.</a:t>
            </a:r>
          </a:p>
          <a:p>
            <a:r>
              <a:rPr lang="nb-NO" dirty="0" smtClean="0"/>
              <a:t>Før tilbud om behandling  trengs en tverrfaglig utredning.</a:t>
            </a:r>
          </a:p>
          <a:p>
            <a:r>
              <a:rPr lang="nb-NO" dirty="0" smtClean="0"/>
              <a:t>Dette har vi samlet på 4 ukedager, mandag til torsdag i samme uke med obligatorisk oppmøte</a:t>
            </a:r>
            <a:r>
              <a:rPr lang="nb-NO" dirty="0"/>
              <a:t> </a:t>
            </a:r>
            <a:r>
              <a:rPr lang="nb-NO" dirty="0" smtClean="0"/>
              <a:t>på alle disse 4 dagene. Er du forhindret fra å møte på enkeltdager, må du delta på nytt (alle dagene).</a:t>
            </a:r>
          </a:p>
          <a:p>
            <a:endParaRPr lang="nb-NO" dirty="0" smtClean="0"/>
          </a:p>
          <a:p>
            <a:endParaRPr lang="nb-NO" dirty="0" smtClean="0"/>
          </a:p>
          <a:p>
            <a:r>
              <a:rPr lang="nb-NO" b="1" dirty="0" smtClean="0"/>
              <a:t>Sted</a:t>
            </a:r>
            <a:r>
              <a:rPr lang="nb-NO" b="1" dirty="0" smtClean="0"/>
              <a:t>: Sykehuset Namsos, Namsen møterom.</a:t>
            </a:r>
          </a:p>
          <a:p>
            <a:endParaRPr lang="nb-NO" b="1" dirty="0" smtClean="0"/>
          </a:p>
          <a:p>
            <a:r>
              <a:rPr lang="nb-NO" dirty="0" smtClean="0"/>
              <a:t>Dagene består av informasjon av  kirurg, klinisk ernæringsfysiolog, sykepleier, sexolog/jordmor, </a:t>
            </a:r>
            <a:r>
              <a:rPr lang="nb-NO" dirty="0" smtClean="0"/>
              <a:t>fysioterapeut.</a:t>
            </a:r>
          </a:p>
          <a:p>
            <a:endParaRPr lang="nb-NO" dirty="0" smtClean="0"/>
          </a:p>
          <a:p>
            <a:r>
              <a:rPr lang="nb-NO" dirty="0" smtClean="0"/>
              <a:t>På bakgrunn av disse dagene og en individuell samtale  blir det tatt en vurdering om du får tilbud om operasjon eller konservativ behandling.</a:t>
            </a:r>
          </a:p>
          <a:p>
            <a:pPr marL="342900" indent="-342900">
              <a:buAutoNum type="arabicPeriod"/>
            </a:pPr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Oppfølging etter operasjonen:</a:t>
            </a:r>
          </a:p>
          <a:p>
            <a:r>
              <a:rPr lang="nb-NO" dirty="0" smtClean="0"/>
              <a:t>Telefonkonsultasjon – du blir oppringt av sykepleier </a:t>
            </a:r>
            <a:r>
              <a:rPr lang="nb-NO" dirty="0" err="1" smtClean="0"/>
              <a:t>ca</a:t>
            </a:r>
            <a:r>
              <a:rPr lang="nb-NO" dirty="0" smtClean="0"/>
              <a:t> 6 uker etter </a:t>
            </a:r>
            <a:r>
              <a:rPr lang="nb-NO" dirty="0" err="1" smtClean="0"/>
              <a:t>opr</a:t>
            </a:r>
            <a:r>
              <a:rPr lang="nb-NO" dirty="0" smtClean="0"/>
              <a:t>.</a:t>
            </a:r>
          </a:p>
          <a:p>
            <a:r>
              <a:rPr lang="nb-NO" dirty="0" smtClean="0"/>
              <a:t>Oppfølgingsgrupper, i 2 år etter operasjonen og deretter individuell time hos </a:t>
            </a:r>
            <a:r>
              <a:rPr lang="nb-NO" dirty="0">
                <a:solidFill>
                  <a:prstClr val="black"/>
                </a:solidFill>
              </a:rPr>
              <a:t>klinisk </a:t>
            </a:r>
            <a:r>
              <a:rPr lang="nb-NO" dirty="0" smtClean="0">
                <a:solidFill>
                  <a:prstClr val="black"/>
                </a:solidFill>
              </a:rPr>
              <a:t>ernæringsfysiolog inntil 5 år etter operasjonen.</a:t>
            </a:r>
          </a:p>
          <a:p>
            <a:endParaRPr lang="nb-NO" dirty="0">
              <a:solidFill>
                <a:schemeClr val="accent2"/>
              </a:solidFill>
            </a:endParaRPr>
          </a:p>
          <a:p>
            <a:r>
              <a:rPr lang="nb-NO" dirty="0" smtClean="0"/>
              <a:t>Konservativ behandling er opphold ved ulike rehabiliteringsinstitusjoner, hovedsakelig Namdal Rehabilitering.</a:t>
            </a:r>
          </a:p>
          <a:p>
            <a:endParaRPr lang="nb-NO" dirty="0"/>
          </a:p>
          <a:p>
            <a:r>
              <a:rPr lang="nb-NO" b="1" dirty="0" smtClean="0">
                <a:solidFill>
                  <a:srgbClr val="4383D1"/>
                </a:solidFill>
              </a:rPr>
              <a:t>Har du vært i utlandet?</a:t>
            </a:r>
          </a:p>
          <a:p>
            <a:r>
              <a:rPr lang="nb-NO" dirty="0" smtClean="0"/>
              <a:t>Har du arbeidet i helsetjenesten, fått tannbehandling eller fått behandling på legevakt eller sykehus utenfor Norden de siste 12 </a:t>
            </a:r>
            <a:r>
              <a:rPr lang="nb-NO" dirty="0" err="1" smtClean="0"/>
              <a:t>mnd</a:t>
            </a:r>
            <a:r>
              <a:rPr lang="nb-NO" dirty="0" smtClean="0"/>
              <a:t>? Da må du ta en bakterieprøve hos fastlegen og svaret sendes til Fedmepoliklinikken SN.</a:t>
            </a:r>
          </a:p>
        </p:txBody>
      </p:sp>
    </p:spTree>
    <p:extLst>
      <p:ext uri="{BB962C8B-B14F-4D97-AF65-F5344CB8AC3E}">
        <p14:creationId xmlns:p14="http://schemas.microsoft.com/office/powerpoint/2010/main" val="31845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180231" y="306140"/>
            <a:ext cx="7020992" cy="9971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  <a:p>
            <a:r>
              <a:rPr lang="nb-NO" sz="2000" b="1" dirty="0" smtClean="0">
                <a:solidFill>
                  <a:srgbClr val="0086EA"/>
                </a:solidFill>
              </a:rPr>
              <a:t>Røyking</a:t>
            </a:r>
          </a:p>
          <a:p>
            <a:r>
              <a:rPr lang="nb-NO" dirty="0"/>
              <a:t>Det er ikke tillatt å røyke inne i </a:t>
            </a:r>
            <a:r>
              <a:rPr lang="nb-NO" dirty="0" smtClean="0"/>
              <a:t>sykehusbyggene. </a:t>
            </a:r>
            <a:r>
              <a:rPr lang="nb-NO" dirty="0"/>
              <a:t>Du kan røyke på anviste steder i nærheten av hovedinngangen</a:t>
            </a:r>
            <a:r>
              <a:rPr lang="nb-NO" dirty="0" smtClean="0"/>
              <a:t>.</a:t>
            </a:r>
          </a:p>
          <a:p>
            <a:r>
              <a:rPr lang="nb-NO" dirty="0" smtClean="0"/>
              <a:t>Hovedinngang på sykehuset er åpen fra kl 07.00 til 22.00. </a:t>
            </a:r>
          </a:p>
          <a:p>
            <a:endParaRPr lang="nb-NO" dirty="0"/>
          </a:p>
          <a:p>
            <a:r>
              <a:rPr lang="nb-NO" sz="2000" b="1" dirty="0" smtClean="0">
                <a:solidFill>
                  <a:srgbClr val="0086EA"/>
                </a:solidFill>
              </a:rPr>
              <a:t>Pasientrettigheter og taushetsplikt</a:t>
            </a:r>
          </a:p>
          <a:p>
            <a:r>
              <a:rPr lang="nb-NO" dirty="0" smtClean="0"/>
              <a:t>Som pasient har du rett til å bli informert om din sykdom og behandling. Personalet har taushetsplikt. </a:t>
            </a:r>
            <a:r>
              <a:rPr lang="nb-NO" b="1" dirty="0" smtClean="0"/>
              <a:t>Husk! Som pasient har også du taushetsplikt ovenfor dine medpasienter (eks: </a:t>
            </a:r>
            <a:r>
              <a:rPr lang="nb-NO" b="1" dirty="0" err="1" smtClean="0"/>
              <a:t>bildetaking</a:t>
            </a:r>
            <a:r>
              <a:rPr lang="nb-NO" b="1" dirty="0" smtClean="0"/>
              <a:t> og melding til bekjente om medpasienter er IKKE lov uten medpasientens samtykke).</a:t>
            </a:r>
          </a:p>
          <a:p>
            <a:r>
              <a:rPr lang="nb-NO" dirty="0" smtClean="0">
                <a:solidFill>
                  <a:prstClr val="black"/>
                </a:solidFill>
              </a:rPr>
              <a:t> </a:t>
            </a:r>
            <a:r>
              <a:rPr lang="nb-NO" dirty="0">
                <a:solidFill>
                  <a:prstClr val="black"/>
                </a:solidFill>
              </a:rPr>
              <a:t>Dersom du er misfornøyd med noe under oppholdet, oppfordrer vi deg med å ta kontakt med personalet eller avdelingssykepleier</a:t>
            </a:r>
            <a:r>
              <a:rPr lang="nb-NO" dirty="0" smtClean="0">
                <a:solidFill>
                  <a:prstClr val="black"/>
                </a:solidFill>
              </a:rPr>
              <a:t>.</a:t>
            </a:r>
          </a:p>
          <a:p>
            <a:endParaRPr lang="nb-NO" b="1" dirty="0"/>
          </a:p>
          <a:p>
            <a:r>
              <a:rPr lang="nb-NO" sz="2000" b="1" dirty="0" smtClean="0">
                <a:solidFill>
                  <a:srgbClr val="0086EA"/>
                </a:solidFill>
              </a:rPr>
              <a:t>Reise til /fra .</a:t>
            </a:r>
          </a:p>
          <a:p>
            <a:pPr lvl="0"/>
            <a:r>
              <a:rPr lang="nb-NO" dirty="0">
                <a:solidFill>
                  <a:prstClr val="black"/>
                </a:solidFill>
              </a:rPr>
              <a:t>Som hovedregel får du dekket billigste reisemåte med rutegående </a:t>
            </a:r>
            <a:r>
              <a:rPr lang="nb-NO" dirty="0" smtClean="0">
                <a:solidFill>
                  <a:prstClr val="black"/>
                </a:solidFill>
              </a:rPr>
              <a:t>transport. </a:t>
            </a:r>
            <a:r>
              <a:rPr lang="nb-NO" dirty="0" smtClean="0"/>
              <a:t>Hvis du av medisinske årsaker trenger drosje, må du ta kontakt med fastlegen. Hvis det ikke går offentlig transport</a:t>
            </a:r>
            <a:r>
              <a:rPr lang="nb-NO" dirty="0"/>
              <a:t> </a:t>
            </a:r>
            <a:r>
              <a:rPr lang="nb-NO" dirty="0" smtClean="0"/>
              <a:t>fra ditt bosted,  kan du ta kontakt med Pasientreiser </a:t>
            </a:r>
            <a:r>
              <a:rPr lang="nb-NO" dirty="0" err="1" smtClean="0"/>
              <a:t>tlf</a:t>
            </a:r>
            <a:r>
              <a:rPr lang="nb-NO" dirty="0" smtClean="0"/>
              <a:t> 05515.</a:t>
            </a:r>
          </a:p>
          <a:p>
            <a:endParaRPr lang="nb-NO" dirty="0" smtClean="0"/>
          </a:p>
          <a:p>
            <a:r>
              <a:rPr lang="nb-NO" sz="2000" b="1" dirty="0" smtClean="0">
                <a:solidFill>
                  <a:srgbClr val="0086EA"/>
                </a:solidFill>
              </a:rPr>
              <a:t>Overnatting</a:t>
            </a:r>
          </a:p>
          <a:p>
            <a:r>
              <a:rPr lang="nb-NO" dirty="0" smtClean="0"/>
              <a:t>Hvis reisekostnader når egenandel er trukket fra, overstiger kostnad med overnatting, vil du få dekket overnatting mellom behandlingene.</a:t>
            </a:r>
          </a:p>
          <a:p>
            <a:r>
              <a:rPr lang="nb-NO" dirty="0" smtClean="0"/>
              <a:t>Du kan velge å overnatte, men får da dekket det som reisene ville koste.</a:t>
            </a:r>
          </a:p>
          <a:p>
            <a:r>
              <a:rPr lang="nb-NO" dirty="0" smtClean="0"/>
              <a:t>Dette dekkes av pasientreiser slik som reiseutgiftene.</a:t>
            </a:r>
          </a:p>
          <a:p>
            <a:r>
              <a:rPr lang="nb-NO" dirty="0" smtClean="0"/>
              <a:t>Du må selv søke om dette.</a:t>
            </a:r>
          </a:p>
          <a:p>
            <a:endParaRPr lang="nb-NO" dirty="0"/>
          </a:p>
          <a:p>
            <a:r>
              <a:rPr lang="nb-NO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Egenandel på dagene</a:t>
            </a:r>
          </a:p>
          <a:p>
            <a:r>
              <a:rPr lang="nb-NO" dirty="0" smtClean="0">
                <a:latin typeface="+mj-lt"/>
              </a:rPr>
              <a:t>Det er to egenandeler på disse fire dagene, som  føres på egenandelskortet</a:t>
            </a:r>
          </a:p>
          <a:p>
            <a:endParaRPr lang="nb-NO" sz="2000" b="1" dirty="0" smtClean="0"/>
          </a:p>
          <a:p>
            <a:pPr algn="ctr"/>
            <a:r>
              <a:rPr lang="nb-NO" dirty="0" smtClean="0"/>
              <a:t>Velkommen til oss!</a:t>
            </a:r>
          </a:p>
          <a:p>
            <a:pPr algn="ctr"/>
            <a:r>
              <a:rPr lang="nb-NO" dirty="0" smtClean="0"/>
              <a:t>Og husk, vi er her for deg, så spør vis det er noe du lurer på </a:t>
            </a:r>
            <a:r>
              <a:rPr lang="nb-NO" dirty="0" smtClean="0">
                <a:sym typeface="Wingdings" panose="05000000000000000000" pitchFamily="2" charset="2"/>
              </a:rPr>
              <a:t></a:t>
            </a:r>
          </a:p>
          <a:p>
            <a:pPr algn="ctr"/>
            <a:endParaRPr lang="nb-NO" dirty="0">
              <a:sym typeface="Wingdings" panose="05000000000000000000" pitchFamily="2" charset="2"/>
            </a:endParaRPr>
          </a:p>
          <a:p>
            <a:pPr algn="ctr"/>
            <a:r>
              <a:rPr lang="nb-NO" b="1" dirty="0" smtClean="0">
                <a:sym typeface="Wingdings" panose="05000000000000000000" pitchFamily="2" charset="2"/>
              </a:rPr>
              <a:t>Hilsen alle oss på Fedmepoliklinikken! </a:t>
            </a:r>
            <a:endParaRPr lang="nb-NO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580" y="1242244"/>
            <a:ext cx="864643" cy="862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360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1" y="1674293"/>
            <a:ext cx="7561263" cy="1584176"/>
          </a:xfrm>
          <a:prstGeom prst="rect">
            <a:avLst/>
          </a:prstGeom>
          <a:solidFill>
            <a:srgbClr val="438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Børstad  finner du her, merket 1 på kartet.</a:t>
            </a:r>
          </a:p>
          <a:p>
            <a:pPr algn="ctr"/>
            <a:r>
              <a:rPr lang="nb-NO" dirty="0" smtClean="0"/>
              <a:t>Parkering flere steder i nærheten.</a:t>
            </a:r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786" y="9182074"/>
            <a:ext cx="3599688" cy="484632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>
            <a:off x="1613572" y="7362924"/>
            <a:ext cx="46085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 smtClean="0"/>
              <a:t>Lykke til!</a:t>
            </a:r>
          </a:p>
          <a:p>
            <a:pPr algn="ctr"/>
            <a:r>
              <a:rPr lang="nb-NO" sz="2000" dirty="0" smtClean="0"/>
              <a:t>Har du behov for kontakt med oss, eller ønsker ytterlige informasjon – ring telefon 74 21 53 93 Fedmepoliklinikk</a:t>
            </a:r>
          </a:p>
          <a:p>
            <a:pPr algn="ctr"/>
            <a:r>
              <a:rPr lang="nb-NO" sz="2000" dirty="0" smtClean="0"/>
              <a:t>Besøk også </a:t>
            </a:r>
            <a:r>
              <a:rPr lang="nb-NO" sz="2000" dirty="0" smtClean="0">
                <a:hlinkClick r:id="rId3"/>
              </a:rPr>
              <a:t>www.hnt.no</a:t>
            </a:r>
            <a:r>
              <a:rPr lang="nb-NO" sz="2000" dirty="0" smtClean="0"/>
              <a:t> </a:t>
            </a:r>
            <a:endParaRPr lang="nb-NO" sz="2000" dirty="0"/>
          </a:p>
        </p:txBody>
      </p:sp>
      <p:pic>
        <p:nvPicPr>
          <p:cNvPr id="5" name="Picture 1" descr="http://www.xlpluss.no/foto/logofigur_sort.jp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295" y="457200"/>
            <a:ext cx="1152128" cy="1001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786" y="3258469"/>
            <a:ext cx="3940164" cy="410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10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5404</TotalTime>
  <Words>530</Words>
  <Application>Microsoft Office PowerPoint</Application>
  <PresentationFormat>Egendefinert</PresentationFormat>
  <Paragraphs>59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0" baseType="lpstr">
      <vt:lpstr>Arial</vt:lpstr>
      <vt:lpstr>Calibri</vt:lpstr>
      <vt:lpstr>Garamond</vt:lpstr>
      <vt:lpstr>Times New Roman</vt:lpstr>
      <vt:lpstr>Wingdings</vt:lpstr>
      <vt:lpstr>Office-tema</vt:lpstr>
      <vt:lpstr>PowerPoint-presentasjon</vt:lpstr>
      <vt:lpstr>PowerPoint-presentasjon</vt:lpstr>
      <vt:lpstr>PowerPoint-presentasjon</vt:lpstr>
      <vt:lpstr>PowerPoint-presentasjon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Karlsen, Svein Håvard</dc:creator>
  <cp:lastModifiedBy>Torgersen, Ann Karin</cp:lastModifiedBy>
  <cp:revision>62</cp:revision>
  <cp:lastPrinted>2019-10-15T08:03:58Z</cp:lastPrinted>
  <dcterms:created xsi:type="dcterms:W3CDTF">2015-04-29T11:51:31Z</dcterms:created>
  <dcterms:modified xsi:type="dcterms:W3CDTF">2020-08-17T07:00:46Z</dcterms:modified>
</cp:coreProperties>
</file>