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9" r:id="rId3"/>
    <p:sldId id="284" r:id="rId4"/>
    <p:sldId id="296" r:id="rId5"/>
    <p:sldId id="295" r:id="rId6"/>
    <p:sldId id="268" r:id="rId7"/>
    <p:sldId id="298" r:id="rId8"/>
    <p:sldId id="297" r:id="rId9"/>
    <p:sldId id="259" r:id="rId10"/>
    <p:sldId id="285" r:id="rId11"/>
    <p:sldId id="267" r:id="rId12"/>
    <p:sldId id="281" r:id="rId13"/>
    <p:sldId id="300" r:id="rId14"/>
    <p:sldId id="264" r:id="rId15"/>
    <p:sldId id="294" r:id="rId16"/>
    <p:sldId id="287" r:id="rId17"/>
    <p:sldId id="288" r:id="rId18"/>
    <p:sldId id="290" r:id="rId19"/>
    <p:sldId id="293" r:id="rId20"/>
    <p:sldId id="276" r:id="rId21"/>
    <p:sldId id="274" r:id="rId22"/>
    <p:sldId id="275" r:id="rId23"/>
    <p:sldId id="270" r:id="rId24"/>
    <p:sldId id="278" r:id="rId25"/>
    <p:sldId id="282" r:id="rId26"/>
    <p:sldId id="283" r:id="rId2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37" autoAdjust="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9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C19FF-49AB-4336-9415-6DE2D5458BCF}" type="datetimeFigureOut">
              <a:rPr lang="nb-NO" smtClean="0"/>
              <a:t>20.02.2020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53AE0-25B1-47EB-A08A-E41879EEFE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074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FA29C-7D32-9C4F-A78D-DC6000B97089}" type="datetimeFigureOut">
              <a:rPr lang="nb-NO" smtClean="0"/>
              <a:t>20.02.2020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0940D-4056-B148-897A-BFDECDFD611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008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0940D-4056-B148-897A-BFDECDFD611B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79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1.bp.blogspot.com/_yQbSYXPRd4U/RcY2v5fZUnI/AAAAAAAAAAY/uLSWLVv29XU/s1600-h/erogene+soner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SEKSUALITET i en ny livsfase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179095" y="1973725"/>
            <a:ext cx="8412456" cy="3969876"/>
          </a:xfrm>
        </p:spPr>
        <p:txBody>
          <a:bodyPr>
            <a:normAutofit fontScale="85000" lnSpcReduction="20000"/>
          </a:bodyPr>
          <a:lstStyle/>
          <a:p>
            <a:endParaRPr lang="nb-NO" dirty="0" smtClean="0"/>
          </a:p>
          <a:p>
            <a:endParaRPr lang="nb-NO" dirty="0" smtClean="0"/>
          </a:p>
          <a:p>
            <a:endParaRPr lang="nb-NO" sz="2600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r>
              <a:rPr lang="nb-NO" dirty="0" smtClean="0"/>
              <a:t>Sexolog</a:t>
            </a:r>
          </a:p>
          <a:p>
            <a:r>
              <a:rPr lang="nb-NO" dirty="0" smtClean="0"/>
              <a:t>Randi Furseth Hågensen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idx="4294967295"/>
          </p:nvPr>
        </p:nvSpPr>
        <p:spPr>
          <a:xfrm>
            <a:off x="0" y="1452563"/>
            <a:ext cx="3840163" cy="1722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3200" dirty="0" smtClean="0"/>
          </a:p>
          <a:p>
            <a:pPr marL="0" indent="0">
              <a:buNone/>
            </a:pPr>
            <a:r>
              <a:rPr lang="nb-NO" sz="3200" dirty="0" smtClean="0"/>
              <a:t>    LIVSSTILKURS</a:t>
            </a:r>
            <a:endParaRPr lang="nb-NO" sz="3200" dirty="0"/>
          </a:p>
        </p:txBody>
      </p:sp>
      <p:pic>
        <p:nvPicPr>
          <p:cNvPr id="6" name="Picture 6" descr="ky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613" y="1973725"/>
            <a:ext cx="2193785" cy="325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91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Andre opplever at et endret kroppsbilde/fasong er vanskelig med å forsone seg med</a:t>
            </a:r>
          </a:p>
          <a:p>
            <a:r>
              <a:rPr lang="nb-NO" dirty="0" smtClean="0"/>
              <a:t>Overflødig hud.</a:t>
            </a:r>
          </a:p>
          <a:p>
            <a:r>
              <a:rPr lang="nb-NO" dirty="0" smtClean="0"/>
              <a:t>Hudproblematikk </a:t>
            </a:r>
          </a:p>
          <a:p>
            <a:r>
              <a:rPr lang="nb-NO" dirty="0" smtClean="0"/>
              <a:t>Egne forventninger/andres forventninger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3898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6386" name="Plassholder for innhold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>
            <a:normAutofit lnSpcReduction="10000"/>
          </a:bodyPr>
          <a:lstStyle/>
          <a:p>
            <a:r>
              <a:rPr lang="nb-NO" dirty="0">
                <a:latin typeface="Lucida Sans Unicode" charset="0"/>
              </a:rPr>
              <a:t>Hva og hvem vi tenner på, og hvordan det føles å være kåt, er forskjellig fra menneske til menneske.</a:t>
            </a:r>
          </a:p>
          <a:p>
            <a:endParaRPr lang="nb-NO" dirty="0">
              <a:latin typeface="Lucida Sans Unicode" charset="0"/>
            </a:endParaRPr>
          </a:p>
          <a:p>
            <a:r>
              <a:rPr lang="nb-NO" dirty="0">
                <a:latin typeface="Lucida Sans Unicode" charset="0"/>
              </a:rPr>
              <a:t>Noen har sterke seksuelle drifter, mens andre bare har det i perioder.</a:t>
            </a:r>
          </a:p>
          <a:p>
            <a:endParaRPr lang="nb-NO" dirty="0">
              <a:latin typeface="Lucida Sans Unicode" charset="0"/>
            </a:endParaRPr>
          </a:p>
          <a:p>
            <a:r>
              <a:rPr lang="nb-NO" dirty="0">
                <a:latin typeface="Lucida Sans Unicode" charset="0"/>
              </a:rPr>
              <a:t>Noen synes muskler er fint, andre blir tent av en rumpe, eller et blikk.</a:t>
            </a:r>
          </a:p>
          <a:p>
            <a:pPr marL="0" indent="0">
              <a:buNone/>
            </a:pPr>
            <a:endParaRPr lang="nb-NO" dirty="0">
              <a:latin typeface="Lucida Sans Unicode" charset="0"/>
            </a:endParaRPr>
          </a:p>
          <a:p>
            <a:r>
              <a:rPr lang="nb-NO" dirty="0">
                <a:latin typeface="Lucida Sans Unicode" charset="0"/>
              </a:rPr>
              <a:t>Alle har sitt eget </a:t>
            </a:r>
            <a:r>
              <a:rPr lang="nb-NO" dirty="0" smtClean="0">
                <a:latin typeface="Lucida Sans Unicode" charset="0"/>
              </a:rPr>
              <a:t>repertoar av </a:t>
            </a:r>
            <a:r>
              <a:rPr lang="nb-NO" dirty="0">
                <a:latin typeface="Lucida Sans Unicode" charset="0"/>
              </a:rPr>
              <a:t>drifter, fantasier ,</a:t>
            </a:r>
            <a:r>
              <a:rPr lang="nb-NO" dirty="0" smtClean="0">
                <a:latin typeface="Lucida Sans Unicode" charset="0"/>
              </a:rPr>
              <a:t>tenningsmønstre </a:t>
            </a:r>
            <a:r>
              <a:rPr lang="nb-NO" dirty="0">
                <a:latin typeface="Lucida Sans Unicode" charset="0"/>
              </a:rPr>
              <a:t>og opplevelse, og du kan selv bestemme hvordan du vil leve ditt seksuelle liv så lenge dine og andres grenser respekteres.</a:t>
            </a:r>
          </a:p>
        </p:txBody>
      </p:sp>
    </p:spTree>
    <p:extLst>
      <p:ext uri="{BB962C8B-B14F-4D97-AF65-F5344CB8AC3E}">
        <p14:creationId xmlns:p14="http://schemas.microsoft.com/office/powerpoint/2010/main" val="11565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3186218"/>
          </a:xfrm>
        </p:spPr>
        <p:txBody>
          <a:bodyPr/>
          <a:lstStyle/>
          <a:p>
            <a:r>
              <a:rPr lang="nb-NO" dirty="0" smtClean="0"/>
              <a:t> VÅRT STØRSTE EROTISKE ORGAN ER</a:t>
            </a:r>
            <a:r>
              <a:rPr lang="is-IS" dirty="0" smtClean="0"/>
              <a:t>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4294967295"/>
          </p:nvPr>
        </p:nvSpPr>
        <p:spPr>
          <a:xfrm>
            <a:off x="0" y="2276475"/>
            <a:ext cx="8042275" cy="1830388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	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8775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lassholder for innhold 2"/>
          <p:cNvSpPr txBox="1">
            <a:spLocks/>
          </p:cNvSpPr>
          <p:nvPr/>
        </p:nvSpPr>
        <p:spPr bwMode="auto">
          <a:xfrm>
            <a:off x="457200" y="765175"/>
            <a:ext cx="7467600" cy="570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Char char=""/>
            </a:pPr>
            <a:endParaRPr lang="nb-NO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nb-NO" dirty="0">
                <a:latin typeface="Century Schoolbook" charset="0"/>
              </a:rPr>
              <a:t>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endParaRPr lang="nb-NO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endParaRPr lang="nb-NO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endParaRPr lang="nb-NO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nb-NO" dirty="0">
                <a:latin typeface="Century Schoolbook" charset="0"/>
              </a:rPr>
              <a:t>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ja-JP" altLang="nb-NO" dirty="0">
                <a:latin typeface="Century Schoolbook" charset="0"/>
              </a:rPr>
              <a:t>”</a:t>
            </a:r>
            <a:r>
              <a:rPr lang="nb-NO" altLang="ja-JP" dirty="0">
                <a:latin typeface="Century Schoolbook" charset="0"/>
              </a:rPr>
              <a:t> </a:t>
            </a:r>
            <a:r>
              <a:rPr lang="nb-NO" altLang="ja-JP" i="1" dirty="0">
                <a:latin typeface="Century Schoolbook" charset="0"/>
              </a:rPr>
              <a:t>I rommet mellom ingenting og et tilfredsstillende samleie befinner det seg en rekke erotiske og sensuelle muligheter for nytelse.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nb-NO" i="1" dirty="0">
                <a:latin typeface="Century Schoolbook" charset="0"/>
              </a:rPr>
              <a:t>   Dette rommet er vanligvis tilgjengelig for </a:t>
            </a:r>
            <a:r>
              <a:rPr lang="nb-NO" i="1" dirty="0" smtClean="0">
                <a:latin typeface="Century Schoolbook" charset="0"/>
              </a:rPr>
              <a:t>de fleste</a:t>
            </a:r>
            <a:endParaRPr lang="nb-NO" i="1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endParaRPr lang="nb-NO" i="1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endParaRPr lang="nb-NO" i="1" dirty="0">
              <a:latin typeface="Century Schoolbook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charset="0"/>
              <a:buNone/>
            </a:pPr>
            <a:r>
              <a:rPr lang="nb-NO" i="1" dirty="0">
                <a:latin typeface="Century Schoolbook" charset="0"/>
              </a:rPr>
              <a:t>                                               </a:t>
            </a:r>
            <a:r>
              <a:rPr lang="nb-NO" i="1" dirty="0" smtClean="0">
                <a:latin typeface="Century Schoolbook" charset="0"/>
              </a:rPr>
              <a:t>       </a:t>
            </a:r>
            <a:r>
              <a:rPr lang="nb-NO" i="1" dirty="0">
                <a:latin typeface="Century Schoolbook" charset="0"/>
              </a:rPr>
              <a:t>(</a:t>
            </a:r>
            <a:r>
              <a:rPr lang="nb-NO" sz="1800" i="1" dirty="0">
                <a:latin typeface="Century Schoolbook" charset="0"/>
              </a:rPr>
              <a:t>Almås &amp; Benestad 2006)</a:t>
            </a:r>
            <a:endParaRPr lang="nb-NO" dirty="0">
              <a:latin typeface="Century Schoolbook" charset="0"/>
            </a:endParaRPr>
          </a:p>
        </p:txBody>
      </p:sp>
      <p:pic>
        <p:nvPicPr>
          <p:cNvPr id="19458" name="Plassholder for innhold 5" descr="senior 1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0"/>
            <a:ext cx="4752975" cy="306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885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-439563"/>
            <a:ext cx="8042276" cy="203976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85904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>
                <a:latin typeface="Lucida Sans Unicode" charset="0"/>
              </a:rPr>
              <a:t>Erogene soner</a:t>
            </a:r>
          </a:p>
          <a:p>
            <a:endParaRPr lang="nb-NO" dirty="0" smtClean="0">
              <a:latin typeface="Lucida Sans Unicode" charset="0"/>
            </a:endParaRPr>
          </a:p>
          <a:p>
            <a:r>
              <a:rPr lang="nb-NO" dirty="0" smtClean="0">
                <a:latin typeface="Lucida Sans Unicode" charset="0"/>
              </a:rPr>
              <a:t> Sanser</a:t>
            </a:r>
          </a:p>
          <a:p>
            <a:endParaRPr lang="nb-NO" dirty="0" smtClean="0">
              <a:latin typeface="Lucida Sans Unicode" charset="0"/>
            </a:endParaRPr>
          </a:p>
          <a:p>
            <a:r>
              <a:rPr lang="nb-NO" dirty="0" smtClean="0">
                <a:latin typeface="Lucida Sans Unicode" charset="0"/>
              </a:rPr>
              <a:t> Onani</a:t>
            </a:r>
          </a:p>
          <a:p>
            <a:endParaRPr lang="nb-NO" dirty="0">
              <a:latin typeface="Lucida Sans Unicode" charset="0"/>
            </a:endParaRPr>
          </a:p>
          <a:p>
            <a:r>
              <a:rPr lang="nb-NO" dirty="0" smtClean="0">
                <a:latin typeface="Lucida Sans Unicode" charset="0"/>
              </a:rPr>
              <a:t>Drømmer og fantasier</a:t>
            </a:r>
          </a:p>
          <a:p>
            <a:pPr marL="0" indent="0">
              <a:buNone/>
            </a:pPr>
            <a:endParaRPr lang="nb-NO" dirty="0" smtClean="0">
              <a:latin typeface="Lucida Sans Unicode" charset="0"/>
            </a:endParaRPr>
          </a:p>
          <a:p>
            <a:pPr marL="0" indent="0">
              <a:buNone/>
            </a:pPr>
            <a:endParaRPr lang="nb-NO" dirty="0" smtClean="0">
              <a:latin typeface="Lucida Sans Unicode" charset="0"/>
            </a:endParaRPr>
          </a:p>
          <a:p>
            <a:pPr marL="0" indent="0">
              <a:buNone/>
            </a:pPr>
            <a:endParaRPr lang="nb-NO" dirty="0" smtClean="0">
              <a:latin typeface="Lucida Sans Unicode" charset="0"/>
            </a:endParaRPr>
          </a:p>
          <a:p>
            <a:pPr marL="0" indent="0">
              <a:buNone/>
            </a:pPr>
            <a:endParaRPr lang="nb-NO" dirty="0" smtClean="0">
              <a:latin typeface="Lucida Sans Unicode" charset="0"/>
            </a:endParaRPr>
          </a:p>
          <a:p>
            <a:endParaRPr lang="nb-NO" dirty="0" smtClean="0">
              <a:latin typeface="Lucida Sans Unicode" charset="0"/>
            </a:endParaRPr>
          </a:p>
          <a:p>
            <a:endParaRPr lang="nb-NO" dirty="0">
              <a:latin typeface="Lucida Sans Unicode" charset="0"/>
            </a:endParaRPr>
          </a:p>
        </p:txBody>
      </p:sp>
      <p:sp>
        <p:nvSpPr>
          <p:cNvPr id="5" name="Tittel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  <a:scene3d>
              <a:camera prst="orthographicFront"/>
              <a:lightRig rig="soft" dir="t"/>
            </a:scene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nb-NO" dirty="0" smtClean="0"/>
              <a:t>Kjennskap til egen kropp</a:t>
            </a:r>
            <a:endParaRPr lang="nb-NO" dirty="0"/>
          </a:p>
        </p:txBody>
      </p:sp>
      <p:pic>
        <p:nvPicPr>
          <p:cNvPr id="6" name="Picture 2" descr="http://1.bp.blogspot.com/_yQbSYXPRd4U/RcY2v5fZUnI/AAAAAAAAAAY/uLSWLVv29XU/s320/erogene+son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882" y="1600201"/>
            <a:ext cx="3765598" cy="488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031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EROGENE SONER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Erogene soner er områder på kroppen som gir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seksuell lystfølelse ved berøring.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6155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EROGENE SONER</a:t>
            </a:r>
            <a:br>
              <a:rPr lang="nb-NO" dirty="0" smtClean="0"/>
            </a:br>
            <a:r>
              <a:rPr lang="nb-NO" dirty="0" smtClean="0"/>
              <a:t>kan være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Munnen</a:t>
            </a:r>
          </a:p>
          <a:p>
            <a:r>
              <a:rPr lang="nb-NO" dirty="0" smtClean="0"/>
              <a:t>Ørene</a:t>
            </a:r>
          </a:p>
          <a:p>
            <a:r>
              <a:rPr lang="nb-NO" dirty="0" smtClean="0"/>
              <a:t>Nakken</a:t>
            </a:r>
          </a:p>
          <a:p>
            <a:r>
              <a:rPr lang="nb-NO" dirty="0" smtClean="0"/>
              <a:t>Brystvortene</a:t>
            </a:r>
          </a:p>
          <a:p>
            <a:r>
              <a:rPr lang="nb-NO" dirty="0" smtClean="0"/>
              <a:t>Rumpa</a:t>
            </a:r>
          </a:p>
          <a:p>
            <a:r>
              <a:rPr lang="nb-NO" dirty="0" smtClean="0"/>
              <a:t>Nederste området på ryggen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Lysken</a:t>
            </a:r>
          </a:p>
          <a:p>
            <a:r>
              <a:rPr lang="nb-NO" dirty="0" smtClean="0"/>
              <a:t>Pungen</a:t>
            </a:r>
          </a:p>
          <a:p>
            <a:r>
              <a:rPr lang="nb-NO" dirty="0" smtClean="0"/>
              <a:t>Innsiden av lårene</a:t>
            </a:r>
          </a:p>
          <a:p>
            <a:r>
              <a:rPr lang="nb-NO" dirty="0" smtClean="0"/>
              <a:t>Armhulene</a:t>
            </a:r>
          </a:p>
          <a:p>
            <a:r>
              <a:rPr lang="nb-NO" dirty="0" smtClean="0"/>
              <a:t>Føtter og tær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841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Følsomheten kan variere</a:t>
            </a:r>
          </a:p>
          <a:p>
            <a:r>
              <a:rPr lang="nb-NO" dirty="0" smtClean="0"/>
              <a:t>Hva som gir nytelse kan variere fra gang til gang, i ulike perioder av livet, eller fra partner til partner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595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SANSER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smtClean="0"/>
              <a:t>LUKT</a:t>
            </a:r>
          </a:p>
          <a:p>
            <a:r>
              <a:rPr lang="nb-NO" dirty="0" smtClean="0"/>
              <a:t>SYN</a:t>
            </a:r>
          </a:p>
          <a:p>
            <a:r>
              <a:rPr lang="nb-NO" dirty="0" smtClean="0"/>
              <a:t>HØRSEL </a:t>
            </a:r>
          </a:p>
          <a:p>
            <a:r>
              <a:rPr lang="nb-NO" dirty="0" smtClean="0"/>
              <a:t>SMAK</a:t>
            </a:r>
          </a:p>
          <a:p>
            <a:r>
              <a:rPr lang="nb-NO" dirty="0" smtClean="0"/>
              <a:t>BERØRING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4" name="Plassholder for innhold 13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7108" r="17108"/>
          <a:stretch>
            <a:fillRect/>
          </a:stretch>
        </p:blipFill>
        <p:spPr>
          <a:xfrm>
            <a:off x="4257675" y="1587500"/>
            <a:ext cx="4530725" cy="4583113"/>
          </a:xfrm>
        </p:spPr>
      </p:pic>
    </p:spTree>
    <p:extLst>
      <p:ext uri="{BB962C8B-B14F-4D97-AF65-F5344CB8AC3E}">
        <p14:creationId xmlns:p14="http://schemas.microsoft.com/office/powerpoint/2010/main" val="3324992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Kroppskontakt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Kroppskontakt – 2 minutters kjærester</a:t>
            </a:r>
          </a:p>
          <a:p>
            <a:r>
              <a:rPr lang="nb-NO" dirty="0" smtClean="0"/>
              <a:t>Smil, håndtrykk, berøring</a:t>
            </a:r>
          </a:p>
          <a:p>
            <a:r>
              <a:rPr lang="nb-NO" dirty="0" smtClean="0"/>
              <a:t>Kroppskontakt øker endorfinnivået i blodet</a:t>
            </a:r>
            <a:r>
              <a:rPr lang="nb-NO" dirty="0" smtClean="0">
                <a:sym typeface="Wingdings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395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SEXOLOGISK  RÅDGIVNING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Gi rådgivning og veiledning til de som får problemer med egen seksualitet eller seksualitet sammen med andre.</a:t>
            </a:r>
          </a:p>
          <a:p>
            <a:r>
              <a:rPr lang="nb-NO" dirty="0" smtClean="0"/>
              <a:t>Gi rådgivning og råd til de som får en sykdom, når det blir nødvendige å endre seksuell aktivitet og innhold</a:t>
            </a:r>
          </a:p>
          <a:p>
            <a:r>
              <a:rPr lang="nb-NO" dirty="0" smtClean="0"/>
              <a:t>Seksualitet  i forhold til livsfaser</a:t>
            </a:r>
          </a:p>
          <a:p>
            <a:r>
              <a:rPr lang="nb-NO" dirty="0" smtClean="0"/>
              <a:t>Informasjon/veiledning/ opplysning om seksualitet, bidra til at folk skal bli trygge på egen seksualitet.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5704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2"/>
          <a:srcRect t="10118" b="101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57867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seksuell lyst uteblir</a:t>
            </a:r>
            <a:r>
              <a:rPr lang="is-IS" dirty="0" smtClean="0"/>
              <a:t>…..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 Tar tid å venne seg til ny identitet!  Bruk tid.</a:t>
            </a:r>
          </a:p>
          <a:p>
            <a:r>
              <a:rPr lang="nb-NO" dirty="0" smtClean="0"/>
              <a:t>Ikke komfortabel med egen kropp</a:t>
            </a:r>
          </a:p>
          <a:p>
            <a:r>
              <a:rPr lang="nb-NO" dirty="0" smtClean="0"/>
              <a:t>Hygiene/manglende attraktivitet</a:t>
            </a:r>
          </a:p>
          <a:p>
            <a:r>
              <a:rPr lang="nb-NO" dirty="0" smtClean="0"/>
              <a:t>Smerter ved samleie</a:t>
            </a:r>
          </a:p>
          <a:p>
            <a:r>
              <a:rPr lang="nb-NO" dirty="0" smtClean="0"/>
              <a:t>Seksuell lyst er ulik – dette krever respekt!</a:t>
            </a:r>
          </a:p>
          <a:p>
            <a:r>
              <a:rPr lang="nb-NO" dirty="0" smtClean="0"/>
              <a:t>Sexlystdreper nr.1! Mas og statistikk.</a:t>
            </a:r>
          </a:p>
          <a:p>
            <a:r>
              <a:rPr lang="nb-NO" dirty="0" smtClean="0"/>
              <a:t>Livssituasjoner med mange krevende utfordringer.</a:t>
            </a:r>
          </a:p>
          <a:p>
            <a:r>
              <a:rPr lang="nb-NO" dirty="0" smtClean="0"/>
              <a:t>Sex er et overskuddsfenomen!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8176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 menn og kvinners seksuell lyst ulik?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Falkeblikk</a:t>
            </a:r>
            <a:endParaRPr lang="nb-NO" dirty="0"/>
          </a:p>
        </p:txBody>
      </p:sp>
      <p:pic>
        <p:nvPicPr>
          <p:cNvPr id="3" name="Plassholder for innhold 2" descr="Unknown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6" r="19996"/>
          <a:stretch>
            <a:fillRect/>
          </a:stretch>
        </p:blipFill>
        <p:spPr/>
      </p:pic>
      <p:sp>
        <p:nvSpPr>
          <p:cNvPr id="9" name="Plassholder for teks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Flueblikk</a:t>
            </a:r>
            <a:endParaRPr lang="nb-NO" dirty="0"/>
          </a:p>
        </p:txBody>
      </p:sp>
      <p:pic>
        <p:nvPicPr>
          <p:cNvPr id="2" name="Plassholder for innhold 1" descr="Unknown-2.jpe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r="144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9237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b-NO" dirty="0" smtClean="0"/>
              <a:t>  Manglende RESPEKT/GRENSER kan føre til</a:t>
            </a:r>
            <a:endParaRPr lang="nb-NO" dirty="0"/>
          </a:p>
        </p:txBody>
      </p:sp>
      <p:sp>
        <p:nvSpPr>
          <p:cNvPr id="29698" name="Plassholder for innhold 1"/>
          <p:cNvSpPr>
            <a:spLocks noGrp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pPr marL="107950"/>
            <a:endParaRPr lang="nb-NO">
              <a:latin typeface="Lucida Sans Unicode" charset="0"/>
            </a:endParaRPr>
          </a:p>
          <a:p>
            <a:pPr marL="107950"/>
            <a:endParaRPr lang="nb-NO">
              <a:latin typeface="Lucida Sans Unicode" charset="0"/>
            </a:endParaRPr>
          </a:p>
        </p:txBody>
      </p:sp>
      <p:sp>
        <p:nvSpPr>
          <p:cNvPr id="29700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444625"/>
            <a:ext cx="4040188" cy="4498975"/>
          </a:xfrm>
          <a:ln>
            <a:prstDash val="solid"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nb-NO" dirty="0">
                <a:latin typeface="Lucida Sans Unicode" charset="0"/>
              </a:rPr>
              <a:t>Negativt forhold til egen kropp</a:t>
            </a:r>
          </a:p>
          <a:p>
            <a:r>
              <a:rPr lang="nb-NO" dirty="0">
                <a:latin typeface="Lucida Sans Unicode" charset="0"/>
              </a:rPr>
              <a:t>Smertefullt</a:t>
            </a:r>
          </a:p>
          <a:p>
            <a:r>
              <a:rPr lang="nb-NO" dirty="0">
                <a:latin typeface="Lucida Sans Unicode" charset="0"/>
              </a:rPr>
              <a:t>Ydmykende\krenkende</a:t>
            </a:r>
          </a:p>
          <a:p>
            <a:r>
              <a:rPr lang="nb-NO" dirty="0">
                <a:latin typeface="Lucida Sans Unicode" charset="0"/>
              </a:rPr>
              <a:t>Problemer senere i seksuallivet</a:t>
            </a:r>
          </a:p>
          <a:p>
            <a:r>
              <a:rPr lang="nb-NO" dirty="0">
                <a:latin typeface="Lucida Sans Unicode" charset="0"/>
              </a:rPr>
              <a:t>Dårlige </a:t>
            </a:r>
            <a:r>
              <a:rPr lang="nb-NO" dirty="0" smtClean="0">
                <a:latin typeface="Lucida Sans Unicode" charset="0"/>
              </a:rPr>
              <a:t>seksuelle opplevelser </a:t>
            </a:r>
            <a:r>
              <a:rPr lang="nb-NO" dirty="0">
                <a:latin typeface="Lucida Sans Unicode" charset="0"/>
              </a:rPr>
              <a:t>kan medføre </a:t>
            </a:r>
            <a:r>
              <a:rPr lang="nb-NO" dirty="0" smtClean="0">
                <a:latin typeface="Lucida Sans Unicode" charset="0"/>
              </a:rPr>
              <a:t> assosiasjoner ved (lukt, lyd, steder osv.)</a:t>
            </a:r>
            <a:endParaRPr lang="nb-NO" dirty="0">
              <a:latin typeface="Lucida Sans Unicode" charset="0"/>
            </a:endParaRPr>
          </a:p>
        </p:txBody>
      </p:sp>
      <p:sp>
        <p:nvSpPr>
          <p:cNvPr id="29699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5410200"/>
            <a:ext cx="4041775" cy="762000"/>
          </a:xfrm>
          <a:ln>
            <a:headEnd/>
            <a:tailEnd/>
          </a:ln>
        </p:spPr>
        <p:txBody>
          <a:bodyPr/>
          <a:lstStyle/>
          <a:p>
            <a:endParaRPr lang="nb-NO">
              <a:latin typeface="Lucida Sans Unicode" charset="0"/>
            </a:endParaRPr>
          </a:p>
        </p:txBody>
      </p:sp>
      <p:pic>
        <p:nvPicPr>
          <p:cNvPr id="29701" name="Plassholder for innhold 1" descr="toRxFnItUD3fR3ZvKJ0g_g0wAakuCWRqcDCCv_Ruvzfw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14" r="20014"/>
          <a:stretch>
            <a:fillRect/>
          </a:stretch>
        </p:blipFill>
        <p:spPr>
          <a:ln>
            <a:prstDash val="solid"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1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 erotisk KRYDDER </a:t>
            </a:r>
            <a:r>
              <a:rPr lang="is-IS" dirty="0" smtClean="0"/>
              <a:t>….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165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Testosteron er et ``lysthormon``. Og vi har mest av dette hormonet om morgenen.</a:t>
            </a:r>
          </a:p>
          <a:p>
            <a:r>
              <a:rPr lang="nb-NO" dirty="0" smtClean="0"/>
              <a:t>Bryt mønstre ( tidspunkt, sted, seksuell aktivitet)</a:t>
            </a:r>
          </a:p>
          <a:p>
            <a:r>
              <a:rPr lang="nb-NO" dirty="0" smtClean="0"/>
              <a:t>Utforsk</a:t>
            </a:r>
          </a:p>
          <a:p>
            <a:r>
              <a:rPr lang="nb-NO" dirty="0" smtClean="0"/>
              <a:t>Erotisk litteratur ( filmer, blader, Cupido)</a:t>
            </a:r>
          </a:p>
          <a:p>
            <a:r>
              <a:rPr lang="nb-NO" dirty="0" smtClean="0"/>
              <a:t>Obs: Porno</a:t>
            </a:r>
          </a:p>
          <a:p>
            <a:r>
              <a:rPr lang="nb-NO" dirty="0" smtClean="0"/>
              <a:t>Seksuelle hjelpemidler /leketøy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0064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93619"/>
            <a:ext cx="8042276" cy="785656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97995"/>
          </a:xfrm>
        </p:spPr>
        <p:txBody>
          <a:bodyPr>
            <a:normAutofit/>
          </a:bodyPr>
          <a:lstStyle/>
          <a:p>
            <a:r>
              <a:rPr lang="nb-NO" dirty="0" smtClean="0"/>
              <a:t>Humor</a:t>
            </a:r>
          </a:p>
          <a:p>
            <a:r>
              <a:rPr lang="nb-NO" dirty="0" smtClean="0"/>
              <a:t>Gjensidighet</a:t>
            </a:r>
          </a:p>
          <a:p>
            <a:r>
              <a:rPr lang="nb-NO" dirty="0" smtClean="0"/>
              <a:t>Ivareta egen seksuell aktivitet på egen hånd.</a:t>
            </a:r>
          </a:p>
          <a:p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Ved seksuelle utfordringer kontakt sexolog.</a:t>
            </a:r>
          </a:p>
          <a:p>
            <a:r>
              <a:rPr lang="nb-NO" dirty="0" smtClean="0"/>
              <a:t>Som for eksempel Randi F. Hågensen. Tlf:91871853. 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4387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2437195"/>
          </a:xfrm>
        </p:spPr>
        <p:txBody>
          <a:bodyPr/>
          <a:lstStyle/>
          <a:p>
            <a:r>
              <a:rPr lang="nb-NO" dirty="0" smtClean="0"/>
              <a:t>Takk for oppmerksomheten!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9275" y="643324"/>
            <a:ext cx="8042276" cy="5300277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6" descr="ky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371" y="2544771"/>
            <a:ext cx="2193785" cy="325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86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Gi opplysning og råd om seksuelle hjelpemidler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Informasjon/veiledning/ opplysning om seksualitet, </a:t>
            </a:r>
            <a:r>
              <a:rPr lang="nb-NO" dirty="0" smtClean="0"/>
              <a:t>som skal bidra </a:t>
            </a:r>
            <a:r>
              <a:rPr lang="nb-NO" dirty="0"/>
              <a:t>til at folk skal bli trygge på egen </a:t>
            </a:r>
            <a:r>
              <a:rPr lang="nb-NO" dirty="0" smtClean="0"/>
              <a:t>seksualitet</a:t>
            </a:r>
            <a:r>
              <a:rPr lang="nb-NO" dirty="0"/>
              <a:t> </a:t>
            </a:r>
            <a:r>
              <a:rPr lang="nb-NO" dirty="0" smtClean="0"/>
              <a:t>og seksuell identitet/kjønnsuttrykk.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170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definisjon av seksualitet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Seksualitet er en integrert del av det å være mann, kvinne, hen, hin, ungdom eller barn. </a:t>
            </a:r>
          </a:p>
          <a:p>
            <a:r>
              <a:rPr lang="nb-NO" dirty="0" smtClean="0"/>
              <a:t>Seksualitet er ikke synonymt med samleie, det handler ikke om å ha orgasme eller ikke.</a:t>
            </a:r>
          </a:p>
          <a:p>
            <a:r>
              <a:rPr lang="nb-NO" dirty="0" smtClean="0"/>
              <a:t>Seksualitet handler om nærhet, både fysisk, følelsesmessig og intellektuelt.  Om lekenhet, sjenerøsitet, og begjær.</a:t>
            </a:r>
          </a:p>
          <a:p>
            <a:r>
              <a:rPr lang="nb-NO" dirty="0" smtClean="0"/>
              <a:t>Og seksualitet handler også om problemer som kan oppstå – større</a:t>
            </a:r>
            <a:r>
              <a:rPr lang="nb-NO" dirty="0"/>
              <a:t> </a:t>
            </a:r>
            <a:r>
              <a:rPr lang="nb-NO" dirty="0" smtClean="0"/>
              <a:t>og mindre.</a:t>
            </a:r>
          </a:p>
        </p:txBody>
      </p:sp>
    </p:spTree>
    <p:extLst>
      <p:ext uri="{BB962C8B-B14F-4D97-AF65-F5344CB8AC3E}">
        <p14:creationId xmlns:p14="http://schemas.microsoft.com/office/powerpoint/2010/main" val="411502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pPr lvl="2"/>
            <a:endParaRPr lang="nb-NO" dirty="0"/>
          </a:p>
          <a:p>
            <a:pPr marL="1546225" lvl="5" indent="0">
              <a:buNone/>
            </a:pPr>
            <a:endParaRPr lang="nb-NO" dirty="0" smtClean="0"/>
          </a:p>
          <a:p>
            <a:r>
              <a:rPr lang="nb-NO" dirty="0" smtClean="0"/>
              <a:t>Hva er det som motiverer oss til å ha seksuell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aktivitet?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80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Det handler om nytelse, sjenerøsitet, lekenhet, ømhet, begjær, spenning, nysgjerrighet skam og skuffelser.</a:t>
            </a:r>
          </a:p>
          <a:p>
            <a:r>
              <a:rPr lang="nb-NO" dirty="0" smtClean="0"/>
              <a:t>Seksualitet angår mennesker i alle aldre og livssituasjoner, og kan utvikles gjennom hele livet.</a:t>
            </a:r>
          </a:p>
          <a:p>
            <a:r>
              <a:rPr lang="nb-NO" dirty="0" smtClean="0"/>
              <a:t>Et aktivt seksualliv er et overskuddsfenomen som påvirkes av den enkeltes livssituasjon.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443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 BEHOV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For noen er seksualitet svært viktig for å kjenne at de har en god livskvalitet,</a:t>
            </a:r>
          </a:p>
          <a:p>
            <a:endParaRPr lang="nb-NO" dirty="0"/>
          </a:p>
          <a:p>
            <a:r>
              <a:rPr lang="nb-NO" dirty="0" smtClean="0"/>
              <a:t>For andre igjen er ikke dette behovet så stort.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844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725487" y="1142999"/>
            <a:ext cx="3792537" cy="2876546"/>
          </a:xfrm>
        </p:spPr>
        <p:txBody>
          <a:bodyPr/>
          <a:lstStyle/>
          <a:p>
            <a:r>
              <a:rPr lang="nb-NO" dirty="0" smtClean="0"/>
              <a:t>Mange ulike seksuelle identiteter og kjønnsuttrykk.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25487" y="4424291"/>
            <a:ext cx="3792537" cy="1327688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KJØNNSMANGFOLD!</a:t>
            </a:r>
          </a:p>
          <a:p>
            <a:endParaRPr lang="nb-NO" dirty="0"/>
          </a:p>
        </p:txBody>
      </p:sp>
      <p:pic>
        <p:nvPicPr>
          <p:cNvPr id="18434" name="Picture 2" descr="C:\Documents and Settings\Bruker\Mine dokumenter\Mine bilder\Sexologistudiet 2\sexologistudiet 2 23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6" r="18166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33311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HVA SIER FORSKNING OM SEKSUELL AKTIVITET ETTER fedme</a:t>
            </a:r>
            <a:r>
              <a:rPr lang="nb-NO" sz="3200" dirty="0" smtClean="0"/>
              <a:t>operasjon</a:t>
            </a:r>
            <a:endParaRPr lang="nb-NO" sz="3200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Har ikke funnet norske studier.</a:t>
            </a:r>
          </a:p>
          <a:p>
            <a:endParaRPr lang="nb-NO" dirty="0" smtClean="0"/>
          </a:p>
          <a:p>
            <a:r>
              <a:rPr lang="nb-NO" dirty="0" smtClean="0"/>
              <a:t>Lite forskning</a:t>
            </a:r>
          </a:p>
          <a:p>
            <a:endParaRPr lang="nb-NO" dirty="0" smtClean="0"/>
          </a:p>
          <a:p>
            <a:r>
              <a:rPr lang="nb-NO" dirty="0" smtClean="0"/>
              <a:t>Men mange opplever et mer positivt selvbilde, mer opplagt/bedre fysisk form. </a:t>
            </a:r>
            <a:r>
              <a:rPr lang="nb-NO" dirty="0"/>
              <a:t>Ø</a:t>
            </a:r>
            <a:r>
              <a:rPr lang="nb-NO" dirty="0" smtClean="0"/>
              <a:t>kt attraktivitet, økende seksuell lyst. Får lettere å få orgasme. 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943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Bris.thmx</Template>
  <TotalTime>3151</TotalTime>
  <Words>750</Words>
  <Application>Microsoft Office PowerPoint</Application>
  <PresentationFormat>Skjermfremvisning (4:3)</PresentationFormat>
  <Paragraphs>162</Paragraphs>
  <Slides>26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34" baseType="lpstr">
      <vt:lpstr>ＭＳ Ｐゴシック</vt:lpstr>
      <vt:lpstr>Calibri</vt:lpstr>
      <vt:lpstr>Century Schoolbook</vt:lpstr>
      <vt:lpstr>Lucida Sans Unicode</vt:lpstr>
      <vt:lpstr>News Gothic MT</vt:lpstr>
      <vt:lpstr>Wingdings</vt:lpstr>
      <vt:lpstr>Wingdings 2</vt:lpstr>
      <vt:lpstr>Bris</vt:lpstr>
      <vt:lpstr>SEKSUALITET i en ny livsfase</vt:lpstr>
      <vt:lpstr>SEXOLOGISK  RÅDGIVNING</vt:lpstr>
      <vt:lpstr>PowerPoint-presentasjon</vt:lpstr>
      <vt:lpstr>En definisjon av seksualitet</vt:lpstr>
      <vt:lpstr>PowerPoint-presentasjon</vt:lpstr>
      <vt:lpstr>PowerPoint-presentasjon</vt:lpstr>
      <vt:lpstr>ULIKE  BEHOV</vt:lpstr>
      <vt:lpstr>Mange ulike seksuelle identiteter og kjønnsuttrykk.</vt:lpstr>
      <vt:lpstr>HVA SIER FORSKNING OM SEKSUELL AKTIVITET ETTER fedmeoperasjon</vt:lpstr>
      <vt:lpstr>PowerPoint-presentasjon</vt:lpstr>
      <vt:lpstr>PowerPoint-presentasjon</vt:lpstr>
      <vt:lpstr> VÅRT STØRSTE EROTISKE ORGAN ER…</vt:lpstr>
      <vt:lpstr>PowerPoint-presentasjon</vt:lpstr>
      <vt:lpstr>PowerPoint-presentasjon</vt:lpstr>
      <vt:lpstr>EROGENE SONER</vt:lpstr>
      <vt:lpstr>EROGENE SONER kan være</vt:lpstr>
      <vt:lpstr>PowerPoint-presentasjon</vt:lpstr>
      <vt:lpstr>SANSER</vt:lpstr>
      <vt:lpstr>Kroppskontakt </vt:lpstr>
      <vt:lpstr>PowerPoint-presentasjon</vt:lpstr>
      <vt:lpstr>Når seksuell lyst uteblir…..</vt:lpstr>
      <vt:lpstr>Er menn og kvinners seksuell lyst ulik?</vt:lpstr>
      <vt:lpstr>  Manglende RESPEKT/GRENSER kan føre til</vt:lpstr>
      <vt:lpstr>LITT erotisk KRYDDER ….</vt:lpstr>
      <vt:lpstr>PowerPoint-presentasjon</vt:lpstr>
      <vt:lpstr>Takk for oppmerksomheten!</vt:lpstr>
    </vt:vector>
  </TitlesOfParts>
  <Company>Randi Hågensen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SEKSUALITET i en ny livsfase</dc:title>
  <dc:creator>Randi Hågensen</dc:creator>
  <cp:lastModifiedBy>Aasbø, Marit</cp:lastModifiedBy>
  <cp:revision>91</cp:revision>
  <cp:lastPrinted>2020-02-20T07:26:38Z</cp:lastPrinted>
  <dcterms:created xsi:type="dcterms:W3CDTF">2017-05-29T08:28:51Z</dcterms:created>
  <dcterms:modified xsi:type="dcterms:W3CDTF">2020-02-20T07:28:58Z</dcterms:modified>
</cp:coreProperties>
</file>