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7"/>
  </p:handoutMasterIdLst>
  <p:sldIdLst>
    <p:sldId id="256" r:id="rId2"/>
    <p:sldId id="275" r:id="rId3"/>
    <p:sldId id="260" r:id="rId4"/>
    <p:sldId id="258" r:id="rId5"/>
    <p:sldId id="257" r:id="rId6"/>
    <p:sldId id="290" r:id="rId7"/>
    <p:sldId id="259" r:id="rId8"/>
    <p:sldId id="266" r:id="rId9"/>
    <p:sldId id="267" r:id="rId10"/>
    <p:sldId id="261" r:id="rId11"/>
    <p:sldId id="265" r:id="rId12"/>
    <p:sldId id="262" r:id="rId13"/>
    <p:sldId id="268" r:id="rId14"/>
    <p:sldId id="285" r:id="rId15"/>
    <p:sldId id="289" r:id="rId16"/>
    <p:sldId id="264" r:id="rId17"/>
    <p:sldId id="286" r:id="rId18"/>
    <p:sldId id="277" r:id="rId19"/>
    <p:sldId id="269" r:id="rId20"/>
    <p:sldId id="270" r:id="rId21"/>
    <p:sldId id="271" r:id="rId22"/>
    <p:sldId id="284" r:id="rId23"/>
    <p:sldId id="263" r:id="rId24"/>
    <p:sldId id="291" r:id="rId25"/>
    <p:sldId id="292" r:id="rId26"/>
    <p:sldId id="274" r:id="rId27"/>
    <p:sldId id="276" r:id="rId28"/>
    <p:sldId id="288" r:id="rId29"/>
    <p:sldId id="278" r:id="rId30"/>
    <p:sldId id="279" r:id="rId31"/>
    <p:sldId id="280" r:id="rId32"/>
    <p:sldId id="281" r:id="rId33"/>
    <p:sldId id="282" r:id="rId34"/>
    <p:sldId id="287" r:id="rId35"/>
    <p:sldId id="283" r:id="rId36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sfarg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941" autoAdjust="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768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0220B1-BA3E-468A-9CB8-301AB859DF6D}" type="datetimeFigureOut">
              <a:rPr lang="nb-NO" smtClean="0"/>
              <a:t>04.11.2019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109F91-F9B0-49C0-AC47-27666E3ABAC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472307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Dra bildet til plassholderen eller klikk ikonet for å legge til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lysbil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Dra bildet til plassholderen eller klikk ikonet for å legge til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Svangerskap etter </a:t>
            </a:r>
            <a:r>
              <a:rPr lang="nb-NO" dirty="0" err="1" smtClean="0"/>
              <a:t>overvektskirurgi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LIVSSTILKURS</a:t>
            </a:r>
            <a:endParaRPr lang="nb-NO" dirty="0"/>
          </a:p>
        </p:txBody>
      </p:sp>
      <p:sp>
        <p:nvSpPr>
          <p:cNvPr id="5" name="Plassholder for innhold 4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4510585"/>
          </a:xfrm>
        </p:spPr>
        <p:txBody>
          <a:bodyPr/>
          <a:lstStyle/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r>
              <a:rPr lang="nb-NO" dirty="0" smtClean="0"/>
              <a:t>Jordmor Randi F. Hågensen</a:t>
            </a:r>
            <a:endParaRPr lang="nb-NO" dirty="0"/>
          </a:p>
        </p:txBody>
      </p:sp>
      <p:sp>
        <p:nvSpPr>
          <p:cNvPr id="6" name="Plassholder for teks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15" name="Plassholder for innhold 14" descr="images-1.jpeg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53" b="2553"/>
          <a:stretch>
            <a:fillRect/>
          </a:stretch>
        </p:blipFill>
        <p:spPr/>
      </p:pic>
      <p:pic>
        <p:nvPicPr>
          <p:cNvPr id="14" name="Picture 6" descr="kys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02" y="2347415"/>
            <a:ext cx="2193785" cy="2463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674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ANBEFALT PREVENSJON</a:t>
            </a:r>
            <a:endParaRPr lang="nb-NO" dirty="0"/>
          </a:p>
        </p:txBody>
      </p:sp>
      <p:sp>
        <p:nvSpPr>
          <p:cNvPr id="5" name="Plassholder for innhol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/>
          </a:p>
          <a:p>
            <a:r>
              <a:rPr lang="nb-NO" dirty="0" smtClean="0"/>
              <a:t>Ved </a:t>
            </a:r>
            <a:r>
              <a:rPr lang="nb-NO" dirty="0" err="1" smtClean="0"/>
              <a:t>Gastric</a:t>
            </a:r>
            <a:r>
              <a:rPr lang="nb-NO" dirty="0" smtClean="0"/>
              <a:t> by Pass operasjon anbefales hormonspiral.</a:t>
            </a:r>
            <a:endParaRPr lang="nb-NO" dirty="0"/>
          </a:p>
          <a:p>
            <a:r>
              <a:rPr lang="nb-NO" dirty="0" smtClean="0"/>
              <a:t>Ved </a:t>
            </a:r>
            <a:r>
              <a:rPr lang="nb-NO" dirty="0" err="1" smtClean="0"/>
              <a:t>Gastric</a:t>
            </a:r>
            <a:r>
              <a:rPr lang="nb-NO" dirty="0" smtClean="0"/>
              <a:t> </a:t>
            </a:r>
            <a:r>
              <a:rPr lang="nb-NO" dirty="0" err="1" smtClean="0"/>
              <a:t>sleeve</a:t>
            </a:r>
            <a:r>
              <a:rPr lang="nb-NO" dirty="0" smtClean="0"/>
              <a:t> operasjon har du flere muligheter.</a:t>
            </a:r>
          </a:p>
          <a:p>
            <a:r>
              <a:rPr lang="nb-NO" dirty="0" smtClean="0"/>
              <a:t>Spør ved fedmepoliklinikken om du lurer på hva som er riktig for deg.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572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 PREVENSJONSMIDLER</a:t>
            </a:r>
            <a:endParaRPr lang="nb-NO" dirty="0"/>
          </a:p>
        </p:txBody>
      </p:sp>
      <p:sp>
        <p:nvSpPr>
          <p:cNvPr id="11" name="Plassholder for innhold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P – piller ( ikke anbefalt)</a:t>
            </a:r>
          </a:p>
          <a:p>
            <a:r>
              <a:rPr lang="nb-NO" dirty="0" smtClean="0"/>
              <a:t>Mini – pillen (ikke anbefalt)</a:t>
            </a:r>
          </a:p>
          <a:p>
            <a:r>
              <a:rPr lang="nb-NO" dirty="0" smtClean="0"/>
              <a:t>P plaster</a:t>
            </a:r>
          </a:p>
          <a:p>
            <a:r>
              <a:rPr lang="nb-NO" dirty="0" smtClean="0"/>
              <a:t>P – stav</a:t>
            </a:r>
          </a:p>
          <a:p>
            <a:r>
              <a:rPr lang="nb-NO" dirty="0" smtClean="0"/>
              <a:t>Kobberspiral</a:t>
            </a:r>
          </a:p>
          <a:p>
            <a:r>
              <a:rPr lang="nb-NO" dirty="0" smtClean="0"/>
              <a:t>Kondom</a:t>
            </a:r>
          </a:p>
          <a:p>
            <a:r>
              <a:rPr lang="nb-NO" dirty="0" smtClean="0"/>
              <a:t>P Ring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1963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HORMONSPIRAL  </a:t>
            </a:r>
            <a:endParaRPr lang="nb-NO" dirty="0"/>
          </a:p>
        </p:txBody>
      </p:sp>
      <p:sp>
        <p:nvSpPr>
          <p:cNvPr id="5" name="Plassholder for loddrett tekst 4"/>
          <p:cNvSpPr>
            <a:spLocks noGrp="1"/>
          </p:cNvSpPr>
          <p:nvPr>
            <p:ph type="body" idx="1"/>
          </p:nvPr>
        </p:nvSpPr>
        <p:spPr>
          <a:xfrm>
            <a:off x="549274" y="1444532"/>
            <a:ext cx="3840480" cy="750887"/>
          </a:xfrm>
        </p:spPr>
        <p:txBody>
          <a:bodyPr/>
          <a:lstStyle/>
          <a:p>
            <a:r>
              <a:rPr lang="nb-NO" b="1" dirty="0">
                <a:solidFill>
                  <a:srgbClr val="1A1A1A"/>
                </a:solidFill>
                <a:latin typeface="ArialMT"/>
              </a:rPr>
              <a:t>Hormonspiralen</a:t>
            </a:r>
            <a:r>
              <a:rPr lang="nb-NO" dirty="0">
                <a:solidFill>
                  <a:srgbClr val="1A1A1A"/>
                </a:solidFill>
                <a:latin typeface="ArialMT"/>
              </a:rPr>
              <a:t> er laget av plast og </a:t>
            </a:r>
            <a:r>
              <a:rPr lang="nb-NO" dirty="0" err="1" smtClean="0">
                <a:solidFill>
                  <a:srgbClr val="1A1A1A"/>
                </a:solidFill>
                <a:latin typeface="ArialMT"/>
              </a:rPr>
              <a:t>inn</a:t>
            </a:r>
            <a:r>
              <a:rPr lang="nb-NO" dirty="0" err="1">
                <a:solidFill>
                  <a:srgbClr val="1A1A1A"/>
                </a:solidFill>
                <a:latin typeface="ArialMT"/>
              </a:rPr>
              <a:t>holder</a:t>
            </a:r>
            <a:r>
              <a:rPr lang="nb-NO" dirty="0">
                <a:solidFill>
                  <a:srgbClr val="1A1A1A"/>
                </a:solidFill>
                <a:latin typeface="ArialMT"/>
              </a:rPr>
              <a:t> hormonet gestagen. Spiralen måler </a:t>
            </a:r>
            <a:r>
              <a:rPr lang="nb-NO" dirty="0" err="1" smtClean="0">
                <a:solidFill>
                  <a:srgbClr val="1A1A1A"/>
                </a:solidFill>
                <a:latin typeface="ArialMT"/>
              </a:rPr>
              <a:t>ecirka</a:t>
            </a:r>
            <a:r>
              <a:rPr lang="nb-NO" dirty="0" smtClean="0">
                <a:solidFill>
                  <a:srgbClr val="1A1A1A"/>
                </a:solidFill>
                <a:latin typeface="ArialMT"/>
              </a:rPr>
              <a:t> </a:t>
            </a:r>
            <a:r>
              <a:rPr lang="nb-NO" dirty="0">
                <a:solidFill>
                  <a:srgbClr val="1A1A1A"/>
                </a:solidFill>
                <a:latin typeface="ArialMT"/>
              </a:rPr>
              <a:t>3 centimeter. Det finnes tre typer på markedet, </a:t>
            </a:r>
            <a:r>
              <a:rPr lang="nb-NO" dirty="0" err="1">
                <a:solidFill>
                  <a:srgbClr val="1A1A1A"/>
                </a:solidFill>
                <a:latin typeface="ArialMT"/>
              </a:rPr>
              <a:t>Mirena</a:t>
            </a:r>
            <a:r>
              <a:rPr lang="nb-NO" dirty="0">
                <a:solidFill>
                  <a:srgbClr val="1A1A1A"/>
                </a:solidFill>
                <a:latin typeface="ArialMT"/>
              </a:rPr>
              <a:t> og </a:t>
            </a:r>
            <a:r>
              <a:rPr lang="nb-NO" dirty="0" err="1">
                <a:solidFill>
                  <a:srgbClr val="1A1A1A"/>
                </a:solidFill>
                <a:latin typeface="ArialMT"/>
              </a:rPr>
              <a:t>Kyleena</a:t>
            </a:r>
            <a:r>
              <a:rPr lang="nb-NO" dirty="0">
                <a:solidFill>
                  <a:srgbClr val="1A1A1A"/>
                </a:solidFill>
                <a:latin typeface="ArialMT"/>
              </a:rPr>
              <a:t> som varer i fem år, og </a:t>
            </a:r>
            <a:r>
              <a:rPr lang="nb-NO" dirty="0" err="1">
                <a:solidFill>
                  <a:srgbClr val="1A1A1A"/>
                </a:solidFill>
                <a:latin typeface="ArialMT"/>
              </a:rPr>
              <a:t>Jaydess</a:t>
            </a:r>
            <a:r>
              <a:rPr lang="nb-NO" dirty="0">
                <a:solidFill>
                  <a:srgbClr val="1A1A1A"/>
                </a:solidFill>
                <a:latin typeface="ArialMT"/>
              </a:rPr>
              <a:t> som varer i tre år</a:t>
            </a:r>
            <a:r>
              <a:rPr lang="nb-NO" dirty="0" smtClean="0">
                <a:solidFill>
                  <a:srgbClr val="1A1A1A"/>
                </a:solidFill>
                <a:latin typeface="ArialMT"/>
              </a:rPr>
              <a:t>.</a:t>
            </a:r>
          </a:p>
          <a:p>
            <a:endParaRPr lang="nb-NO" dirty="0">
              <a:solidFill>
                <a:srgbClr val="1A1A1A"/>
              </a:solidFill>
              <a:latin typeface="ArialMT"/>
            </a:endParaRPr>
          </a:p>
          <a:p>
            <a:endParaRPr lang="nb-NO" dirty="0" smtClean="0">
              <a:solidFill>
                <a:srgbClr val="1A1A1A"/>
              </a:solidFill>
              <a:latin typeface="ArialMT"/>
            </a:endParaRPr>
          </a:p>
          <a:p>
            <a:endParaRPr lang="nb-NO" dirty="0">
              <a:solidFill>
                <a:srgbClr val="1A1A1A"/>
              </a:solidFill>
              <a:latin typeface="ArialMT"/>
            </a:endParaRPr>
          </a:p>
          <a:p>
            <a:endParaRPr lang="nb-NO" dirty="0" smtClean="0">
              <a:solidFill>
                <a:srgbClr val="1A1A1A"/>
              </a:solidFill>
              <a:latin typeface="ArialMT"/>
            </a:endParaRPr>
          </a:p>
          <a:p>
            <a:endParaRPr lang="nb-NO" dirty="0">
              <a:solidFill>
                <a:srgbClr val="1A1A1A"/>
              </a:solidFill>
              <a:latin typeface="ArialMT"/>
            </a:endParaRPr>
          </a:p>
          <a:p>
            <a:endParaRPr lang="nb-NO" dirty="0" smtClean="0">
              <a:solidFill>
                <a:srgbClr val="1A1A1A"/>
              </a:solidFill>
              <a:latin typeface="ArialMT"/>
            </a:endParaRPr>
          </a:p>
          <a:p>
            <a:endParaRPr lang="nb-NO" dirty="0" smtClean="0">
              <a:solidFill>
                <a:srgbClr val="1A1A1A"/>
              </a:solidFill>
              <a:latin typeface="ArialMT"/>
            </a:endParaRPr>
          </a:p>
          <a:p>
            <a:endParaRPr lang="nb-NO" dirty="0">
              <a:solidFill>
                <a:srgbClr val="1A1A1A"/>
              </a:solidFill>
              <a:latin typeface="ArialMT"/>
            </a:endParaRPr>
          </a:p>
          <a:p>
            <a:endParaRPr lang="nb-NO" dirty="0" smtClean="0">
              <a:solidFill>
                <a:srgbClr val="1A1A1A"/>
              </a:solidFill>
              <a:latin typeface="ArialMT"/>
            </a:endParaRPr>
          </a:p>
          <a:p>
            <a:endParaRPr lang="nb-NO" dirty="0">
              <a:solidFill>
                <a:srgbClr val="1A1A1A"/>
              </a:solidFill>
              <a:latin typeface="ArialMT"/>
            </a:endParaRPr>
          </a:p>
          <a:p>
            <a:endParaRPr lang="nb-NO" dirty="0" smtClean="0">
              <a:solidFill>
                <a:srgbClr val="1A1A1A"/>
              </a:solidFill>
              <a:latin typeface="ArialMT"/>
            </a:endParaRPr>
          </a:p>
          <a:p>
            <a:endParaRPr lang="nb-NO" dirty="0">
              <a:solidFill>
                <a:srgbClr val="1A1A1A"/>
              </a:solidFill>
              <a:latin typeface="ArialMT"/>
            </a:endParaRPr>
          </a:p>
          <a:p>
            <a:endParaRPr lang="nb-NO" dirty="0" smtClean="0">
              <a:solidFill>
                <a:srgbClr val="1A1A1A"/>
              </a:solidFill>
              <a:latin typeface="ArialMT"/>
            </a:endParaRPr>
          </a:p>
          <a:p>
            <a:endParaRPr lang="nb-NO" dirty="0">
              <a:solidFill>
                <a:srgbClr val="1A1A1A"/>
              </a:solidFill>
              <a:latin typeface="ArialMT"/>
            </a:endParaRPr>
          </a:p>
        </p:txBody>
      </p:sp>
      <p:sp>
        <p:nvSpPr>
          <p:cNvPr id="6" name="Plassholder for innhold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b="1" dirty="0">
                <a:solidFill>
                  <a:srgbClr val="1A1A1A"/>
                </a:solidFill>
                <a:latin typeface="ArialMT"/>
              </a:rPr>
              <a:t>Hormonspiralen</a:t>
            </a:r>
            <a:r>
              <a:rPr lang="nb-NO" dirty="0">
                <a:solidFill>
                  <a:srgbClr val="1A1A1A"/>
                </a:solidFill>
                <a:latin typeface="ArialMT"/>
              </a:rPr>
              <a:t> er laget av plast og inneholder hormonet gestagen. Spiralen måler cirka 3 centimeter. Det finnes tre typer på markedet, </a:t>
            </a:r>
            <a:r>
              <a:rPr lang="nb-NO" dirty="0" err="1">
                <a:solidFill>
                  <a:srgbClr val="1A1A1A"/>
                </a:solidFill>
                <a:latin typeface="ArialMT"/>
              </a:rPr>
              <a:t>Mirena</a:t>
            </a:r>
            <a:r>
              <a:rPr lang="nb-NO" dirty="0">
                <a:solidFill>
                  <a:srgbClr val="1A1A1A"/>
                </a:solidFill>
                <a:latin typeface="ArialMT"/>
              </a:rPr>
              <a:t> og </a:t>
            </a:r>
            <a:r>
              <a:rPr lang="nb-NO" dirty="0" err="1">
                <a:solidFill>
                  <a:srgbClr val="1A1A1A"/>
                </a:solidFill>
                <a:latin typeface="ArialMT"/>
              </a:rPr>
              <a:t>Kyleena</a:t>
            </a:r>
            <a:r>
              <a:rPr lang="nb-NO" dirty="0">
                <a:solidFill>
                  <a:srgbClr val="1A1A1A"/>
                </a:solidFill>
                <a:latin typeface="ArialMT"/>
              </a:rPr>
              <a:t> som varer i fem år, og </a:t>
            </a:r>
            <a:r>
              <a:rPr lang="nb-NO" dirty="0" err="1">
                <a:solidFill>
                  <a:srgbClr val="1A1A1A"/>
                </a:solidFill>
                <a:latin typeface="ArialMT"/>
              </a:rPr>
              <a:t>Jaydess</a:t>
            </a:r>
            <a:r>
              <a:rPr lang="nb-NO" dirty="0">
                <a:solidFill>
                  <a:srgbClr val="1A1A1A"/>
                </a:solidFill>
                <a:latin typeface="ArialMT"/>
              </a:rPr>
              <a:t> som varer i tre år.</a:t>
            </a:r>
            <a:endParaRPr lang="nb-NO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12" name="Plassholder for innhold 11"/>
          <p:cNvPicPr>
            <a:picLocks noGrp="1" noChangeAspect="1"/>
          </p:cNvPicPr>
          <p:nvPr>
            <p:ph sz="quarter" idx="4"/>
          </p:nvPr>
        </p:nvPicPr>
        <p:blipFill>
          <a:blip r:embed="rId2"/>
          <a:srcRect l="14331" r="1433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52664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8" name="Plassholder for innhold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 </a:t>
            </a:r>
          </a:p>
          <a:p>
            <a:endParaRPr lang="nb-NO" dirty="0"/>
          </a:p>
          <a:p>
            <a:pPr marL="968375" lvl="3" indent="0">
              <a:buNone/>
            </a:pPr>
            <a:r>
              <a:rPr lang="nb-NO" sz="3600" dirty="0" smtClean="0"/>
              <a:t>Den skal være på plass minst 14 dager før det kirurgiske inngrepet.</a:t>
            </a:r>
          </a:p>
          <a:p>
            <a:pPr marL="968375" lvl="3" indent="0">
              <a:buNone/>
            </a:pPr>
            <a:endParaRPr lang="nb-NO" sz="3600" dirty="0"/>
          </a:p>
        </p:txBody>
      </p:sp>
    </p:spTree>
    <p:extLst>
      <p:ext uri="{BB962C8B-B14F-4D97-AF65-F5344CB8AC3E}">
        <p14:creationId xmlns:p14="http://schemas.microsoft.com/office/powerpoint/2010/main" val="379599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4" name="Plassholder for innhold 3" descr="Unknown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70" b="6170"/>
          <a:stretch>
            <a:fillRect/>
          </a:stretch>
        </p:blipFill>
        <p:spPr>
          <a:xfrm>
            <a:off x="549275" y="1897529"/>
            <a:ext cx="8042275" cy="4556312"/>
          </a:xfrm>
        </p:spPr>
      </p:pic>
    </p:spTree>
    <p:extLst>
      <p:ext uri="{BB962C8B-B14F-4D97-AF65-F5344CB8AC3E}">
        <p14:creationId xmlns:p14="http://schemas.microsoft.com/office/powerpoint/2010/main" val="383881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GRAVID</a:t>
            </a:r>
            <a:r>
              <a:rPr lang="nb-NO" dirty="0" smtClean="0">
                <a:sym typeface="Wingdings"/>
              </a:rPr>
              <a:t></a:t>
            </a:r>
            <a:endParaRPr lang="nb-NO" dirty="0"/>
          </a:p>
        </p:txBody>
      </p:sp>
      <p:sp>
        <p:nvSpPr>
          <p:cNvPr id="5" name="Plassholder for innhol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6" name="Bilde 5" descr="preg-stav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8500" y="2330824"/>
            <a:ext cx="5626100" cy="3167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1957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VIDERE</a:t>
            </a:r>
            <a:endParaRPr lang="nb-NO" dirty="0"/>
          </a:p>
        </p:txBody>
      </p:sp>
      <p:sp>
        <p:nvSpPr>
          <p:cNvPr id="9" name="Plassholder for tekst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8" name="Plassholder for innhold 7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nb-NO" dirty="0" smtClean="0"/>
          </a:p>
          <a:p>
            <a:r>
              <a:rPr lang="nb-NO" dirty="0" smtClean="0"/>
              <a:t>Ta umiddelbart kontakt med fastlege.</a:t>
            </a:r>
          </a:p>
          <a:p>
            <a:r>
              <a:rPr lang="nb-NO" dirty="0" smtClean="0"/>
              <a:t>Ta kontakt med jordmor</a:t>
            </a:r>
          </a:p>
          <a:p>
            <a:r>
              <a:rPr lang="nb-NO" dirty="0" smtClean="0"/>
              <a:t>Sørg for å bli henvist til ernæringsfysiolog ved uregulerte blodprøver.</a:t>
            </a:r>
          </a:p>
          <a:p>
            <a:r>
              <a:rPr lang="nb-NO" dirty="0" smtClean="0"/>
              <a:t>EKSTRA viktig med rask kontakt hvis svangerskapet skjer før 18 – 24 mnd.</a:t>
            </a:r>
            <a:endParaRPr lang="nb-NO" dirty="0"/>
          </a:p>
        </p:txBody>
      </p:sp>
      <p:sp>
        <p:nvSpPr>
          <p:cNvPr id="10" name="Plassholder for tekst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2" name="Plassholder for innhold 1" descr="images.jpeg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57" r="1325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9115823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VIKTIG! </a:t>
            </a:r>
            <a:endParaRPr lang="nb-NO" dirty="0"/>
          </a:p>
        </p:txBody>
      </p:sp>
      <p:sp>
        <p:nvSpPr>
          <p:cNvPr id="8" name="Plassholder for innhold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/>
          </a:p>
          <a:p>
            <a:r>
              <a:rPr lang="nb-NO" dirty="0" smtClean="0"/>
              <a:t>Har du </a:t>
            </a:r>
            <a:r>
              <a:rPr lang="nb-NO" dirty="0" err="1" smtClean="0"/>
              <a:t>tilleggsstilstander</a:t>
            </a:r>
            <a:r>
              <a:rPr lang="nb-NO" dirty="0" smtClean="0"/>
              <a:t> så må disse spesielt følges opp av spesialist.</a:t>
            </a:r>
          </a:p>
          <a:p>
            <a:r>
              <a:rPr lang="nb-NO" dirty="0" err="1" smtClean="0"/>
              <a:t>Tilleggstilstander</a:t>
            </a:r>
            <a:r>
              <a:rPr lang="nb-NO" dirty="0" smtClean="0"/>
              <a:t> kan blant annet være diabetes, epilepsi, stoffskiftesykdom.</a:t>
            </a:r>
          </a:p>
          <a:p>
            <a:r>
              <a:rPr lang="nb-NO" dirty="0" smtClean="0"/>
              <a:t>Graviditet kan være en ekstra påkjenning og endre sykdomsbildet når det gjelder annen sykdom.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548843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200" dirty="0" smtClean="0"/>
              <a:t>ERNÆRINGSFYSIOLOG BØR SPESIELT KONTAKTE VED </a:t>
            </a:r>
            <a:endParaRPr lang="nb-NO" sz="3200" dirty="0"/>
          </a:p>
        </p:txBody>
      </p:sp>
      <p:sp>
        <p:nvSpPr>
          <p:cNvPr id="8" name="Plassholder for innhold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/>
          </a:p>
          <a:p>
            <a:r>
              <a:rPr lang="nb-NO" dirty="0" smtClean="0"/>
              <a:t>VEKTTAP ELLER MANGLENDE VEKTOPPGANG</a:t>
            </a:r>
          </a:p>
          <a:p>
            <a:r>
              <a:rPr lang="nb-NO" dirty="0" smtClean="0"/>
              <a:t>STOR VEKTOPPGANG</a:t>
            </a:r>
          </a:p>
          <a:p>
            <a:r>
              <a:rPr lang="nb-NO" dirty="0" smtClean="0"/>
              <a:t>ERNÆRINGSMESSIGE MANGLER, ELLER MISTANKE OM SLIKE</a:t>
            </a:r>
          </a:p>
          <a:p>
            <a:r>
              <a:rPr lang="nb-NO" dirty="0" smtClean="0"/>
              <a:t>SPØRSMÅL OM KOSTTILSKUDD, NÆRINGSPREPARATER, SONDE – OG/ELLER I.V.NÆRING.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45513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6"/>
          <p:cNvSpPr>
            <a:spLocks noGrp="1"/>
          </p:cNvSpPr>
          <p:nvPr>
            <p:ph type="title"/>
          </p:nvPr>
        </p:nvSpPr>
        <p:spPr>
          <a:xfrm>
            <a:off x="549275" y="107575"/>
            <a:ext cx="8042276" cy="2372659"/>
          </a:xfrm>
        </p:spPr>
        <p:txBody>
          <a:bodyPr/>
          <a:lstStyle/>
          <a:p>
            <a:r>
              <a:rPr lang="nb-NO" sz="3200" dirty="0" smtClean="0"/>
              <a:t>BLODPRØVESTATUS ved første kontroll, i tillegg til vanlige svangerskapskontrollprøver</a:t>
            </a:r>
            <a:endParaRPr lang="nb-NO" sz="3200" dirty="0"/>
          </a:p>
        </p:txBody>
      </p:sp>
      <p:sp>
        <p:nvSpPr>
          <p:cNvPr id="8" name="Plassholder for innhold 7"/>
          <p:cNvSpPr>
            <a:spLocks noGrp="1"/>
          </p:cNvSpPr>
          <p:nvPr>
            <p:ph idx="1"/>
          </p:nvPr>
        </p:nvSpPr>
        <p:spPr>
          <a:xfrm>
            <a:off x="549275" y="1822824"/>
            <a:ext cx="8042276" cy="4120777"/>
          </a:xfrm>
        </p:spPr>
        <p:txBody>
          <a:bodyPr>
            <a:normAutofit/>
          </a:bodyPr>
          <a:lstStyle/>
          <a:p>
            <a:endParaRPr lang="nb-NO" dirty="0" smtClean="0"/>
          </a:p>
          <a:p>
            <a:endParaRPr lang="nb-NO" dirty="0"/>
          </a:p>
          <a:p>
            <a:r>
              <a:rPr lang="nb-NO" dirty="0" smtClean="0"/>
              <a:t>Tabell </a:t>
            </a:r>
            <a:r>
              <a:rPr lang="nb-NO" dirty="0"/>
              <a:t>3: Blodprøver for vurdering og </a:t>
            </a:r>
            <a:r>
              <a:rPr lang="nb-NO" dirty="0" smtClean="0"/>
              <a:t>gjennomføring </a:t>
            </a:r>
            <a:r>
              <a:rPr lang="nb-NO" dirty="0"/>
              <a:t>av ernæringsstatus til gravide </a:t>
            </a:r>
            <a:r>
              <a:rPr lang="nb-NO" dirty="0" smtClean="0"/>
              <a:t>som er operert. </a:t>
            </a:r>
          </a:p>
          <a:p>
            <a:r>
              <a:rPr lang="nb-NO" dirty="0" smtClean="0"/>
              <a:t>Blodprøver bør tas </a:t>
            </a:r>
            <a:r>
              <a:rPr lang="nb-NO" dirty="0"/>
              <a:t>ved 1. kontroll og deretter hver 3. </a:t>
            </a:r>
            <a:r>
              <a:rPr lang="nb-NO" dirty="0" smtClean="0"/>
              <a:t>mnd. og/eller </a:t>
            </a:r>
            <a:r>
              <a:rPr lang="nb-NO" dirty="0"/>
              <a:t>ved behov </a:t>
            </a:r>
          </a:p>
        </p:txBody>
      </p:sp>
    </p:spTree>
    <p:extLst>
      <p:ext uri="{BB962C8B-B14F-4D97-AF65-F5344CB8AC3E}">
        <p14:creationId xmlns:p14="http://schemas.microsoft.com/office/powerpoint/2010/main" val="2563305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Svangerskap etter </a:t>
            </a:r>
            <a:r>
              <a:rPr lang="nb-NO" dirty="0" err="1" smtClean="0"/>
              <a:t>overvektskirurgi</a:t>
            </a:r>
            <a:endParaRPr lang="nb-NO" dirty="0"/>
          </a:p>
        </p:txBody>
      </p:sp>
      <p:sp>
        <p:nvSpPr>
          <p:cNvPr id="8" name="Plassholder for innhold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Svangerskap og fødsel er tryggere for både mor og barn </a:t>
            </a:r>
            <a:r>
              <a:rPr lang="nb-NO" i="1" dirty="0" smtClean="0"/>
              <a:t>etter</a:t>
            </a:r>
            <a:r>
              <a:rPr lang="nb-NO" dirty="0" smtClean="0"/>
              <a:t> fedmekirurgi sammenlignet med </a:t>
            </a:r>
            <a:r>
              <a:rPr lang="nb-NO" i="1" dirty="0" smtClean="0"/>
              <a:t>før</a:t>
            </a:r>
            <a:r>
              <a:rPr lang="nb-NO" dirty="0" smtClean="0"/>
              <a:t> fedmekirurgi</a:t>
            </a:r>
          </a:p>
          <a:p>
            <a:r>
              <a:rPr lang="nb-NO" dirty="0" smtClean="0"/>
              <a:t>Ofte fremdeles overvekt, men mindre</a:t>
            </a:r>
          </a:p>
          <a:p>
            <a:r>
              <a:rPr lang="nb-NO" dirty="0" smtClean="0"/>
              <a:t>Lavere forekomst av stoffskifte komplikasjoner</a:t>
            </a:r>
          </a:p>
          <a:p>
            <a:r>
              <a:rPr lang="nb-NO" dirty="0" smtClean="0"/>
              <a:t>Mer normal fødselsvekt og lavere forekomst av babyer mer høy fødselsvekt.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7305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BLODPRØVER</a:t>
            </a:r>
            <a:endParaRPr lang="nb-NO" dirty="0"/>
          </a:p>
        </p:txBody>
      </p:sp>
      <p:graphicFrame>
        <p:nvGraphicFramePr>
          <p:cNvPr id="8" name="Plassholder for innhold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4390740"/>
              </p:ext>
            </p:extLst>
          </p:nvPr>
        </p:nvGraphicFramePr>
        <p:xfrm>
          <a:off x="388470" y="2272553"/>
          <a:ext cx="8466179" cy="28244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50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7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50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50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80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01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5505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Jernstatus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Kalsiumstatus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Elektrolytter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Vitaminer/mineraler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Protein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Stoffskifte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Karbohydrat</a:t>
                      </a:r>
                      <a:endParaRPr lang="nb-NO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Hemoglobin </a:t>
                      </a:r>
                      <a:endParaRPr lang="nb-NO" sz="1400" dirty="0" smtClean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Ionisert kalsium </a:t>
                      </a:r>
                      <a:endParaRPr lang="nb-NO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Natrium </a:t>
                      </a:r>
                      <a:endParaRPr lang="nb-NO" sz="14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Vit B1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Albu-</a:t>
                      </a:r>
                    </a:p>
                    <a:p>
                      <a:r>
                        <a:rPr lang="nb-NO" sz="1400" dirty="0" smtClean="0"/>
                        <a:t>min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T4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Glukose </a:t>
                      </a:r>
                      <a:endParaRPr lang="nb-NO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Ferritin</a:t>
                      </a:r>
                      <a:r>
                        <a:rPr lang="nb-NO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nb-NO" sz="1400" dirty="0" smtClean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PTH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Kalium </a:t>
                      </a:r>
                      <a:endParaRPr lang="nb-NO" sz="1400" dirty="0" smtClean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Vit A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err="1" smtClean="0"/>
                        <a:t>Kreatinin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TSH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HB A1c</a:t>
                      </a:r>
                      <a:endParaRPr lang="nb-NO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Vitamin</a:t>
                      </a:r>
                      <a:r>
                        <a:rPr lang="nb-NO" sz="1400" baseline="0" dirty="0" smtClean="0"/>
                        <a:t> B12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25-OH-vit D 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Magnesium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Vit B6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Ketoner</a:t>
                      </a:r>
                      <a:endParaRPr lang="nb-NO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b-NO" sz="1400" dirty="0" err="1" smtClean="0"/>
                        <a:t>Folat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Fosfat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Vit K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MCV, MCH </a:t>
                      </a:r>
                      <a:endParaRPr lang="nb-NO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Kalsium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Sink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Kobber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35734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49275" y="-866588"/>
            <a:ext cx="8042276" cy="1718235"/>
          </a:xfrm>
        </p:spPr>
        <p:txBody>
          <a:bodyPr/>
          <a:lstStyle/>
          <a:p>
            <a:r>
              <a:rPr lang="nb-NO" sz="2800" dirty="0" smtClean="0"/>
              <a:t>Nordiske næringsstoffanbefalinger </a:t>
            </a:r>
            <a:endParaRPr lang="nb-NO" sz="2800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3419437"/>
              </p:ext>
            </p:extLst>
          </p:nvPr>
        </p:nvGraphicFramePr>
        <p:xfrm>
          <a:off x="549275" y="1107142"/>
          <a:ext cx="8236137" cy="5156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0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0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746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Kosttilskudd</a:t>
                      </a:r>
                      <a:r>
                        <a:rPr lang="nb-NO" dirty="0" smtClean="0">
                          <a:effectLst/>
                        </a:rPr>
                        <a:t> 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Dosering</a:t>
                      </a:r>
                      <a:r>
                        <a:rPr lang="nb-NO" dirty="0" smtClean="0">
                          <a:effectLst/>
                        </a:rPr>
                        <a:t> 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Anmerkning</a:t>
                      </a:r>
                      <a:r>
                        <a:rPr lang="nb-NO" dirty="0" smtClean="0">
                          <a:effectLst/>
                        </a:rPr>
                        <a:t> 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Multivitaminmineral</a:t>
                      </a:r>
                      <a:r>
                        <a:rPr lang="nb-N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-tilskudd med vit A, D, K og jern</a:t>
                      </a:r>
                      <a:br>
                        <a:rPr lang="nb-N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nb-N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(f.eks. </a:t>
                      </a:r>
                      <a:r>
                        <a:rPr lang="nb-NO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Nycoplus</a:t>
                      </a:r>
                      <a:r>
                        <a:rPr lang="nb-N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nb-NO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Multi</a:t>
                      </a:r>
                      <a:r>
                        <a:rPr lang="nb-N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tablett</a:t>
                      </a:r>
                      <a:br>
                        <a:rPr lang="nb-N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nb-N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 tabletter ved graviditet &lt; 24 </a:t>
                      </a:r>
                      <a:r>
                        <a:rPr lang="nb-NO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mnd</a:t>
                      </a:r>
                      <a:r>
                        <a:rPr lang="nb-N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etter operasjon) </a:t>
                      </a:r>
                    </a:p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Totalt vit A (</a:t>
                      </a:r>
                      <a:r>
                        <a:rPr lang="nb-NO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retinol</a:t>
                      </a:r>
                      <a:r>
                        <a:rPr lang="nb-N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inntak bør ikke overskride 3000 </a:t>
                      </a:r>
                      <a:r>
                        <a:rPr lang="nb-NO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μg</a:t>
                      </a:r>
                      <a:r>
                        <a:rPr lang="nb-N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/d pga. økt risiko for fosterskader </a:t>
                      </a:r>
                    </a:p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Kalsium + vit 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1000 mg + 10-20 </a:t>
                      </a:r>
                      <a:r>
                        <a:rPr lang="nb-NO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μg</a:t>
                      </a:r>
                      <a:r>
                        <a:rPr lang="nb-N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til alle </a:t>
                      </a:r>
                      <a:r>
                        <a:rPr lang="nb-NO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gastric</a:t>
                      </a:r>
                      <a:r>
                        <a:rPr lang="nb-N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bypass-opererte </a:t>
                      </a:r>
                    </a:p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Vit D bør </a:t>
                      </a:r>
                      <a:r>
                        <a:rPr lang="nb-NO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monitoreres</a:t>
                      </a:r>
                      <a:r>
                        <a:rPr lang="nb-N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hos alle og ekstra tilskudd gis ved behov </a:t>
                      </a:r>
                    </a:p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4880">
                <a:tc>
                  <a:txBody>
                    <a:bodyPr/>
                    <a:lstStyle/>
                    <a:p>
                      <a:r>
                        <a:rPr lang="nb-N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Folsyre</a:t>
                      </a:r>
                      <a:r>
                        <a:rPr lang="nb-NO" dirty="0" smtClean="0">
                          <a:effectLst/>
                        </a:rPr>
                        <a:t> </a:t>
                      </a:r>
                    </a:p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0,4 mg</a:t>
                      </a:r>
                      <a:r>
                        <a:rPr lang="nb-NO" dirty="0" smtClean="0">
                          <a:effectLst/>
                        </a:rPr>
                        <a:t> 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Også etter 1. trimester ved lave blodverdier </a:t>
                      </a:r>
                      <a:endParaRPr lang="nb-NO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Vitamin</a:t>
                      </a:r>
                      <a:r>
                        <a:rPr lang="nb-NO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 mg/6.-8.time maks 200 mg/d </a:t>
                      </a:r>
                    </a:p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Ved mild hyperemesis </a:t>
                      </a:r>
                    </a:p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90980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998071"/>
          </a:xfrm>
        </p:spPr>
        <p:txBody>
          <a:bodyPr/>
          <a:lstStyle/>
          <a:p>
            <a:r>
              <a:rPr lang="is-IS" dirty="0" smtClean="0"/>
              <a:t>…fortsettelse</a:t>
            </a:r>
            <a:endParaRPr lang="nb-NO" dirty="0"/>
          </a:p>
        </p:txBody>
      </p:sp>
      <p:graphicFrame>
        <p:nvGraphicFramePr>
          <p:cNvPr id="5" name="Plassholder for innhol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6143267"/>
              </p:ext>
            </p:extLst>
          </p:nvPr>
        </p:nvGraphicFramePr>
        <p:xfrm>
          <a:off x="549277" y="1181847"/>
          <a:ext cx="8042274" cy="56743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0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0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807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Kosttilskudd</a:t>
                      </a:r>
                      <a:r>
                        <a:rPr lang="nb-NO" dirty="0" smtClean="0">
                          <a:effectLst/>
                        </a:rPr>
                        <a:t> 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Dosering</a:t>
                      </a:r>
                      <a:r>
                        <a:rPr lang="nb-NO" dirty="0" smtClean="0">
                          <a:effectLst/>
                        </a:rPr>
                        <a:t> 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Anmerkning</a:t>
                      </a:r>
                      <a:r>
                        <a:rPr lang="nb-NO" dirty="0" smtClean="0">
                          <a:effectLst/>
                        </a:rPr>
                        <a:t> 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Jern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Etter behov, eventuelt </a:t>
                      </a:r>
                      <a:r>
                        <a:rPr lang="nb-NO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i.m</a:t>
                      </a:r>
                      <a:r>
                        <a:rPr lang="nb-N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jerninjeksjon v/mangelfull respons på</a:t>
                      </a:r>
                      <a:r>
                        <a:rPr lang="nb-NO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nb-N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 oralt tilskudd </a:t>
                      </a:r>
                    </a:p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Ved indikasjon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Vitamin B1 (tiamin)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mg x 3 ved oppkast i tillegg til øvrige tilskudd </a:t>
                      </a:r>
                      <a:endParaRPr lang="nb-NO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Ved hyperemesis</a:t>
                      </a:r>
                      <a:r>
                        <a:rPr lang="nb-NO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nb-N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ekstremsvangerskapskvalme)</a:t>
                      </a:r>
                      <a:r>
                        <a:rPr lang="nb-NO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nb-N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Tiamin 200 mg </a:t>
                      </a:r>
                      <a:r>
                        <a:rPr lang="nb-NO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i.v</a:t>
                      </a:r>
                      <a:r>
                        <a:rPr lang="nb-N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nb-NO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Vitamin B12 (</a:t>
                      </a:r>
                      <a:r>
                        <a:rPr lang="nb-NO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Kobalamin</a:t>
                      </a:r>
                      <a:r>
                        <a:rPr lang="nb-N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nb-NO" dirty="0" smtClean="0">
                          <a:effectLst/>
                        </a:rPr>
                        <a:t> 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mg i sprøyte hver 2- 3. mnd.</a:t>
                      </a:r>
                      <a:r>
                        <a:rPr lang="nb-NO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Eller 1mg daglig i tablettform.</a:t>
                      </a:r>
                      <a:endParaRPr lang="nb-NO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Vit B12 bør monitorers hos alle og ekstra tilskudd gis ved behov</a:t>
                      </a:r>
                      <a:r>
                        <a:rPr lang="nb-NO" dirty="0" smtClean="0">
                          <a:effectLst/>
                        </a:rPr>
                        <a:t> 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Omega 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g fra 5 ml tran eller tilsvarende fra kapsler </a:t>
                      </a:r>
                    </a:p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Totalt dagsinntak vit A (</a:t>
                      </a:r>
                      <a:r>
                        <a:rPr lang="nb-NO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retinol</a:t>
                      </a:r>
                      <a:r>
                        <a:rPr lang="nb-N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bør ikke overskride 3000 </a:t>
                      </a:r>
                      <a:r>
                        <a:rPr lang="nb-NO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μg</a:t>
                      </a:r>
                      <a:r>
                        <a:rPr lang="nb-NO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pga. økt risiko for fosterskader </a:t>
                      </a:r>
                    </a:p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36346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200" dirty="0" smtClean="0"/>
              <a:t>GRAVIDE som har regulerte blodprøveverdier  </a:t>
            </a:r>
            <a:endParaRPr lang="nb-NO" sz="3200" dirty="0"/>
          </a:p>
        </p:txBody>
      </p:sp>
      <p:sp>
        <p:nvSpPr>
          <p:cNvPr id="8" name="Plassholder for innhold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 smtClean="0"/>
              <a:t>Trenger IKKE ekstra tilskudd med </a:t>
            </a:r>
            <a:r>
              <a:rPr lang="nb-NO" dirty="0" err="1" smtClean="0"/>
              <a:t>folat</a:t>
            </a:r>
            <a:r>
              <a:rPr lang="nb-NO" dirty="0" smtClean="0"/>
              <a:t> før og under svangerskapet</a:t>
            </a:r>
            <a:r>
              <a:rPr lang="nb-NO" dirty="0"/>
              <a:t> </a:t>
            </a:r>
            <a:endParaRPr lang="nb-NO" dirty="0" smtClean="0"/>
          </a:p>
          <a:p>
            <a:endParaRPr lang="nb-NO" dirty="0" smtClean="0"/>
          </a:p>
          <a:p>
            <a:r>
              <a:rPr lang="nb-NO" dirty="0" smtClean="0"/>
              <a:t>Fordi dette er en vitamin du allerede bruker fast.</a:t>
            </a:r>
          </a:p>
          <a:p>
            <a:endParaRPr lang="nb-NO" dirty="0" smtClean="0"/>
          </a:p>
          <a:p>
            <a:r>
              <a:rPr lang="nb-NO" dirty="0" err="1" smtClean="0"/>
              <a:t>Folat</a:t>
            </a:r>
            <a:r>
              <a:rPr lang="nb-NO" dirty="0" smtClean="0"/>
              <a:t> er et B-vitamin som lukker nevralrøret til fosteret ved svangerskapets første uker, og forhindrer </a:t>
            </a:r>
            <a:r>
              <a:rPr lang="nb-NO" dirty="0" err="1" smtClean="0"/>
              <a:t>ryggmarksbrokk</a:t>
            </a:r>
            <a:r>
              <a:rPr lang="nb-NO" dirty="0"/>
              <a:t>.</a:t>
            </a:r>
            <a:endParaRPr lang="nb-NO" dirty="0" smtClean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    </a:t>
            </a:r>
          </a:p>
          <a:p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17" name="Plassholder for tekst 16"/>
          <p:cNvSpPr>
            <a:spLocks noGrp="1"/>
          </p:cNvSpPr>
          <p:nvPr>
            <p:ph type="body" idx="4294967295"/>
          </p:nvPr>
        </p:nvSpPr>
        <p:spPr>
          <a:xfrm>
            <a:off x="0" y="1452563"/>
            <a:ext cx="3840163" cy="750887"/>
          </a:xfrm>
        </p:spPr>
        <p:txBody>
          <a:bodyPr>
            <a:normAutofit fontScale="25000" lnSpcReduction="20000"/>
          </a:bodyPr>
          <a:lstStyle/>
          <a:p>
            <a:endParaRPr lang="nb-NO" dirty="0">
              <a:sym typeface="Wingdings"/>
            </a:endParaRPr>
          </a:p>
          <a:p>
            <a:pPr marL="0" indent="0">
              <a:buNone/>
            </a:pPr>
            <a:endParaRPr lang="nb-NO" dirty="0">
              <a:sym typeface="Wingdings"/>
            </a:endParaRPr>
          </a:p>
          <a:p>
            <a:endParaRPr lang="nb-NO" dirty="0" smtClean="0">
              <a:sym typeface="Wingdings"/>
            </a:endParaRPr>
          </a:p>
          <a:p>
            <a:endParaRPr lang="nb-NO" dirty="0" smtClean="0">
              <a:sym typeface="Wingdings"/>
            </a:endParaRPr>
          </a:p>
          <a:p>
            <a:endParaRPr lang="nb-NO" dirty="0" smtClean="0">
              <a:sym typeface="Wingdings"/>
            </a:endParaRPr>
          </a:p>
          <a:p>
            <a:endParaRPr lang="nb-NO" dirty="0" smtClean="0">
              <a:sym typeface="Wingdings"/>
            </a:endParaRPr>
          </a:p>
          <a:p>
            <a:endParaRPr lang="nb-NO" dirty="0" smtClean="0">
              <a:sym typeface="Wingdings"/>
            </a:endParaRPr>
          </a:p>
          <a:p>
            <a:endParaRPr lang="nb-NO" dirty="0">
              <a:sym typeface="Wingdings"/>
            </a:endParaRPr>
          </a:p>
          <a:p>
            <a:endParaRPr lang="nb-NO" dirty="0" smtClean="0">
              <a:sym typeface="Wingdings"/>
            </a:endParaRPr>
          </a:p>
          <a:p>
            <a:endParaRPr lang="nb-NO" dirty="0">
              <a:sym typeface="Wingdings"/>
            </a:endParaRPr>
          </a:p>
          <a:p>
            <a:endParaRPr lang="nb-NO" dirty="0" smtClean="0">
              <a:sym typeface="Wingdings"/>
            </a:endParaRPr>
          </a:p>
          <a:p>
            <a:endParaRPr lang="nb-NO" dirty="0">
              <a:sym typeface="Wingdings"/>
            </a:endParaRPr>
          </a:p>
          <a:p>
            <a:endParaRPr lang="nb-NO" dirty="0" smtClean="0">
              <a:sym typeface="Wingdings"/>
            </a:endParaRPr>
          </a:p>
          <a:p>
            <a:endParaRPr lang="nb-NO" dirty="0">
              <a:sym typeface="Wingdings"/>
            </a:endParaRPr>
          </a:p>
          <a:p>
            <a:endParaRPr lang="nb-NO" dirty="0" smtClean="0">
              <a:sym typeface="Wingdings"/>
            </a:endParaRPr>
          </a:p>
          <a:p>
            <a:endParaRPr lang="nb-NO" dirty="0">
              <a:sym typeface="Wingdings"/>
            </a:endParaRPr>
          </a:p>
          <a:p>
            <a:endParaRPr lang="nb-NO" dirty="0" smtClean="0">
              <a:sym typeface="Wingdings"/>
            </a:endParaRPr>
          </a:p>
          <a:p>
            <a:endParaRPr lang="nb-NO" dirty="0">
              <a:sym typeface="Wingdings"/>
            </a:endParaRPr>
          </a:p>
          <a:p>
            <a:endParaRPr lang="nb-NO" dirty="0" smtClean="0">
              <a:sym typeface="Wingdings"/>
            </a:endParaRPr>
          </a:p>
          <a:p>
            <a:endParaRPr lang="nb-NO" dirty="0">
              <a:sym typeface="Wingdings"/>
            </a:endParaRPr>
          </a:p>
          <a:p>
            <a:endParaRPr lang="nb-NO" dirty="0" smtClean="0">
              <a:sym typeface="Wingdings"/>
            </a:endParaRPr>
          </a:p>
          <a:p>
            <a:r>
              <a:rPr lang="nb-NO" dirty="0" err="1" smtClean="0"/>
              <a:t>Folat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8540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STØTTESTRØMPER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b-NO" dirty="0" smtClean="0"/>
          </a:p>
          <a:p>
            <a:endParaRPr lang="nb-NO" dirty="0" smtClean="0"/>
          </a:p>
          <a:p>
            <a:r>
              <a:rPr lang="nb-NO" dirty="0" smtClean="0"/>
              <a:t>Anbefales støttestrømper for å forhindre venetrombose.</a:t>
            </a:r>
            <a:endParaRPr lang="nb-NO" dirty="0"/>
          </a:p>
        </p:txBody>
      </p:sp>
      <p:pic>
        <p:nvPicPr>
          <p:cNvPr id="6" name="Plassholder for innhold 5" descr="Unknown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77" b="1167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5944236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7" name="Plassholder for innhold 6" descr="images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851" b="29851"/>
          <a:stretch>
            <a:fillRect/>
          </a:stretch>
        </p:blipFill>
        <p:spPr>
          <a:xfrm>
            <a:off x="549275" y="597646"/>
            <a:ext cx="8042276" cy="6081059"/>
          </a:xfrm>
        </p:spPr>
      </p:pic>
    </p:spTree>
    <p:extLst>
      <p:ext uri="{BB962C8B-B14F-4D97-AF65-F5344CB8AC3E}">
        <p14:creationId xmlns:p14="http://schemas.microsoft.com/office/powerpoint/2010/main" val="13110594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49275" y="137458"/>
            <a:ext cx="8042276" cy="1336956"/>
          </a:xfrm>
        </p:spPr>
        <p:txBody>
          <a:bodyPr/>
          <a:lstStyle/>
          <a:p>
            <a:r>
              <a:rPr lang="nb-NO" dirty="0" smtClean="0"/>
              <a:t>Undersøkelser for svangerskapsdiabetes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nb-NO" dirty="0" smtClean="0"/>
          </a:p>
          <a:p>
            <a:r>
              <a:rPr lang="nb-NO" dirty="0" smtClean="0"/>
              <a:t>Bør måle fastende blodsukker og blodsukker etter frokost i en uke.  Før svangerskapsuke 28.</a:t>
            </a:r>
          </a:p>
          <a:p>
            <a:endParaRPr lang="nb-NO" dirty="0"/>
          </a:p>
          <a:p>
            <a:r>
              <a:rPr lang="nb-NO" dirty="0" smtClean="0"/>
              <a:t>HbA1c ≤ 6,5 indikerer diabetes.</a:t>
            </a:r>
          </a:p>
          <a:p>
            <a:endParaRPr lang="nb-NO" dirty="0" smtClean="0"/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( DET SKAL ALDRI TAS GLUCOSEBELASTNING PÅ    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 PÅ GRUNN AV FARE FOR DUMPING)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278994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UL - UNDERSØKELSER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Før uke 10 ved svangerskap utenom anbefalinger.</a:t>
            </a:r>
          </a:p>
          <a:p>
            <a:r>
              <a:rPr lang="nb-NO" dirty="0" smtClean="0"/>
              <a:t>Vanlig undersøkelse i svangerskapsuke 18</a:t>
            </a:r>
          </a:p>
          <a:p>
            <a:r>
              <a:rPr lang="nb-NO" dirty="0"/>
              <a:t> S</a:t>
            </a:r>
            <a:r>
              <a:rPr lang="nb-NO" dirty="0" smtClean="0"/>
              <a:t>vangerskapsuke    24</a:t>
            </a:r>
          </a:p>
          <a:p>
            <a:r>
              <a:rPr lang="nb-NO" dirty="0" smtClean="0"/>
              <a:t>Svangerskapsuke     32</a:t>
            </a:r>
          </a:p>
          <a:p>
            <a:r>
              <a:rPr lang="nb-NO" dirty="0" smtClean="0"/>
              <a:t>Svangerskapsuke     36</a:t>
            </a:r>
          </a:p>
          <a:p>
            <a:endParaRPr lang="nb-NO" dirty="0"/>
          </a:p>
        </p:txBody>
      </p:sp>
      <p:pic>
        <p:nvPicPr>
          <p:cNvPr id="3" name="Plassholder for innhold 2" descr="Ultralyd.jpg"/>
          <p:cNvPicPr>
            <a:picLocks noGrp="1" noChangeAspect="1"/>
          </p:cNvPicPr>
          <p:nvPr>
            <p:ph sz="half" idx="4294967295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45" r="25145"/>
          <a:stretch>
            <a:fillRect/>
          </a:stretch>
        </p:blipFill>
        <p:spPr>
          <a:xfrm>
            <a:off x="5473700" y="2832100"/>
            <a:ext cx="3670300" cy="3111500"/>
          </a:xfrm>
        </p:spPr>
      </p:pic>
    </p:spTree>
    <p:extLst>
      <p:ext uri="{BB962C8B-B14F-4D97-AF65-F5344CB8AC3E}">
        <p14:creationId xmlns:p14="http://schemas.microsoft.com/office/powerpoint/2010/main" val="2587376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innhol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/>
          </a:p>
          <a:p>
            <a:endParaRPr lang="nb-NO" dirty="0" smtClean="0"/>
          </a:p>
          <a:p>
            <a:r>
              <a:rPr lang="nb-NO" sz="2800" dirty="0" smtClean="0"/>
              <a:t>ANBEFALT Å GÅ OPP 7 – 9 kg i svangerskapet.</a:t>
            </a:r>
            <a:endParaRPr lang="nb-NO" sz="2800" dirty="0"/>
          </a:p>
        </p:txBody>
      </p:sp>
    </p:spTree>
    <p:extLst>
      <p:ext uri="{BB962C8B-B14F-4D97-AF65-F5344CB8AC3E}">
        <p14:creationId xmlns:p14="http://schemas.microsoft.com/office/powerpoint/2010/main" val="20201219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KOST</a:t>
            </a:r>
            <a:endParaRPr lang="nb-NO" dirty="0"/>
          </a:p>
        </p:txBody>
      </p:sp>
      <p:sp>
        <p:nvSpPr>
          <p:cNvPr id="6" name="Plassholder for innhold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IKKE spis for to</a:t>
            </a:r>
          </a:p>
          <a:p>
            <a:r>
              <a:rPr lang="nb-NO" dirty="0" smtClean="0"/>
              <a:t>Trenger ekstra drikke – vann, ofte.</a:t>
            </a:r>
          </a:p>
          <a:p>
            <a:r>
              <a:rPr lang="nb-NO" dirty="0" smtClean="0"/>
              <a:t>Frukt/bær og grønnsaker – 5 om dagen, halvparten av hver</a:t>
            </a:r>
          </a:p>
          <a:p>
            <a:r>
              <a:rPr lang="nb-NO" dirty="0" smtClean="0"/>
              <a:t>Fullkornsprodukter</a:t>
            </a:r>
          </a:p>
          <a:p>
            <a:r>
              <a:rPr lang="nb-NO" dirty="0" smtClean="0"/>
              <a:t>Lite sukker, især fra godteri og brus</a:t>
            </a:r>
          </a:p>
          <a:p>
            <a:r>
              <a:rPr lang="nb-NO" dirty="0" smtClean="0"/>
              <a:t>Lite fett – især fra meieriprodukter</a:t>
            </a:r>
          </a:p>
          <a:p>
            <a:r>
              <a:rPr lang="nb-NO" dirty="0" smtClean="0"/>
              <a:t>VANN anbefales som tørstedrikk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94951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Vekttap hos mange som har fått utført operasjonen, øker sjansen for å bli gravid.</a:t>
            </a:r>
            <a:endParaRPr lang="nb-NO" dirty="0"/>
          </a:p>
        </p:txBody>
      </p:sp>
      <p:sp>
        <p:nvSpPr>
          <p:cNvPr id="18" name="Plassholder for tekst 1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8913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MOSJON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Minst 30 minutter daglig</a:t>
            </a:r>
          </a:p>
          <a:p>
            <a:r>
              <a:rPr lang="nb-NO" dirty="0" smtClean="0"/>
              <a:t>Gå turer i raskt tempo, bli andpusten</a:t>
            </a:r>
          </a:p>
          <a:p>
            <a:r>
              <a:rPr lang="nb-NO" dirty="0" smtClean="0"/>
              <a:t>Ta trappen i stedet for heisen</a:t>
            </a:r>
          </a:p>
          <a:p>
            <a:r>
              <a:rPr lang="nb-NO" dirty="0" smtClean="0"/>
              <a:t>Sykling</a:t>
            </a:r>
          </a:p>
          <a:p>
            <a:r>
              <a:rPr lang="nb-NO" dirty="0" smtClean="0"/>
              <a:t>Svømming</a:t>
            </a:r>
          </a:p>
          <a:p>
            <a:r>
              <a:rPr lang="nb-NO" dirty="0" smtClean="0"/>
              <a:t>Stavgang</a:t>
            </a:r>
          </a:p>
          <a:p>
            <a:r>
              <a:rPr lang="nb-NO" dirty="0" smtClean="0"/>
              <a:t>Styrketrening, styrking av armer og buk.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787563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600" dirty="0" smtClean="0"/>
              <a:t>VED BMI&gt; 35, og ved BMI over 30 og </a:t>
            </a:r>
            <a:r>
              <a:rPr lang="nb-NO" sz="3600" dirty="0" err="1" smtClean="0"/>
              <a:t>tilleggssykdommer</a:t>
            </a:r>
            <a:endParaRPr lang="nb-NO" sz="36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b-NO" dirty="0" smtClean="0"/>
          </a:p>
          <a:p>
            <a:r>
              <a:rPr lang="nb-NO" dirty="0" smtClean="0"/>
              <a:t>Henvises til fødepoliklinikk omkring svangerskapsuke 32						</a:t>
            </a:r>
          </a:p>
          <a:p>
            <a:r>
              <a:rPr lang="nb-NO" dirty="0" smtClean="0"/>
              <a:t>Til vurdering av gynekolog evt. anestesilege.</a:t>
            </a:r>
          </a:p>
          <a:p>
            <a:r>
              <a:rPr lang="nb-NO" dirty="0" smtClean="0"/>
              <a:t>Planlegge fødsel, vanligvis vaginal fødsel.</a:t>
            </a:r>
          </a:p>
          <a:p>
            <a:r>
              <a:rPr lang="nb-NO" dirty="0" smtClean="0"/>
              <a:t>Ved sykehuset Namsos skal de med BMI &gt; 40 føde ved Sykehuset Levanger.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717555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 INTERN HERNIERING</a:t>
            </a:r>
            <a:br>
              <a:rPr lang="nb-NO" dirty="0" smtClean="0"/>
            </a:br>
            <a:r>
              <a:rPr lang="nb-NO" dirty="0" smtClean="0"/>
              <a:t>INNKLEMMING av tarm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b-NO" dirty="0" smtClean="0"/>
              <a:t>Innklemming av tarm, vanligvis tynntarm.  Gravide er ekstra utsatt, og det gjelder spesielt </a:t>
            </a:r>
            <a:r>
              <a:rPr lang="nb-NO" dirty="0" err="1" smtClean="0"/>
              <a:t>gastric</a:t>
            </a:r>
            <a:r>
              <a:rPr lang="nb-NO" dirty="0" smtClean="0"/>
              <a:t> by pass opererte.</a:t>
            </a:r>
          </a:p>
          <a:p>
            <a:r>
              <a:rPr lang="nb-NO" dirty="0" smtClean="0"/>
              <a:t>Innklemming av tarm kan skje under svangerskapet, omkring fødselstidspunkt og etter fødselen</a:t>
            </a:r>
          </a:p>
          <a:p>
            <a:r>
              <a:rPr lang="nb-NO" dirty="0" smtClean="0"/>
              <a:t>Smertene kan være akutte, intense og vedvarende.</a:t>
            </a:r>
          </a:p>
          <a:p>
            <a:r>
              <a:rPr lang="nb-NO" dirty="0" smtClean="0"/>
              <a:t>Smertene kan være stråling mot ryggen ,smerter øverst mageregionen, brekninger og kvalme etter matinntak.</a:t>
            </a:r>
          </a:p>
          <a:p>
            <a:r>
              <a:rPr lang="nb-NO" dirty="0" smtClean="0"/>
              <a:t> Alvorlig tilstand.  Krever rask kontakt med lege!</a:t>
            </a:r>
          </a:p>
          <a:p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380295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VIKTIGE RÅD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49275" y="1612900"/>
            <a:ext cx="8042276" cy="47624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Stol på magefølelsen!			                      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Ta alltid kontakt ved mindre liv enn vanlig</a:t>
            </a:r>
          </a:p>
          <a:p>
            <a:r>
              <a:rPr lang="nb-NO" dirty="0" smtClean="0"/>
              <a:t>Alltid ved vaginal blødning.</a:t>
            </a:r>
          </a:p>
          <a:p>
            <a:r>
              <a:rPr lang="nb-NO" dirty="0" smtClean="0"/>
              <a:t>Ved uvanlige smerter eller andre tilstander</a:t>
            </a:r>
          </a:p>
          <a:p>
            <a:r>
              <a:rPr lang="nb-NO" dirty="0" smtClean="0"/>
              <a:t>Alltid ved fall/støt mot magen</a:t>
            </a:r>
          </a:p>
          <a:p>
            <a:r>
              <a:rPr lang="nb-NO" dirty="0" smtClean="0"/>
              <a:t>Fødeavdelingen er åpen 24/7.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1076812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Nyttige nettsider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/>
          </a:p>
          <a:p>
            <a:r>
              <a:rPr lang="nb-NO" dirty="0" err="1" smtClean="0"/>
              <a:t>www</a:t>
            </a:r>
            <a:r>
              <a:rPr lang="nb-NO" dirty="0" smtClean="0"/>
              <a:t>. </a:t>
            </a:r>
            <a:r>
              <a:rPr lang="nb-NO" dirty="0" err="1" smtClean="0"/>
              <a:t>Matportalen.no</a:t>
            </a:r>
            <a:endParaRPr lang="nb-NO" dirty="0" smtClean="0"/>
          </a:p>
          <a:p>
            <a:r>
              <a:rPr lang="nb-NO" dirty="0" smtClean="0"/>
              <a:t>`` Gravid´´</a:t>
            </a:r>
          </a:p>
          <a:p>
            <a:r>
              <a:rPr lang="nb-NO" dirty="0" smtClean="0"/>
              <a:t>Kosthold for gravide, Helsedirektoratet</a:t>
            </a:r>
          </a:p>
          <a:p>
            <a:r>
              <a:rPr lang="nb-NO" dirty="0" smtClean="0"/>
              <a:t>Mosjon i svangerskapet og etter fødsel, Helse Norge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538162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5"/>
          <p:cNvSpPr>
            <a:spLocks noGrp="1"/>
          </p:cNvSpPr>
          <p:nvPr>
            <p:ph type="title"/>
          </p:nvPr>
        </p:nvSpPr>
        <p:spPr>
          <a:xfrm>
            <a:off x="549275" y="107575"/>
            <a:ext cx="8042276" cy="2103719"/>
          </a:xfrm>
        </p:spPr>
        <p:txBody>
          <a:bodyPr/>
          <a:lstStyle/>
          <a:p>
            <a:r>
              <a:rPr lang="nb-NO" dirty="0" smtClean="0"/>
              <a:t>LYKKE TIL</a:t>
            </a:r>
            <a:r>
              <a:rPr lang="nb-NO" dirty="0" smtClean="0">
                <a:sym typeface="Wingdings"/>
              </a:rPr>
              <a:t></a:t>
            </a:r>
            <a:endParaRPr lang="nb-NO" dirty="0"/>
          </a:p>
        </p:txBody>
      </p:sp>
      <p:pic>
        <p:nvPicPr>
          <p:cNvPr id="7" name="Picture 6" descr="kys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9461" y="3541059"/>
            <a:ext cx="2193785" cy="3257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5188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6"/>
          <p:cNvSpPr>
            <a:spLocks noGrp="1"/>
          </p:cNvSpPr>
          <p:nvPr>
            <p:ph type="title"/>
          </p:nvPr>
        </p:nvSpPr>
        <p:spPr>
          <a:xfrm>
            <a:off x="549275" y="454526"/>
            <a:ext cx="8056563" cy="4251946"/>
          </a:xfrm>
        </p:spPr>
        <p:txBody>
          <a:bodyPr/>
          <a:lstStyle/>
          <a:p>
            <a:r>
              <a:rPr lang="nb-NO" dirty="0" smtClean="0"/>
              <a:t>Svangerskap etter </a:t>
            </a:r>
            <a:r>
              <a:rPr lang="nb-NO" dirty="0" err="1" smtClean="0"/>
              <a:t>overvektskirurgi</a:t>
            </a:r>
            <a:r>
              <a:rPr lang="nb-NO" dirty="0" smtClean="0"/>
              <a:t> defineres som risikosvangerskap.</a:t>
            </a:r>
            <a:br>
              <a:rPr lang="nb-NO" dirty="0" smtClean="0"/>
            </a:br>
            <a:endParaRPr lang="nb-NO" dirty="0"/>
          </a:p>
        </p:txBody>
      </p:sp>
      <p:sp>
        <p:nvSpPr>
          <p:cNvPr id="9" name="Plassholder for tekst 8"/>
          <p:cNvSpPr>
            <a:spLocks noGrp="1"/>
          </p:cNvSpPr>
          <p:nvPr>
            <p:ph type="body" idx="1"/>
          </p:nvPr>
        </p:nvSpPr>
        <p:spPr>
          <a:xfrm>
            <a:off x="549275" y="4973053"/>
            <a:ext cx="8056563" cy="263139"/>
          </a:xfrm>
        </p:spPr>
        <p:txBody>
          <a:bodyPr>
            <a:normAutofit fontScale="77500" lnSpcReduction="20000"/>
          </a:bodyPr>
          <a:lstStyle/>
          <a:p>
            <a:endParaRPr lang="nb-NO" dirty="0" smtClean="0"/>
          </a:p>
          <a:p>
            <a:endParaRPr lang="nb-NO" dirty="0"/>
          </a:p>
        </p:txBody>
      </p:sp>
      <p:sp>
        <p:nvSpPr>
          <p:cNvPr id="2" name="TekstSylinder 1"/>
          <p:cNvSpPr txBox="1"/>
          <p:nvPr/>
        </p:nvSpPr>
        <p:spPr>
          <a:xfrm>
            <a:off x="702235" y="670858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2871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RISIKOSVANGERSKAP</a:t>
            </a:r>
            <a:endParaRPr lang="nb-NO" dirty="0"/>
          </a:p>
        </p:txBody>
      </p:sp>
      <p:sp>
        <p:nvSpPr>
          <p:cNvPr id="8" name="Plassholder for innhold 7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b-NO" sz="2800" dirty="0" smtClean="0"/>
              <a:t>Er svangerskap som trenger ekstra planlegging/oppfølgning.</a:t>
            </a:r>
          </a:p>
          <a:p>
            <a:r>
              <a:rPr lang="nb-NO" sz="2800" dirty="0" smtClean="0"/>
              <a:t>Andre risikosvangerskap er kvinner som har diabetes, forhøya blodtrykk, de som har født for tidlig tidligere, har vaginale blødninger osv.</a:t>
            </a:r>
          </a:p>
          <a:p>
            <a:r>
              <a:rPr lang="nb-NO" sz="2800" dirty="0" smtClean="0"/>
              <a:t>Det vi vet er at planlegging og god oppfølgning under svangerskapet medfører at det går veldig bra med de aller fleste</a:t>
            </a:r>
          </a:p>
          <a:p>
            <a:pPr marL="0" indent="0">
              <a:buNone/>
            </a:pPr>
            <a:endParaRPr lang="nb-NO" sz="2800" dirty="0"/>
          </a:p>
        </p:txBody>
      </p:sp>
    </p:spTree>
    <p:extLst>
      <p:ext uri="{BB962C8B-B14F-4D97-AF65-F5344CB8AC3E}">
        <p14:creationId xmlns:p14="http://schemas.microsoft.com/office/powerpoint/2010/main" val="99144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/>
          </a:p>
          <a:p>
            <a:endParaRPr lang="nb-NO" dirty="0"/>
          </a:p>
          <a:p>
            <a:r>
              <a:rPr lang="nb-NO" dirty="0" smtClean="0"/>
              <a:t>NÅR  SKAL  EN  PLANLEGGE Å BLI GRAVID </a:t>
            </a:r>
          </a:p>
          <a:p>
            <a:pPr marL="0" indent="0">
              <a:buNone/>
            </a:pPr>
            <a:r>
              <a:rPr lang="nb-NO" dirty="0" smtClean="0"/>
              <a:t>    ETTER FEDMEKIRURGI?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99017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3318540"/>
          </a:xfrm>
        </p:spPr>
        <p:txBody>
          <a:bodyPr/>
          <a:lstStyle/>
          <a:p>
            <a:r>
              <a:rPr lang="nb-NO" dirty="0" smtClean="0"/>
              <a:t>Graviditet anbefales tidligst 18 – 24 måneder etter operasjonen.</a:t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I tillegg bør man ha vært vektstabil i 6 måneder etter operasjonen.</a:t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Regulerte blodprøver.</a:t>
            </a:r>
            <a:endParaRPr 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idx="1"/>
          </p:nvPr>
        </p:nvSpPr>
        <p:spPr>
          <a:xfrm>
            <a:off x="549275" y="5721684"/>
            <a:ext cx="8056563" cy="628316"/>
          </a:xfrm>
        </p:spPr>
        <p:txBody>
          <a:bodyPr/>
          <a:lstStyle/>
          <a:p>
            <a:r>
              <a:rPr lang="nb-NO" dirty="0" smtClean="0"/>
              <a:t>I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2695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OG, hvorfor er dette viktig</a:t>
            </a:r>
            <a:endParaRPr lang="nb-NO" dirty="0"/>
          </a:p>
        </p:txBody>
      </p:sp>
      <p:sp>
        <p:nvSpPr>
          <p:cNvPr id="5" name="Plassholder for innhold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nb-NO" dirty="0" smtClean="0"/>
          </a:p>
          <a:p>
            <a:r>
              <a:rPr lang="nb-NO" dirty="0" smtClean="0"/>
              <a:t> </a:t>
            </a:r>
            <a:r>
              <a:rPr lang="nb-NO" sz="2600" dirty="0" smtClean="0"/>
              <a:t>Det er økt risiko for fosterskade, for tidlig fødte og spontanabort. </a:t>
            </a:r>
          </a:p>
          <a:p>
            <a:endParaRPr lang="nb-NO" sz="2600" dirty="0" smtClean="0"/>
          </a:p>
          <a:p>
            <a:r>
              <a:rPr lang="nb-NO" sz="2600" dirty="0" smtClean="0"/>
              <a:t>Begrenset tilførsel og oppsugning av næringsstoffer, kan føre til ernæringsmessige mangeltilstander og utvikling hos fosteret.</a:t>
            </a:r>
          </a:p>
          <a:p>
            <a:endParaRPr lang="nb-NO" sz="2600" dirty="0" smtClean="0"/>
          </a:p>
          <a:p>
            <a:r>
              <a:rPr lang="nb-NO" sz="2600" dirty="0" smtClean="0"/>
              <a:t>Du vil oppnå en lavere totaltap av overvekt, og oppnår ikke optimal helseeffekt av operasjonen</a:t>
            </a:r>
          </a:p>
          <a:p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6180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Når blir man lettest gravid?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nb-NO" dirty="0" smtClean="0"/>
          </a:p>
          <a:p>
            <a:pPr marL="0" indent="0">
              <a:buNone/>
            </a:pPr>
            <a:r>
              <a:rPr lang="nb-NO" i="1" dirty="0" smtClean="0"/>
              <a:t>                ”NATURLIG PREVENSJONSMETODE”</a:t>
            </a:r>
            <a:endParaRPr lang="nb-NO" i="1" dirty="0"/>
          </a:p>
          <a:p>
            <a:pPr marL="0" indent="0">
              <a:buNone/>
            </a:pPr>
            <a:endParaRPr lang="nb-NO" dirty="0" smtClean="0"/>
          </a:p>
          <a:p>
            <a:r>
              <a:rPr lang="nb-NO" dirty="0" smtClean="0"/>
              <a:t>EGGLØSNINGEN SKJER CA. 14 DAGER ETTER 1.DAGS MENSTRUASJON</a:t>
            </a:r>
          </a:p>
          <a:p>
            <a:r>
              <a:rPr lang="nb-NO" dirty="0" smtClean="0"/>
              <a:t>FØLG MED PÅ KONSISTENS PÅ UTFLOD</a:t>
            </a:r>
          </a:p>
          <a:p>
            <a:r>
              <a:rPr lang="nb-NO" dirty="0" smtClean="0"/>
              <a:t>SÆDCELLER ”LEVER” i omtrent 3 dager</a:t>
            </a:r>
          </a:p>
          <a:p>
            <a:r>
              <a:rPr lang="nb-NO" dirty="0" smtClean="0"/>
              <a:t>Eggcellen er befruktningsdyktig i  1døgn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2890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s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Bris.thmx</Template>
  <TotalTime>10970</TotalTime>
  <Words>1107</Words>
  <Application>Microsoft Office PowerPoint</Application>
  <PresentationFormat>Skjermfremvisning (4:3)</PresentationFormat>
  <Paragraphs>259</Paragraphs>
  <Slides>35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35</vt:i4>
      </vt:variant>
    </vt:vector>
  </HeadingPairs>
  <TitlesOfParts>
    <vt:vector size="41" baseType="lpstr">
      <vt:lpstr>ArialMT</vt:lpstr>
      <vt:lpstr>Calibri</vt:lpstr>
      <vt:lpstr>News Gothic MT</vt:lpstr>
      <vt:lpstr>Wingdings</vt:lpstr>
      <vt:lpstr>Wingdings 2</vt:lpstr>
      <vt:lpstr>Bris</vt:lpstr>
      <vt:lpstr>Svangerskap etter overvektskirurgi</vt:lpstr>
      <vt:lpstr>Svangerskap etter overvektskirurgi</vt:lpstr>
      <vt:lpstr>Vekttap hos mange som har fått utført operasjonen, øker sjansen for å bli gravid.</vt:lpstr>
      <vt:lpstr>Svangerskap etter overvektskirurgi defineres som risikosvangerskap. </vt:lpstr>
      <vt:lpstr>RISIKOSVANGERSKAP</vt:lpstr>
      <vt:lpstr>PowerPoint-presentasjon</vt:lpstr>
      <vt:lpstr>Graviditet anbefales tidligst 18 – 24 måneder etter operasjonen.  I tillegg bør man ha vært vektstabil i 6 måneder etter operasjonen.  Regulerte blodprøver.</vt:lpstr>
      <vt:lpstr>OG, hvorfor er dette viktig</vt:lpstr>
      <vt:lpstr>Når blir man lettest gravid?</vt:lpstr>
      <vt:lpstr>ANBEFALT PREVENSJON</vt:lpstr>
      <vt:lpstr> PREVENSJONSMIDLER</vt:lpstr>
      <vt:lpstr>HORMONSPIRAL  </vt:lpstr>
      <vt:lpstr>PowerPoint-presentasjon</vt:lpstr>
      <vt:lpstr>PowerPoint-presentasjon</vt:lpstr>
      <vt:lpstr>GRAVID</vt:lpstr>
      <vt:lpstr>VIDERE</vt:lpstr>
      <vt:lpstr>VIKTIG! </vt:lpstr>
      <vt:lpstr>ERNÆRINGSFYSIOLOG BØR SPESIELT KONTAKTE VED </vt:lpstr>
      <vt:lpstr>BLODPRØVESTATUS ved første kontroll, i tillegg til vanlige svangerskapskontrollprøver</vt:lpstr>
      <vt:lpstr>BLODPRØVER</vt:lpstr>
      <vt:lpstr>Nordiske næringsstoffanbefalinger </vt:lpstr>
      <vt:lpstr>…fortsettelse</vt:lpstr>
      <vt:lpstr>GRAVIDE som har regulerte blodprøveverdier  </vt:lpstr>
      <vt:lpstr>STØTTESTRØMPER</vt:lpstr>
      <vt:lpstr>PowerPoint-presentasjon</vt:lpstr>
      <vt:lpstr>Undersøkelser for svangerskapsdiabetes</vt:lpstr>
      <vt:lpstr>UL - UNDERSØKELSER</vt:lpstr>
      <vt:lpstr>PowerPoint-presentasjon</vt:lpstr>
      <vt:lpstr>KOST</vt:lpstr>
      <vt:lpstr>MOSJON</vt:lpstr>
      <vt:lpstr>VED BMI&gt; 35, og ved BMI over 30 og tilleggssykdommer</vt:lpstr>
      <vt:lpstr> INTERN HERNIERING INNKLEMMING av tarm</vt:lpstr>
      <vt:lpstr>VIKTIGE RÅD</vt:lpstr>
      <vt:lpstr>Nyttige nettsider</vt:lpstr>
      <vt:lpstr>LYKKE TIL</vt:lpstr>
    </vt:vector>
  </TitlesOfParts>
  <Company>Randi Hågensen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Svangerskap etter fedmeoperasjon</dc:title>
  <dc:creator>Randi Hågensen</dc:creator>
  <cp:lastModifiedBy>Torgersen, Ann Karin</cp:lastModifiedBy>
  <cp:revision>119</cp:revision>
  <cp:lastPrinted>2019-11-04T11:47:02Z</cp:lastPrinted>
  <dcterms:created xsi:type="dcterms:W3CDTF">2017-05-25T10:10:26Z</dcterms:created>
  <dcterms:modified xsi:type="dcterms:W3CDTF">2019-11-04T11:48:19Z</dcterms:modified>
</cp:coreProperties>
</file>