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5" r:id="rId2"/>
    <p:sldId id="268" r:id="rId3"/>
    <p:sldId id="261" r:id="rId4"/>
    <p:sldId id="267" r:id="rId5"/>
    <p:sldId id="266" r:id="rId6"/>
    <p:sldId id="274" r:id="rId7"/>
    <p:sldId id="263" r:id="rId8"/>
    <p:sldId id="264" r:id="rId9"/>
    <p:sldId id="275" r:id="rId10"/>
    <p:sldId id="272" r:id="rId11"/>
    <p:sldId id="273" r:id="rId1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7AEEE-9D27-4F97-BD5A-FB82858A979D}" type="datetimeFigureOut">
              <a:rPr lang="nb-NO" smtClean="0"/>
              <a:t>04.10.2019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ED954-689B-490D-8001-DF57E1D0E9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705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0:00 til 1:25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ED954-689B-490D-8001-DF57E1D0E90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6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04.10.2019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04.10.2019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04.10.2019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04.10.2019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04.10.2019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04.10.2019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04.10.2019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04.10.2019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04.10.2019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04.10.2019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04.10.2019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447A49B-96BD-4B9C-BE1B-D4AA7103B5CB}" type="datetimeFigureOut">
              <a:rPr lang="nb-NO" smtClean="0"/>
              <a:t>04.10.2019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2.jpeg"/><Relationship Id="rId7" Type="http://schemas.openxmlformats.org/officeDocument/2006/relationships/hyperlink" Target="http://www.google.no/url?sa=i&amp;rct=j&amp;q=&amp;esrc=s&amp;source=images&amp;cd=&amp;cad=rja&amp;uact=8&amp;ved=0ahUKEwiBzM3NqbDTAhUH1iwKHVr7A1IQjRwIBw&amp;url=http://www.treningsforum.no/php/art.php?id%3D3744&amp;psig=AFQjCNEs76VAi_DEoVudZ796ZZ3X3n8YAQ&amp;ust=1492684529911979" TargetMode="External"/><Relationship Id="rId12" Type="http://schemas.openxmlformats.org/officeDocument/2006/relationships/image" Target="../media/image26.jpeg"/><Relationship Id="rId2" Type="http://schemas.openxmlformats.org/officeDocument/2006/relationships/hyperlink" Target="http://www.google.no/url?sa=i&amp;rct=j&amp;q=&amp;esrc=s&amp;source=images&amp;cd=&amp;cad=rja&amp;uact=8&amp;ved=0CAcQjRxqFQoTCPGit8Xmm8gCFQOXcgod784DyA&amp;url=http://www.prior.no/frokost/omelett-med-pepperoni-article32809-16680.html&amp;psig=AFQjCNH0pOUUDNwc4upXnyjfs2TvSf2U5g&amp;ust=144360089020574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hyperlink" Target="http://www.google.no/url?sa=i&amp;rct=j&amp;q=&amp;esrc=s&amp;source=images&amp;cd=&amp;cad=rja&amp;uact=8&amp;ved=0ahUKEwiUjMHpqbDTAhVDFSwKHQb1Dw4QjRwIBw&amp;url=http://kristinefjellestad.blogg.no/1426678509_oppskrift_proteinrund.html&amp;psig=AFQjCNHX1yswzbOwbefUuXxW7KWTSjhPPA&amp;ust=1492684638796627" TargetMode="External"/><Relationship Id="rId5" Type="http://schemas.openxmlformats.org/officeDocument/2006/relationships/hyperlink" Target="http://www.google.no/url?sa=i&amp;rct=j&amp;q=&amp;esrc=s&amp;source=images&amp;cd=&amp;cad=rja&amp;uact=8&amp;ved=0ahUKEwif6JbDqbDTAhXBiCwKHedlCvIQjRwIBw&amp;url=http://www.alakaroline.no/speltlompe-pizza/&amp;psig=AFQjCNEs76VAi_DEoVudZ796ZZ3X3n8YAQ&amp;ust=1492684529911979" TargetMode="External"/><Relationship Id="rId10" Type="http://schemas.openxmlformats.org/officeDocument/2006/relationships/image" Target="../media/image25.jpeg"/><Relationship Id="rId4" Type="http://schemas.openxmlformats.org/officeDocument/2006/relationships/hyperlink" Target="http://www.google.no/url?sa=i&amp;rct=j&amp;q=&amp;esrc=s&amp;source=images&amp;cd=&amp;cad=rja&amp;uact=8&amp;ved=0ahUKEwjct4atqbDTAhVJZCwKHWTID30QjRwIBw&amp;url=http://bakekona.blogg.no/1384014367_speltlompepizza_med_p.html&amp;psig=AFQjCNEs76VAi_DEoVudZ796ZZ3X3n8YAQ&amp;ust=1492684529911979" TargetMode="External"/><Relationship Id="rId9" Type="http://schemas.openxmlformats.org/officeDocument/2006/relationships/hyperlink" Target="http://www.google.no/url?sa=i&amp;rct=j&amp;q=&amp;esrc=s&amp;source=images&amp;cd=&amp;cad=rja&amp;uact=8&amp;ved=0ahUKEwjNjPPgqbDTAhXIVywKHW2DAZUQjRwIBw&amp;url=http://elinlarsen.net/naeringsrike-proteinrundstykker/&amp;psig=AFQjCNHX1yswzbOwbefUuXxW7KWTSjhPPA&amp;ust=1492684638796627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no/url?sa=i&amp;rct=j&amp;q=&amp;esrc=s&amp;frm=1&amp;source=images&amp;cd=&amp;cad=rja&amp;uact=8&amp;ved=0CAcQjRxqFQoTCICK3MWTwMgCFQbVcgodA3ABJA&amp;url=http://www.nudinutrition.no/livet-er-mer-enn-svett-gulost-tips-til-matpakken/&amp;bvm=bv.105039540,d.bGQ&amp;psig=AFQjCNF-ENcHhCt3EIr5D797KYf8OSKE1A&amp;ust=144484989129535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o/url?sa=i&amp;rct=j&amp;q=&amp;esrc=s&amp;source=images&amp;cd=&amp;cad=rja&amp;uact=8&amp;ved=2ahUKEwjSq9nNv7bZAhXRAewKHRygCwsQjRx6BAgAEAY&amp;url=https://www.tine.no/merkevarer/tine-styrk/produkter/styrk-fettfri-syrnet-melk-bl%C3%A5b%C3%A6r&amp;psig=AOvVaw0e1eN8CXa-392OZ8aOE6--&amp;ust=1519284931494190" TargetMode="External"/><Relationship Id="rId13" Type="http://schemas.openxmlformats.org/officeDocument/2006/relationships/image" Target="../media/image8.png"/><Relationship Id="rId18" Type="http://schemas.openxmlformats.org/officeDocument/2006/relationships/hyperlink" Target="http://www.google.no/url?sa=i&amp;rct=j&amp;q=&amp;esrc=s&amp;source=images&amp;cd=&amp;cad=rja&amp;uact=8&amp;ved=2ahUKEwiDuujgwLbZAhVQ2aQKHZGaCxEQjRx6BAgAEAY&amp;url=http://www.fitfocuse.no/matdetektiven-proteinbarer-egentlig-sunne/&amp;psig=AOvVaw3RLCZV1e3P8ACug2cUijhy&amp;ust=1519285196540980" TargetMode="External"/><Relationship Id="rId26" Type="http://schemas.openxmlformats.org/officeDocument/2006/relationships/hyperlink" Target="https://www.google.no/url?sa=i&amp;rct=j&amp;q=&amp;esrc=s&amp;source=images&amp;cd=&amp;cad=rja&amp;uact=8&amp;ved=2ahUKEwjS27OGw7bZAhUisKQKHYbVAU0QjRx6BAgAEAY&amp;url=https://kolonial.no/produkter/18040-prior-kyllingfilet-naturell/&amp;psig=AOvVaw2Q7pkDE-q5Ys4XFusK7zqd&amp;ust=1519285862406208" TargetMode="External"/><Relationship Id="rId3" Type="http://schemas.openxmlformats.org/officeDocument/2006/relationships/image" Target="../media/image4.pn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hyperlink" Target="http://www.google.no/url?sa=i&amp;rct=j&amp;q=&amp;esrc=s&amp;source=images&amp;cd=&amp;cad=rja&amp;uact=8&amp;ved=2ahUKEwiEmJ_uv7bZAhUMCewKHT_PBC8QjRx6BAgAEAY&amp;url=http://www.kavli.no/Vaare-produkter-og-varemerker/Kavli/Smoereost/MagerOst/Magerost-Jalapeno&amp;psig=AOvVaw0LDYfno7u0_BFMZeBIcFH8&amp;ust=1519285011227479" TargetMode="External"/><Relationship Id="rId17" Type="http://schemas.openxmlformats.org/officeDocument/2006/relationships/image" Target="../media/image10.jpeg"/><Relationship Id="rId25" Type="http://schemas.openxmlformats.org/officeDocument/2006/relationships/image" Target="../media/image14.jpeg"/><Relationship Id="rId2" Type="http://schemas.openxmlformats.org/officeDocument/2006/relationships/hyperlink" Target="http://www.google.no/url?sa=i&amp;rct=j&amp;q=&amp;esrc=s&amp;frm=1&amp;source=images&amp;cd=&amp;cad=rja&amp;uact=8&amp;ved=0CAcQjRw&amp;url=http://www.sportsmat.no/products/maxim-proteinbar-54-80g&amp;ei=ywtbVctax6-zAb_KgKAK&amp;psig=AFQjCNF9qxXb_RmSeutWeGIsObqIKuv6uQ&amp;ust=1432116537773471" TargetMode="External"/><Relationship Id="rId16" Type="http://schemas.openxmlformats.org/officeDocument/2006/relationships/hyperlink" Target="http://www.google.no/url?sa=i&amp;rct=j&amp;q=&amp;esrc=s&amp;source=images&amp;cd=&amp;cad=rja&amp;uact=8&amp;ved=2ahUKEwjjh9umwLbZAhVJyKQKHYPbBzcQjRx6BAgAEAY&amp;url=http://www.yoplait.no/yoplait/gresk&amp;psig=AOvVaw2kLvh48Qc4fy8TjhPRppKb&amp;ust=1519285127614045" TargetMode="External"/><Relationship Id="rId20" Type="http://schemas.openxmlformats.org/officeDocument/2006/relationships/hyperlink" Target="https://www.google.no/url?sa=i&amp;rct=j&amp;q=&amp;esrc=s&amp;source=images&amp;cd=&amp;cad=rja&amp;uact=8&amp;ved=2ahUKEwjU3rvBwrbZAhWKKewKHZ4dCV8QjRx6BAgAEAY&amp;url=https://kolonial.no/produkter/2224-tine-cottage-cheese-mager-420g/&amp;psig=AOvVaw0HlDt7Voq5b0d4qONdmWOo&amp;ust=1519285723211202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no/url?sa=i&amp;rct=j&amp;q=&amp;esrc=s&amp;source=images&amp;cd=&amp;cad=rja&amp;uact=8&amp;ved=2ahUKEwjw1LC0v7bZAhVK46QKHSSJAkEQjRx6BAgAEAY&amp;url=https://www.luckyvitamin.com/p-1364535-quest-nutrition-quest-bar-protein-bar-oatmeal-chocolate-chip-2-1-oz&amp;psig=AOvVaw2xGshWlF2cFybnbywSsdyl&amp;ust=1519284887347744" TargetMode="External"/><Relationship Id="rId11" Type="http://schemas.openxmlformats.org/officeDocument/2006/relationships/image" Target="../media/image7.jpeg"/><Relationship Id="rId24" Type="http://schemas.openxmlformats.org/officeDocument/2006/relationships/hyperlink" Target="http://www.google.no/url?sa=i&amp;rct=j&amp;q=&amp;esrc=s&amp;source=images&amp;cd=&amp;cad=rja&amp;uact=8&amp;ved=2ahUKEwi_pMzvwrbZAhUMKuwKHY9uDyEQjRx6BAgAEAY&amp;url=http://docplayer.me/52621132-L2-2017-nyheter-fra-tine-mai-2017.html&amp;psig=AOvVaw04IsPRw20lxwBIL_3CB_56&amp;ust=1519285819612041" TargetMode="External"/><Relationship Id="rId5" Type="http://schemas.openxmlformats.org/officeDocument/2006/relationships/image" Target="../media/image3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28" Type="http://schemas.openxmlformats.org/officeDocument/2006/relationships/hyperlink" Target="http://www.google.no/url?sa=i&amp;rct=j&amp;q=&amp;esrc=s&amp;source=images&amp;cd=&amp;cad=rja&amp;uact=8&amp;ved=2ahUKEwijna2jw7bZAhXC-6QKHeB6BX4QjRx6BAgAEAY&amp;url=http://www.grilstad.no/produkter/grilstad-lev-litt-lettere-spekeskinke&amp;psig=AOvVaw0KjBphFGNDqlZ3GCvxQZKN&amp;ust=1519285913344033" TargetMode="External"/><Relationship Id="rId10" Type="http://schemas.openxmlformats.org/officeDocument/2006/relationships/hyperlink" Target="https://www.google.no/url?sa=i&amp;rct=j&amp;q=&amp;esrc=s&amp;source=images&amp;cd=&amp;cad=rja&amp;uact=8&amp;ved=2ahUKEwi9qZvev7bZAhXS-KQKHQhjC8YQjRx6BAgAEAY&amp;url=https://kolonial.no/produkter/8140-tine-styrk-fettfri-melk-1l/&amp;psig=AOvVaw1y4pIGVXRbKlPryHofNDHF&amp;ust=1519284970835118" TargetMode="External"/><Relationship Id="rId19" Type="http://schemas.openxmlformats.org/officeDocument/2006/relationships/image" Target="../media/image11.jpeg"/><Relationship Id="rId4" Type="http://schemas.openxmlformats.org/officeDocument/2006/relationships/hyperlink" Target="http://www.google.no/url?sa=i&amp;rct=j&amp;q=&amp;esrc=s&amp;frm=1&amp;source=images&amp;cd=&amp;cad=rja&amp;uact=8&amp;ved=0CAcQjRxqFQoTCICK3MWTwMgCFQbVcgodA3ABJA&amp;url=http://www.nudinutrition.no/livet-er-mer-enn-svett-gulost-tips-til-matpakken/&amp;bvm=bv.105039540,d.bGQ&amp;psig=AFQjCNF-ENcHhCt3EIr5D797KYf8OSKE1A&amp;ust=1444849891295353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s://www.google.no/url?sa=i&amp;rct=j&amp;q=&amp;esrc=s&amp;source=images&amp;cd=&amp;cad=rja&amp;uact=8&amp;ved=2ahUKEwjjifSYwLbZAhWJyqQKHdxJCCoQjRx6BAgAEAY&amp;url=https://www.engrosnett.no/nettbutikk/meieri-produkter/smoreostyoghurt/yoplait-double-0-blaabaer-4x125g&amp;psig=AOvVaw0nOgYrAFvapsr0-uaIr3-q&amp;ust=1519285034999493" TargetMode="External"/><Relationship Id="rId22" Type="http://schemas.openxmlformats.org/officeDocument/2006/relationships/hyperlink" Target="https://www.google.no/url?sa=i&amp;rct=j&amp;q=&amp;esrc=s&amp;source=images&amp;cd=&amp;cad=rja&amp;uact=8&amp;ved=2ahUKEwjFwvDMwrbZAhUP16QKHUzzAfkQjRx6BAgAEAY&amp;url=https://matinfo.no/TINE-SA/Tine-cottage-cheese-original-250-g/07038010043895&amp;psig=AOvVaw1UVIdJagZWVhJ9txGYvgqm&amp;ust=1519285747209107" TargetMode="External"/><Relationship Id="rId27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000" dirty="0" smtClean="0"/>
              <a:t>1.Gangstreff</a:t>
            </a:r>
            <a:br>
              <a:rPr lang="nb-NO" sz="4000" dirty="0" smtClean="0"/>
            </a:br>
            <a:r>
              <a:rPr lang="nb-NO" sz="4000" dirty="0" smtClean="0"/>
              <a:t>gruppeoppfølging</a:t>
            </a:r>
            <a:endParaRPr lang="nb-NO" sz="40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55576" y="3645024"/>
            <a:ext cx="6616824" cy="2328664"/>
          </a:xfrm>
        </p:spPr>
        <p:txBody>
          <a:bodyPr>
            <a:normAutofit/>
          </a:bodyPr>
          <a:lstStyle/>
          <a:p>
            <a:endParaRPr lang="nb-NO" sz="3200" dirty="0" smtClean="0"/>
          </a:p>
          <a:p>
            <a:r>
              <a:rPr lang="nb-NO" sz="3200" dirty="0" smtClean="0"/>
              <a:t>Dagens tema:</a:t>
            </a:r>
          </a:p>
          <a:p>
            <a:r>
              <a:rPr lang="nb-NO" sz="3200" dirty="0" smtClean="0"/>
              <a:t>Proteiner og variasjon</a:t>
            </a:r>
          </a:p>
        </p:txBody>
      </p:sp>
      <p:pic>
        <p:nvPicPr>
          <p:cNvPr id="5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933056"/>
            <a:ext cx="3394439" cy="216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0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Andre forslag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nb-NO" dirty="0" smtClean="0"/>
              <a:t>Egg: kokt, stek, røre, omelett</a:t>
            </a:r>
          </a:p>
          <a:p>
            <a:pPr>
              <a:lnSpc>
                <a:spcPct val="150000"/>
              </a:lnSpc>
            </a:pPr>
            <a:r>
              <a:rPr lang="nb-NO" dirty="0" err="1" smtClean="0"/>
              <a:t>Fullkornslefse</a:t>
            </a:r>
            <a:r>
              <a:rPr lang="nb-NO" dirty="0" smtClean="0"/>
              <a:t> eller speltlompe med fyll </a:t>
            </a:r>
          </a:p>
          <a:p>
            <a:pPr lvl="1">
              <a:lnSpc>
                <a:spcPct val="150000"/>
              </a:lnSpc>
            </a:pPr>
            <a:r>
              <a:rPr lang="nb-NO" dirty="0" err="1" smtClean="0"/>
              <a:t>Smøreost</a:t>
            </a:r>
            <a:r>
              <a:rPr lang="nb-NO" dirty="0" smtClean="0"/>
              <a:t>, kremost, ost, skinke, spekeskinke, røkelaks, </a:t>
            </a:r>
            <a:r>
              <a:rPr lang="nb-NO" dirty="0" err="1" smtClean="0"/>
              <a:t>ruccola</a:t>
            </a:r>
            <a:r>
              <a:rPr lang="nb-NO" dirty="0" smtClean="0"/>
              <a:t>, avokado, rødløk, tomat, agurk, paprika, salatblad…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Lompepizza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Grovere vafler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Grove pitabrød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Proteinrundstykker</a:t>
            </a:r>
          </a:p>
          <a:p>
            <a:pPr>
              <a:lnSpc>
                <a:spcPct val="150000"/>
              </a:lnSpc>
            </a:pPr>
            <a:r>
              <a:rPr lang="nb-NO" dirty="0" err="1" smtClean="0"/>
              <a:t>Middagsrester</a:t>
            </a:r>
            <a:endParaRPr lang="nb-NO" dirty="0"/>
          </a:p>
        </p:txBody>
      </p:sp>
      <p:pic>
        <p:nvPicPr>
          <p:cNvPr id="4" name="Picture 2" descr="http://www.prior.no/getfile.php/Prior/_PRODUKTER/%C3%A5_Gammel%20side/Oppskrifter/Pepperoini_omelett_2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7129"/>
            <a:ext cx="2304256" cy="15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Bilderesultat for speltlomp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100" y="-1752600"/>
            <a:ext cx="5715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" name="AutoShape 4" descr="Bilderesultat for speltlomp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90500" y="-1600200"/>
            <a:ext cx="5715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32" name="Picture 8" descr="Bilderesultat for speltlomp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19" y="836712"/>
            <a:ext cx="2370850" cy="157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deresultat for speltlomp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32" y="5301272"/>
            <a:ext cx="2113137" cy="139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lderesultat for proteinrundstykker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00" b="4597"/>
          <a:stretch/>
        </p:blipFill>
        <p:spPr bwMode="auto">
          <a:xfrm>
            <a:off x="3587718" y="3861048"/>
            <a:ext cx="1589474" cy="1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ilderesultat for proteinrundstykker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1" t="33935" r="30339" b="9063"/>
          <a:stretch/>
        </p:blipFill>
        <p:spPr bwMode="auto">
          <a:xfrm>
            <a:off x="4448884" y="5644950"/>
            <a:ext cx="1456616" cy="107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1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Gruppeoppgave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772816"/>
            <a:ext cx="893832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 smtClean="0"/>
              <a:t>Lag en sunn og variert middagsmeny for en uke!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Ekstraoppgaver: 	1</a:t>
            </a:r>
            <a:r>
              <a:rPr lang="nb-NO" dirty="0"/>
              <a:t>. A</a:t>
            </a:r>
            <a:r>
              <a:rPr lang="nb-NO" dirty="0" smtClean="0"/>
              <a:t>lternativer </a:t>
            </a:r>
            <a:r>
              <a:rPr lang="nb-NO" dirty="0"/>
              <a:t>til knekkebrød/brødmat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dirty="0" smtClean="0"/>
              <a:t>			2</a:t>
            </a:r>
            <a:r>
              <a:rPr lang="nb-NO" dirty="0"/>
              <a:t>. Tips til </a:t>
            </a:r>
            <a:r>
              <a:rPr lang="nb-NO" dirty="0" smtClean="0"/>
              <a:t>nettsider/</a:t>
            </a:r>
            <a:r>
              <a:rPr lang="nb-NO" dirty="0" err="1" smtClean="0"/>
              <a:t>app</a:t>
            </a:r>
            <a:r>
              <a:rPr lang="nb-NO" dirty="0" smtClean="0"/>
              <a:t>, råd, oppskrifter</a:t>
            </a:r>
            <a:endParaRPr lang="nb-NO" dirty="0"/>
          </a:p>
          <a:p>
            <a:pPr marL="0" indent="0">
              <a:lnSpc>
                <a:spcPct val="150000"/>
              </a:lnSpc>
              <a:buNone/>
            </a:pPr>
            <a:endParaRPr lang="nb-NO" sz="1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dirty="0" smtClean="0"/>
              <a:t>Hensyn til</a:t>
            </a:r>
          </a:p>
          <a:p>
            <a:pPr lvl="1">
              <a:lnSpc>
                <a:spcPct val="150000"/>
              </a:lnSpc>
            </a:pPr>
            <a:r>
              <a:rPr lang="nb-NO" dirty="0" smtClean="0"/>
              <a:t>Enkelt?</a:t>
            </a:r>
          </a:p>
          <a:p>
            <a:pPr lvl="1">
              <a:lnSpc>
                <a:spcPct val="150000"/>
              </a:lnSpc>
            </a:pPr>
            <a:r>
              <a:rPr lang="nb-NO" dirty="0" smtClean="0"/>
              <a:t>Billig?</a:t>
            </a:r>
          </a:p>
          <a:p>
            <a:pPr lvl="1">
              <a:lnSpc>
                <a:spcPct val="150000"/>
              </a:lnSpc>
            </a:pPr>
            <a:r>
              <a:rPr lang="nb-NO" dirty="0" smtClean="0"/>
              <a:t>Nye smaker? Har </a:t>
            </a:r>
            <a:r>
              <a:rPr lang="nb-NO" smtClean="0"/>
              <a:t>noen erfaring med </a:t>
            </a:r>
            <a:r>
              <a:rPr lang="nb-NO" dirty="0" smtClean="0"/>
              <a:t>matkasser?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40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egentlig protein?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Kroppen </a:t>
            </a:r>
            <a:r>
              <a:rPr lang="nb-NO" dirty="0"/>
              <a:t>bruker </a:t>
            </a:r>
            <a:r>
              <a:rPr lang="nb-NO" dirty="0" smtClean="0"/>
              <a:t>20 </a:t>
            </a:r>
            <a:r>
              <a:rPr lang="nb-NO" dirty="0"/>
              <a:t>forskjellige aminosyrer</a:t>
            </a:r>
            <a:r>
              <a:rPr lang="nb-NO" dirty="0" smtClean="0"/>
              <a:t>, noen lager vi selv. </a:t>
            </a:r>
            <a:r>
              <a:rPr lang="nb-NO" dirty="0">
                <a:solidFill>
                  <a:schemeClr val="tx2"/>
                </a:solidFill>
              </a:rPr>
              <a:t>Resten må vi få tilført fra mat og </a:t>
            </a:r>
            <a:r>
              <a:rPr lang="nb-NO" dirty="0" smtClean="0">
                <a:solidFill>
                  <a:schemeClr val="tx2"/>
                </a:solidFill>
              </a:rPr>
              <a:t>drikke</a:t>
            </a:r>
            <a:endParaRPr lang="nb-NO" dirty="0"/>
          </a:p>
          <a:p>
            <a:pPr marL="548640" lvl="2" indent="0">
              <a:buNone/>
            </a:pPr>
            <a:r>
              <a:rPr lang="nb-NO" dirty="0" smtClean="0">
                <a:sym typeface="Wingdings" panose="05000000000000000000" pitchFamily="2" charset="2"/>
              </a:rPr>
              <a:t> </a:t>
            </a:r>
            <a:r>
              <a:rPr lang="nb-NO" dirty="0" smtClean="0"/>
              <a:t>Essensielle (livsviktige) </a:t>
            </a:r>
            <a:r>
              <a:rPr lang="nb-NO" dirty="0"/>
              <a:t>aminosyrer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Kroppen </a:t>
            </a:r>
            <a:r>
              <a:rPr lang="nb-NO" dirty="0"/>
              <a:t>klarer bare å nyttiggjøre seg av en viss mengde protein. Spiser vi mer enn dette vil overskuddet brukes som energi eller </a:t>
            </a:r>
            <a:r>
              <a:rPr lang="nb-NO" i="1" dirty="0"/>
              <a:t>lagres i form av </a:t>
            </a:r>
            <a:r>
              <a:rPr lang="nb-NO" i="1" dirty="0" smtClean="0"/>
              <a:t>fett</a:t>
            </a:r>
            <a:endParaRPr lang="nb-NO" i="1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619672" y="5589240"/>
            <a:ext cx="6671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 smtClean="0">
                <a:solidFill>
                  <a:srgbClr val="FFC000"/>
                </a:solidFill>
              </a:rPr>
              <a:t>Uten proteiner vil kroppen bryte ned muskler, og til slutt organer</a:t>
            </a:r>
            <a:endParaRPr lang="nb-NO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2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nb-NO" dirty="0" smtClean="0">
                <a:ea typeface="ＭＳ Ｐゴシック" charset="0"/>
              </a:rPr>
              <a:t>NOK proteiner</a:t>
            </a:r>
            <a:endParaRPr lang="nb-NO" dirty="0">
              <a:ea typeface="ＭＳ Ｐゴシック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332037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altLang="nb-NO" sz="2800" dirty="0" smtClean="0"/>
              <a:t>Hva er nok? Minimum 60 gram per dag</a:t>
            </a:r>
          </a:p>
          <a:p>
            <a:pPr marL="0" indent="0" eaLnBrk="1" hangingPunct="1">
              <a:buNone/>
              <a:defRPr/>
            </a:pPr>
            <a:r>
              <a:rPr lang="nb-NO" altLang="nb-NO" sz="2800" dirty="0" smtClean="0"/>
              <a:t>	</a:t>
            </a:r>
            <a:r>
              <a:rPr lang="nb-NO" altLang="nb-NO" sz="2800" dirty="0" smtClean="0">
                <a:sym typeface="Wingdings" panose="05000000000000000000" pitchFamily="2" charset="2"/>
              </a:rPr>
              <a:t> </a:t>
            </a:r>
            <a:r>
              <a:rPr lang="nb-NO" altLang="nb-NO" sz="2800" dirty="0" smtClean="0"/>
              <a:t>0,8 til 1 gram per kilo kroppsvekt</a:t>
            </a:r>
          </a:p>
          <a:p>
            <a:pPr eaLnBrk="1" hangingPunct="1">
              <a:defRPr/>
            </a:pPr>
            <a:endParaRPr lang="nb-NO" altLang="nb-NO" sz="2800" dirty="0" smtClean="0"/>
          </a:p>
          <a:p>
            <a:pPr eaLnBrk="1" hangingPunct="1">
              <a:defRPr/>
            </a:pPr>
            <a:r>
              <a:rPr lang="nb-NO" altLang="nb-NO" sz="2800" dirty="0" smtClean="0"/>
              <a:t>Utfordring: å dekke proteinbehovet på liten matmengde</a:t>
            </a:r>
          </a:p>
        </p:txBody>
      </p:sp>
    </p:spTree>
    <p:extLst>
      <p:ext uri="{BB962C8B-B14F-4D97-AF65-F5344CB8AC3E}">
        <p14:creationId xmlns:p14="http://schemas.microsoft.com/office/powerpoint/2010/main" val="4439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38200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nb-NO" b="1" dirty="0">
                <a:ea typeface="ＭＳ Ｐゴシック" charset="0"/>
              </a:rPr>
              <a:t>Proteinrike matvarer</a:t>
            </a:r>
          </a:p>
        </p:txBody>
      </p:sp>
      <p:pic>
        <p:nvPicPr>
          <p:cNvPr id="3076" name="Picture 4" descr="http://www.nudinutrition.no/wp-content/uploads/2015/07/Matvarer-prote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420088" cy="373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280316" y="367638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Magre oster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530810" y="1700808"/>
            <a:ext cx="304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Bønner, linser, soya og korn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7092280" y="2420888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Mager melk, </a:t>
            </a:r>
            <a:r>
              <a:rPr lang="nb-NO" dirty="0" err="1" smtClean="0"/>
              <a:t>biola</a:t>
            </a:r>
            <a:endParaRPr lang="nb-NO" dirty="0" smtClean="0"/>
          </a:p>
          <a:p>
            <a:r>
              <a:rPr lang="nb-NO" dirty="0"/>
              <a:t>o</a:t>
            </a:r>
            <a:r>
              <a:rPr lang="nb-NO" dirty="0" smtClean="0"/>
              <a:t>g yoghurt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7452320" y="386104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Nøtter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7375375" y="5179578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Kjøtt, kylling</a:t>
            </a:r>
          </a:p>
          <a:p>
            <a:r>
              <a:rPr lang="nb-NO" dirty="0" smtClean="0"/>
              <a:t>og kalkun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80316" y="1988840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Cottage</a:t>
            </a:r>
            <a:r>
              <a:rPr lang="nb-NO" dirty="0" smtClean="0"/>
              <a:t> cheese,</a:t>
            </a:r>
          </a:p>
          <a:p>
            <a:r>
              <a:rPr lang="nb-NO" dirty="0" err="1" smtClean="0"/>
              <a:t>kesam</a:t>
            </a:r>
            <a:r>
              <a:rPr lang="nb-NO" dirty="0" smtClean="0"/>
              <a:t> og skyr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52075" y="5262299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Alle sorter fisk</a:t>
            </a:r>
          </a:p>
          <a:p>
            <a:r>
              <a:rPr lang="nb-NO" dirty="0" smtClean="0"/>
              <a:t>og fiskepålegg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499992" y="600151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Egg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96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9906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Får jeg i meg for lite proteiner?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b-NO" sz="2800" b="1" dirty="0" smtClean="0"/>
              <a:t>Tegn på proteinmangel:</a:t>
            </a:r>
          </a:p>
          <a:p>
            <a:pPr lvl="1">
              <a:lnSpc>
                <a:spcPct val="150000"/>
              </a:lnSpc>
            </a:pPr>
            <a:r>
              <a:rPr lang="nb-NO" sz="2400" dirty="0" smtClean="0"/>
              <a:t>Hårtap, sprø negler</a:t>
            </a:r>
          </a:p>
          <a:p>
            <a:pPr lvl="1">
              <a:lnSpc>
                <a:spcPct val="150000"/>
              </a:lnSpc>
            </a:pPr>
            <a:r>
              <a:rPr lang="nb-NO" sz="2400" dirty="0" smtClean="0"/>
              <a:t>Tap av muskelmasse/styrke/«eplefasong»</a:t>
            </a:r>
          </a:p>
          <a:p>
            <a:pPr lvl="1">
              <a:lnSpc>
                <a:spcPct val="150000"/>
              </a:lnSpc>
            </a:pPr>
            <a:r>
              <a:rPr lang="nb-NO" sz="2400" dirty="0" smtClean="0"/>
              <a:t>Dårlig </a:t>
            </a:r>
            <a:r>
              <a:rPr lang="nb-NO" sz="2400" dirty="0" err="1" smtClean="0"/>
              <a:t>sårtilheling</a:t>
            </a:r>
            <a:endParaRPr lang="nb-NO" sz="2400" dirty="0" smtClean="0"/>
          </a:p>
          <a:p>
            <a:pPr lvl="1">
              <a:lnSpc>
                <a:spcPct val="150000"/>
              </a:lnSpc>
            </a:pPr>
            <a:r>
              <a:rPr lang="nb-NO" sz="2400" dirty="0" smtClean="0"/>
              <a:t>Nedsatt hukommelse</a:t>
            </a:r>
          </a:p>
          <a:p>
            <a:pPr lvl="1">
              <a:lnSpc>
                <a:spcPct val="150000"/>
              </a:lnSpc>
            </a:pPr>
            <a:r>
              <a:rPr lang="nb-NO" sz="2400" dirty="0" smtClean="0"/>
              <a:t>Væskeansamling/hovenhet</a:t>
            </a:r>
          </a:p>
          <a:p>
            <a:pPr lvl="1">
              <a:lnSpc>
                <a:spcPct val="150000"/>
              </a:lnSpc>
            </a:pPr>
            <a:r>
              <a:rPr lang="nb-NO" sz="2400" dirty="0" smtClean="0"/>
              <a:t>Nedsatt immunforsvar</a:t>
            </a:r>
          </a:p>
          <a:p>
            <a:pPr lvl="1">
              <a:lnSpc>
                <a:spcPct val="150000"/>
              </a:lnSpc>
            </a:pPr>
            <a:r>
              <a:rPr lang="nb-NO" sz="2400" dirty="0" smtClean="0"/>
              <a:t>Redusert allmenntilstand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5868144" y="5301208"/>
            <a:ext cx="2723823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Blodprøver og beregning</a:t>
            </a:r>
          </a:p>
          <a:p>
            <a:r>
              <a:rPr lang="nb-NO" dirty="0" smtClean="0"/>
              <a:t>av proteininntak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02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723133"/>
              </p:ext>
            </p:extLst>
          </p:nvPr>
        </p:nvGraphicFramePr>
        <p:xfrm>
          <a:off x="1043608" y="404665"/>
          <a:ext cx="6984776" cy="6222590"/>
        </p:xfrm>
        <a:graphic>
          <a:graphicData uri="http://schemas.openxmlformats.org/drawingml/2006/table">
            <a:tbl>
              <a:tblPr firstRow="1" firstCol="1" bandRow="1"/>
              <a:tblGrid>
                <a:gridCol w="3629650">
                  <a:extLst>
                    <a:ext uri="{9D8B030D-6E8A-4147-A177-3AD203B41FA5}">
                      <a16:colId xmlns:a16="http://schemas.microsoft.com/office/drawing/2014/main" val="527484580"/>
                    </a:ext>
                  </a:extLst>
                </a:gridCol>
                <a:gridCol w="1814423">
                  <a:extLst>
                    <a:ext uri="{9D8B030D-6E8A-4147-A177-3AD203B41FA5}">
                      <a16:colId xmlns:a16="http://schemas.microsoft.com/office/drawing/2014/main" val="1827035105"/>
                    </a:ext>
                  </a:extLst>
                </a:gridCol>
                <a:gridCol w="1540703">
                  <a:extLst>
                    <a:ext uri="{9D8B030D-6E8A-4147-A177-3AD203B41FA5}">
                      <a16:colId xmlns:a16="http://schemas.microsoft.com/office/drawing/2014/main" val="2182672150"/>
                    </a:ext>
                  </a:extLst>
                </a:gridCol>
              </a:tblGrid>
              <a:tr h="333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Matvare</a:t>
                      </a:r>
                      <a:endParaRPr lang="nb-N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Mengde</a:t>
                      </a:r>
                      <a:endParaRPr lang="nb-N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Protein (gram)</a:t>
                      </a:r>
                      <a:endParaRPr lang="nb-N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678220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Kyllingfilet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½ stk (60 g rå)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688507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Laksefilet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½ stk (60 g rå)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072377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Filet torsk/sei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½ stk (60 g rå)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262194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Svinekjøtt/storfekjøtt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 g rå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302960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Kjøttpølse god og mager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stk (90 g)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283768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Kjøttboller kylling/kalkun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stk små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273058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Kjøttkake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stk (50 g)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6,5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005034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Fiskekake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stk (50 g)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783899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Reker/scampi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 g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247799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Lasagne m/kjøttdeig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½ porsjon (175 g)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7764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Egg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stk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8,5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812321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Røkelaks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skive (30 g)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784651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Crabsticks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stk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493047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Skinke, kalkun/kylling, spekeskinke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skive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795767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Hvitost mager, smøreost mager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skive/15 g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896430"/>
                  </a:ext>
                </a:extLst>
              </a:tr>
              <a:tr h="187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Magre varianter av leverpostei/salami/servelat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skive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342597"/>
                  </a:ext>
                </a:extLst>
              </a:tr>
              <a:tr h="213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Makrell i tomat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porsjonsbeger (22 g)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460425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Skyr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nb-NO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stk</a:t>
                      </a: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(160-175 g)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16-19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546105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Yoghurt double 0 %/protein plus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beger (125 g)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5/10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508801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Cottage cheese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dl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249473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Kasam orginal/mager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dl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6/12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909584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Skummet/ekstra lett melk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dl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401005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Tine styrk melk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dl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203306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Brød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skive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084091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Knekkebrød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stk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458800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Havregryn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ss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682245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Juice/saftbasert næringsdrikk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½ stk (1 dl)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207456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Proteinrik næringsdrikk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½ stk (1 dl)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529840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Fresubin protein powder/Protifar pulver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måleskje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2,2-4,4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313964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Proteinbar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stk (55-60 g)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15-20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48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7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7469" y="427226"/>
            <a:ext cx="8229600" cy="1600200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Råd ved lavt proteininntak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800258"/>
            <a:ext cx="8251006" cy="48251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nb-NO" dirty="0"/>
              <a:t>Øke</a:t>
            </a:r>
            <a:r>
              <a:rPr lang="nb-NO" b="1" dirty="0"/>
              <a:t> antall </a:t>
            </a:r>
            <a:r>
              <a:rPr lang="nb-NO" dirty="0"/>
              <a:t>måltid</a:t>
            </a:r>
          </a:p>
          <a:p>
            <a:pPr>
              <a:lnSpc>
                <a:spcPct val="150000"/>
              </a:lnSpc>
              <a:defRPr/>
            </a:pPr>
            <a:r>
              <a:rPr lang="nb-NO" dirty="0" smtClean="0"/>
              <a:t>Dobbelt lag pålegg</a:t>
            </a:r>
          </a:p>
          <a:p>
            <a:pPr>
              <a:lnSpc>
                <a:spcPct val="150000"/>
              </a:lnSpc>
              <a:defRPr/>
            </a:pPr>
            <a:r>
              <a:rPr lang="nb-NO" dirty="0" smtClean="0"/>
              <a:t>Magre melkeprodukter</a:t>
            </a:r>
          </a:p>
          <a:p>
            <a:pPr>
              <a:lnSpc>
                <a:spcPct val="150000"/>
              </a:lnSpc>
              <a:defRPr/>
            </a:pPr>
            <a:r>
              <a:rPr lang="nb-NO" dirty="0" smtClean="0"/>
              <a:t>Spis opp proteindelen i middagen først</a:t>
            </a:r>
          </a:p>
          <a:p>
            <a:pPr lvl="1">
              <a:lnSpc>
                <a:spcPct val="150000"/>
              </a:lnSpc>
              <a:defRPr/>
            </a:pPr>
            <a:r>
              <a:rPr lang="nb-NO" dirty="0" smtClean="0"/>
              <a:t>To middagsporsjoner</a:t>
            </a:r>
          </a:p>
          <a:p>
            <a:pPr>
              <a:lnSpc>
                <a:spcPct val="150000"/>
              </a:lnSpc>
              <a:defRPr/>
            </a:pPr>
            <a:r>
              <a:rPr lang="nb-NO" dirty="0" smtClean="0"/>
              <a:t>Andre tilskudd</a:t>
            </a:r>
          </a:p>
          <a:p>
            <a:pPr lvl="1">
              <a:lnSpc>
                <a:spcPct val="150000"/>
              </a:lnSpc>
              <a:defRPr/>
            </a:pPr>
            <a:r>
              <a:rPr lang="nb-NO" dirty="0"/>
              <a:t>Proteinpulver</a:t>
            </a:r>
          </a:p>
          <a:p>
            <a:pPr lvl="1">
              <a:lnSpc>
                <a:spcPct val="150000"/>
              </a:lnSpc>
              <a:defRPr/>
            </a:pPr>
            <a:r>
              <a:rPr lang="nb-NO" dirty="0" smtClean="0"/>
              <a:t>Proteinbarer</a:t>
            </a:r>
          </a:p>
          <a:p>
            <a:pPr lvl="1">
              <a:lnSpc>
                <a:spcPct val="150000"/>
              </a:lnSpc>
              <a:defRPr/>
            </a:pPr>
            <a:r>
              <a:rPr lang="nb-NO" dirty="0" smtClean="0"/>
              <a:t>Næringsdrikker</a:t>
            </a:r>
            <a:endParaRPr lang="nb-NO" dirty="0"/>
          </a:p>
        </p:txBody>
      </p:sp>
      <p:pic>
        <p:nvPicPr>
          <p:cNvPr id="35847" name="Picture 9" descr="http://www.sportsmat.no/users/energi_mystore_no/images/77743_Maxim_Maxim_Proteinbar_54__80g_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866" y="6074146"/>
            <a:ext cx="1392797" cy="78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www.nudinutrition.no/wp-content/uploads/2015/07/Matvarer-protein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7" t="70227" r="32345"/>
          <a:stretch/>
        </p:blipFill>
        <p:spPr bwMode="auto">
          <a:xfrm>
            <a:off x="4377153" y="4077072"/>
            <a:ext cx="1058943" cy="77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ilderesultat for questba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18" y="6249655"/>
            <a:ext cx="1375523" cy="5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lderesultat for styrk blåbær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278" y="3126720"/>
            <a:ext cx="1171021" cy="16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ilderesultat for styrk melk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666" y="3033346"/>
            <a:ext cx="557171" cy="15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Bilderesultat for magerost jalapen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68" y="3055548"/>
            <a:ext cx="1712313" cy="171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lderesultat for double 0 %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1283534" cy="128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ilderesultat for double 0 % gresk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1" t="20555" r="16604" b="8995"/>
          <a:stretch/>
        </p:blipFill>
        <p:spPr bwMode="auto">
          <a:xfrm>
            <a:off x="5636568" y="4818719"/>
            <a:ext cx="2872190" cy="123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ilderesultat for proteinbar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077873"/>
            <a:ext cx="1440433" cy="56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ilderesultat for cottage chees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905171" cy="121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ilderesultat for cottage cheese tine">
            <a:hlinkClick r:id="rId22"/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 t="3385" r="28409" b="6945"/>
          <a:stretch/>
        </p:blipFill>
        <p:spPr bwMode="auto">
          <a:xfrm>
            <a:off x="5915828" y="3599156"/>
            <a:ext cx="920871" cy="9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Bilderesultat for lettost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977" y="474843"/>
            <a:ext cx="1580985" cy="111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Bilderesultat for kyllingpåleg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36" y="1594654"/>
            <a:ext cx="1082496" cy="133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Bilderesultat for spekeskinke fett">
            <a:hlinkClick r:id="rId28"/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1" t="21379" r="33240" b="17215"/>
          <a:stretch/>
        </p:blipFill>
        <p:spPr bwMode="auto">
          <a:xfrm>
            <a:off x="7894340" y="967875"/>
            <a:ext cx="1093480" cy="189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90600"/>
          </a:xfrm>
        </p:spPr>
        <p:txBody>
          <a:bodyPr/>
          <a:lstStyle/>
          <a:p>
            <a:r>
              <a:rPr lang="nb-NO" u="sng" dirty="0" smtClean="0"/>
              <a:t>Gruppeoppgave</a:t>
            </a:r>
            <a:endParaRPr lang="nb-NO" u="sng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dirty="0" smtClean="0"/>
              <a:t>Del inn i grupper på to og to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Ta utgangspunkt i deres eget kosthold en vanlig ukedag    (evt. dagen i går) og en helgedag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Regn ut omtrentlig proteininntak basert på utdelte lister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61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4350" y="269875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Forslag til variasjon?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95288" y="1260475"/>
            <a:ext cx="4762500" cy="47180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defRPr/>
            </a:pPr>
            <a:r>
              <a:rPr lang="nb-NO" altLang="nb-NO" sz="2400" dirty="0" smtClean="0"/>
              <a:t>Havregrøt </a:t>
            </a:r>
            <a:r>
              <a:rPr lang="nb-NO" altLang="nb-NO" sz="1200" dirty="0"/>
              <a:t>(hjemmelaget)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nb-NO" altLang="nb-NO" sz="2400" dirty="0" smtClean="0"/>
              <a:t>Byggrynsgrøt </a:t>
            </a:r>
            <a:r>
              <a:rPr lang="nb-NO" altLang="nb-NO" sz="1200" dirty="0" smtClean="0"/>
              <a:t>(hjemmelaget)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nb-NO" altLang="nb-NO" sz="2400" dirty="0" smtClean="0"/>
              <a:t>Kjøleskapsgrøt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nb-NO" altLang="nb-NO" sz="2400" dirty="0" smtClean="0"/>
              <a:t>Yoghurt </a:t>
            </a:r>
            <a:r>
              <a:rPr lang="nb-NO" altLang="nb-NO" sz="1200" dirty="0" smtClean="0"/>
              <a:t>(uten tilsatt sukker)</a:t>
            </a:r>
            <a:endParaRPr lang="nb-NO" altLang="nb-NO" sz="2400" dirty="0" smtClean="0"/>
          </a:p>
          <a:p>
            <a:pPr marL="0" indent="0">
              <a:lnSpc>
                <a:spcPct val="150000"/>
              </a:lnSpc>
              <a:defRPr/>
            </a:pPr>
            <a:r>
              <a:rPr lang="nb-NO" altLang="nb-NO" sz="2400" dirty="0" smtClean="0"/>
              <a:t>Skyr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nb-NO" altLang="nb-NO" sz="2400" dirty="0" err="1" smtClean="0"/>
              <a:t>Smoothie</a:t>
            </a:r>
            <a:endParaRPr lang="nb-NO" altLang="nb-NO" sz="2400" dirty="0" smtClean="0"/>
          </a:p>
          <a:p>
            <a:pPr marL="0" indent="0">
              <a:lnSpc>
                <a:spcPct val="150000"/>
              </a:lnSpc>
              <a:defRPr/>
            </a:pPr>
            <a:r>
              <a:rPr lang="nb-NO" altLang="nb-NO" sz="2400" dirty="0" smtClean="0"/>
              <a:t>Mager </a:t>
            </a:r>
            <a:r>
              <a:rPr lang="nb-NO" altLang="nb-NO" sz="2400" dirty="0" err="1" smtClean="0"/>
              <a:t>cottage</a:t>
            </a:r>
            <a:r>
              <a:rPr lang="nb-NO" altLang="nb-NO" sz="2400" dirty="0" smtClean="0"/>
              <a:t> cheese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nb-NO" altLang="nb-NO" sz="2400" dirty="0" smtClean="0"/>
              <a:t>Mager </a:t>
            </a:r>
            <a:r>
              <a:rPr lang="nb-NO" altLang="nb-NO" sz="2400" dirty="0" err="1" smtClean="0"/>
              <a:t>kesam</a:t>
            </a:r>
            <a:endParaRPr lang="nb-NO" altLang="nb-NO" sz="2400" dirty="0" smtClean="0"/>
          </a:p>
          <a:p>
            <a:pPr marL="0" indent="0">
              <a:lnSpc>
                <a:spcPct val="150000"/>
              </a:lnSpc>
              <a:defRPr/>
            </a:pPr>
            <a:endParaRPr lang="nb-NO" altLang="nb-NO" dirty="0" smtClean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32363" y="1235075"/>
            <a:ext cx="4038600" cy="47180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defRPr/>
            </a:pPr>
            <a:r>
              <a:rPr lang="nb-NO" sz="2400" u="sng" dirty="0"/>
              <a:t>Topping</a:t>
            </a:r>
            <a:endParaRPr lang="nb-NO" u="sng" dirty="0"/>
          </a:p>
          <a:p>
            <a:pPr>
              <a:lnSpc>
                <a:spcPct val="150000"/>
              </a:lnSpc>
              <a:defRPr/>
            </a:pPr>
            <a:r>
              <a:rPr lang="nb-NO" sz="2400" dirty="0" smtClean="0"/>
              <a:t>Korn</a:t>
            </a:r>
          </a:p>
          <a:p>
            <a:pPr>
              <a:lnSpc>
                <a:spcPct val="150000"/>
              </a:lnSpc>
              <a:defRPr/>
            </a:pPr>
            <a:r>
              <a:rPr lang="nb-NO" sz="2400" dirty="0" smtClean="0"/>
              <a:t>Bær/frukt</a:t>
            </a:r>
            <a:endParaRPr lang="nb-NO" sz="2400" dirty="0"/>
          </a:p>
          <a:p>
            <a:pPr>
              <a:lnSpc>
                <a:spcPct val="150000"/>
              </a:lnSpc>
              <a:defRPr/>
            </a:pPr>
            <a:r>
              <a:rPr lang="nb-NO" sz="2400" dirty="0"/>
              <a:t>Kanel /</a:t>
            </a:r>
            <a:r>
              <a:rPr lang="nb-NO" sz="2400" dirty="0" smtClean="0"/>
              <a:t> </a:t>
            </a:r>
            <a:r>
              <a:rPr lang="nb-NO" sz="2400" dirty="0"/>
              <a:t>kardemomme</a:t>
            </a:r>
          </a:p>
          <a:p>
            <a:pPr>
              <a:lnSpc>
                <a:spcPct val="150000"/>
              </a:lnSpc>
              <a:defRPr/>
            </a:pPr>
            <a:r>
              <a:rPr lang="nb-NO" sz="2400" dirty="0"/>
              <a:t>Frø </a:t>
            </a:r>
            <a:r>
              <a:rPr lang="nb-NO" sz="2400" dirty="0" smtClean="0"/>
              <a:t>/ usaltede nøtter</a:t>
            </a:r>
          </a:p>
          <a:p>
            <a:pPr>
              <a:lnSpc>
                <a:spcPct val="150000"/>
              </a:lnSpc>
              <a:defRPr/>
            </a:pPr>
            <a:r>
              <a:rPr lang="nb-NO" sz="2400" dirty="0" smtClean="0"/>
              <a:t>Syltetøy uten sukker</a:t>
            </a:r>
            <a:endParaRPr lang="nb-NO" sz="2400" dirty="0"/>
          </a:p>
          <a:p>
            <a:pPr marL="0" indent="0">
              <a:defRPr/>
            </a:pPr>
            <a:endParaRPr lang="nb-NO" dirty="0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r="34094"/>
          <a:stretch>
            <a:fillRect/>
          </a:stretch>
        </p:blipFill>
        <p:spPr bwMode="auto">
          <a:xfrm>
            <a:off x="7121525" y="1484313"/>
            <a:ext cx="165735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r="37743"/>
          <a:stretch>
            <a:fillRect/>
          </a:stretch>
        </p:blipFill>
        <p:spPr bwMode="auto">
          <a:xfrm>
            <a:off x="3101975" y="2498725"/>
            <a:ext cx="134778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r="27765"/>
          <a:stretch>
            <a:fillRect/>
          </a:stretch>
        </p:blipFill>
        <p:spPr bwMode="auto">
          <a:xfrm>
            <a:off x="3078163" y="5300663"/>
            <a:ext cx="139541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r="50000"/>
          <a:stretch>
            <a:fillRect/>
          </a:stretch>
        </p:blipFill>
        <p:spPr bwMode="auto">
          <a:xfrm>
            <a:off x="7950200" y="4360863"/>
            <a:ext cx="95885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4613" r="43117" b="9190"/>
          <a:stretch>
            <a:fillRect/>
          </a:stretch>
        </p:blipFill>
        <p:spPr bwMode="auto">
          <a:xfrm>
            <a:off x="5219700" y="5300663"/>
            <a:ext cx="9445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7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t">
  <a:themeElements>
    <a:clrScheme name="Klarhe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501</TotalTime>
  <Words>550</Words>
  <Application>Microsoft Office PowerPoint</Application>
  <PresentationFormat>Skjermfremvisning (4:3)</PresentationFormat>
  <Paragraphs>182</Paragraphs>
  <Slides>11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Wingdings</vt:lpstr>
      <vt:lpstr>Klarhet</vt:lpstr>
      <vt:lpstr>1.Gangstreff gruppeoppfølging</vt:lpstr>
      <vt:lpstr>Hva er egentlig protein?</vt:lpstr>
      <vt:lpstr>NOK proteiner</vt:lpstr>
      <vt:lpstr>Proteinrike matvarer</vt:lpstr>
      <vt:lpstr>Får jeg i meg for lite proteiner?</vt:lpstr>
      <vt:lpstr>PowerPoint-presentasjon</vt:lpstr>
      <vt:lpstr>Råd ved lavt proteininntak</vt:lpstr>
      <vt:lpstr>Gruppeoppgave</vt:lpstr>
      <vt:lpstr>Forslag til variasjon?</vt:lpstr>
      <vt:lpstr>Andre forslag</vt:lpstr>
      <vt:lpstr>Gruppeoppgave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Gruppesamling 1</dc:title>
  <dc:creator>Thun, Ingvild</dc:creator>
  <cp:lastModifiedBy>Thun, Ingvild</cp:lastModifiedBy>
  <cp:revision>32</cp:revision>
  <cp:lastPrinted>2015-11-25T10:52:22Z</cp:lastPrinted>
  <dcterms:created xsi:type="dcterms:W3CDTF">2015-09-01T09:53:07Z</dcterms:created>
  <dcterms:modified xsi:type="dcterms:W3CDTF">2019-10-04T09:09:22Z</dcterms:modified>
</cp:coreProperties>
</file>