
<file path=[Content_Types].xml><?xml version="1.0" encoding="utf-8"?>
<Types xmlns="http://schemas.openxmlformats.org/package/2006/content-types">
  <Default Extension="bin" ContentType="application/vnd.ms-office.legacyDiagramTex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legacyDocTextInfo.bin" ContentType="application/vnd.ms-office.legacyDocTextInfo"/>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sldIdLst>
    <p:sldId id="256" r:id="rId2"/>
    <p:sldId id="257" r:id="rId3"/>
    <p:sldId id="268" r:id="rId4"/>
    <p:sldId id="261" r:id="rId5"/>
    <p:sldId id="262" r:id="rId6"/>
    <p:sldId id="263" r:id="rId7"/>
    <p:sldId id="267" r:id="rId8"/>
    <p:sldId id="264" r:id="rId9"/>
    <p:sldId id="265" r:id="rId10"/>
  </p:sldIdLst>
  <p:sldSz cx="9144000" cy="6858000" type="screen4x3"/>
  <p:notesSz cx="6858000" cy="9144000"/>
  <p:defaultTextStyle>
    <a:defPPr>
      <a:defRPr lang="nb-N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06/relationships/legacyDocTextInfo" Target="legacyDocTextInfo.bin"/><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nb-NO" altLang="nb-NO"/>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nb-NO" altLang="nb-NO"/>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noProof="0" smtClean="0"/>
              <a:t>Klikk for å redigere tekststiler i malen</a:t>
            </a:r>
          </a:p>
          <a:p>
            <a:pPr lvl="1"/>
            <a:r>
              <a:rPr lang="nb-NO" altLang="nb-NO" noProof="0" smtClean="0"/>
              <a:t>Andre nivå</a:t>
            </a:r>
          </a:p>
          <a:p>
            <a:pPr lvl="2"/>
            <a:r>
              <a:rPr lang="nb-NO" altLang="nb-NO" noProof="0" smtClean="0"/>
              <a:t>Tredje nivå</a:t>
            </a:r>
          </a:p>
          <a:p>
            <a:pPr lvl="3"/>
            <a:r>
              <a:rPr lang="nb-NO" altLang="nb-NO" noProof="0" smtClean="0"/>
              <a:t>Fjerde nivå</a:t>
            </a:r>
          </a:p>
          <a:p>
            <a:pPr lvl="4"/>
            <a:r>
              <a:rPr lang="nb-NO" altLang="nb-NO" noProof="0" smtClean="0"/>
              <a:t>Femte nivå</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nb-NO" altLang="nb-NO"/>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C1F5E23-2444-4029-8A50-6D4CFAF00348}"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FA26695-3A74-4438-BAC0-410340090C5B}" type="slidenum">
              <a:rPr lang="nb-NO" altLang="nb-NO" smtClean="0"/>
              <a:pPr>
                <a:spcBef>
                  <a:spcPct val="0"/>
                </a:spcBef>
              </a:pPr>
              <a:t>1</a:t>
            </a:fld>
            <a:endParaRPr lang="nb-NO" altLang="nb-NO"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r>
              <a:rPr lang="nb-NO" altLang="nb-NO" smtClean="0">
                <a:latin typeface="Arial" panose="020B0604020202020204" pitchFamily="34" charset="0"/>
              </a:rPr>
              <a:t>Dette er 1. samling av to påfølgende med informasjon / undervisning.</a:t>
            </a:r>
          </a:p>
          <a:p>
            <a:pPr eaLnBrk="1" hangingPunct="1"/>
            <a:r>
              <a:rPr lang="nb-NO" altLang="nb-NO" smtClean="0">
                <a:latin typeface="Arial" panose="020B0604020202020204" pitchFamily="34" charset="0"/>
              </a:rPr>
              <a:t>De fleste har vært her så lenge at dere har forstått at vi jobber i team bestående av ulike faggrupper, at dere har en kontaktperson og en sekundærkontakt og at vi snakker om mål og har møter med dere for å legge planer. I dag skal vi snakke litt mer om rehabiliteringsprosessen og da vil dere kanskje skjønne litt mer av hvorfor vi jobber som vi gjør.</a:t>
            </a:r>
          </a:p>
          <a:p>
            <a:pPr eaLnBrk="1" hangingPunct="1"/>
            <a:endParaRPr lang="nb-NO" altLang="nb-NO"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597A4F8-EE97-457B-841D-13DBE7968767}" type="slidenum">
              <a:rPr lang="nb-NO" altLang="nb-NO" smtClean="0"/>
              <a:pPr>
                <a:spcBef>
                  <a:spcPct val="0"/>
                </a:spcBef>
              </a:pPr>
              <a:t>2</a:t>
            </a:fld>
            <a:endParaRPr lang="nb-NO" altLang="nb-NO" smtClean="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nb-NO" altLang="nb-NO" smtClean="0">
                <a:latin typeface="Arial" panose="020B0604020202020204" pitchFamily="34" charset="0"/>
              </a:rPr>
              <a:t> Tegn ei sol og skriv inn ”ka e rehabilitering?”. Skriv ordrett det brukeren skriver slik at det er brukerens formulering. Kom med positive, korte kommentarer underveis (enkel refleksjon).</a:t>
            </a:r>
          </a:p>
          <a:p>
            <a:pPr eaLnBrk="1" hangingPunct="1"/>
            <a:r>
              <a:rPr lang="nb-NO" altLang="nb-NO" smtClean="0">
                <a:latin typeface="Arial" panose="020B0604020202020204" pitchFamily="34" charset="0"/>
              </a:rPr>
              <a:t>Kan evnt supplere med f.eks ”hva er annerledes med å være på ei rehab.avd. i forhold til en annen avd.” hvis det er nødvendig for å få brukerne i gang. </a:t>
            </a:r>
          </a:p>
          <a:p>
            <a:pPr eaLnBrk="1" hangingPunct="1"/>
            <a:r>
              <a:rPr lang="nb-NO" altLang="nb-NO" smtClean="0">
                <a:latin typeface="Arial" panose="020B0604020202020204" pitchFamily="34" charset="0"/>
              </a:rPr>
              <a:t>Hvis det går litt tregt å komme i gang, kan vi komme med et forslag for å aktivisere gruppen / prosessen.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lassholder for lysbilde 1"/>
          <p:cNvSpPr>
            <a:spLocks noGrp="1" noRot="1" noChangeAspect="1" noTextEdit="1"/>
          </p:cNvSpPr>
          <p:nvPr>
            <p:ph type="sldImg"/>
          </p:nvPr>
        </p:nvSpPr>
        <p:spPr>
          <a:ln/>
        </p:spPr>
      </p:sp>
      <p:sp>
        <p:nvSpPr>
          <p:cNvPr id="10243" name="Plassholder for notater 2"/>
          <p:cNvSpPr>
            <a:spLocks noGrp="1"/>
          </p:cNvSpPr>
          <p:nvPr>
            <p:ph type="body" idx="1"/>
          </p:nvPr>
        </p:nvSpPr>
        <p:spPr>
          <a:noFill/>
        </p:spPr>
        <p:txBody>
          <a:bodyPr/>
          <a:lstStyle/>
          <a:p>
            <a:pPr eaLnBrk="1" hangingPunct="1"/>
            <a:r>
              <a:rPr lang="nb-NO" altLang="nb-NO" smtClean="0">
                <a:latin typeface="Arial" panose="020B0604020202020204" pitchFamily="34" charset="0"/>
              </a:rPr>
              <a:t>Vi tar med denne definisjonen av dr. Rand-Henriksen, tidligere lege ved Sunnaas sykehus. Denne synes vi er viktig da han sier noe om tap, sorg og akseptasjon. ……………</a:t>
            </a:r>
          </a:p>
        </p:txBody>
      </p:sp>
      <p:sp>
        <p:nvSpPr>
          <p:cNvPr id="10244" name="Plassholder for lysbildenumm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5747C4-0C9E-48E3-A67E-F57E59824002}" type="slidenum">
              <a:rPr lang="nb-NO" altLang="nb-NO" smtClean="0"/>
              <a:pPr>
                <a:spcBef>
                  <a:spcPct val="0"/>
                </a:spcBef>
              </a:pPr>
              <a:t>4</a:t>
            </a:fld>
            <a:endParaRPr lang="nb-NO" altLang="nb-N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2C9E238-8513-49B9-B713-7ED1E58938F3}" type="slidenum">
              <a:rPr lang="nb-NO" altLang="nb-NO" smtClean="0"/>
              <a:pPr>
                <a:spcBef>
                  <a:spcPct val="0"/>
                </a:spcBef>
              </a:pPr>
              <a:t>5</a:t>
            </a:fld>
            <a:endParaRPr lang="nb-NO" altLang="nb-NO"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r>
              <a:rPr lang="nb-NO" altLang="nb-NO" b="1" smtClean="0">
                <a:latin typeface="Arial" panose="020B0604020202020204" pitchFamily="34" charset="0"/>
              </a:rPr>
              <a:t>§ 3-1</a:t>
            </a:r>
            <a:r>
              <a:rPr lang="nb-NO" altLang="nb-NO" smtClean="0">
                <a:latin typeface="Arial" panose="020B0604020202020204" pitchFamily="34" charset="0"/>
              </a:rPr>
              <a:t> </a:t>
            </a:r>
            <a:r>
              <a:rPr lang="nb-NO" altLang="nb-NO" b="1" smtClean="0">
                <a:latin typeface="Arial" panose="020B0604020202020204" pitchFamily="34" charset="0"/>
              </a:rPr>
              <a:t>Pasientens rett  til medvirkning</a:t>
            </a:r>
          </a:p>
          <a:p>
            <a:pPr eaLnBrk="1" hangingPunct="1"/>
            <a:r>
              <a:rPr lang="nb-NO" altLang="nb-NO" smtClean="0">
                <a:latin typeface="Arial" panose="020B0604020202020204" pitchFamily="34" charset="0"/>
              </a:rPr>
              <a:t>Pasienten har rett til å medvirke ved gjennomføring av helsehjelpen. Pasienten her rett til å medvirke ved valg mellom ulike undersøkelses- og behandlingsmetoder. </a:t>
            </a:r>
          </a:p>
          <a:p>
            <a:pPr eaLnBrk="1" hangingPunct="1"/>
            <a:r>
              <a:rPr lang="nb-NO" altLang="nb-NO" b="1" smtClean="0">
                <a:latin typeface="Arial" panose="020B0604020202020204" pitchFamily="34" charset="0"/>
              </a:rPr>
              <a:t>§ 3-2 Pasientens rett til informasjon.</a:t>
            </a:r>
          </a:p>
          <a:p>
            <a:pPr eaLnBrk="1" hangingPunct="1"/>
            <a:r>
              <a:rPr lang="nb-NO" altLang="nb-NO" smtClean="0">
                <a:latin typeface="Arial" panose="020B0604020202020204" pitchFamily="34" charset="0"/>
              </a:rPr>
              <a:t>Pasienten skal ha den informasjon som er nødvendig for å ha innsikt i egen helsetilstand og innholdet i helsehjelpa. Pasienten skal også informeres om mulige risikoer og bivirkninger. </a:t>
            </a:r>
          </a:p>
          <a:p>
            <a:pPr eaLnBrk="1" hangingPunct="1"/>
            <a:endParaRPr lang="nb-NO" altLang="nb-NO" smtClean="0">
              <a:latin typeface="Arial" panose="020B0604020202020204" pitchFamily="34" charset="0"/>
            </a:endParaRPr>
          </a:p>
          <a:p>
            <a:pPr eaLnBrk="1" hangingPunct="1"/>
            <a:r>
              <a:rPr lang="nb-NO" altLang="nb-NO" b="1" smtClean="0">
                <a:latin typeface="Arial" panose="020B0604020202020204" pitchFamily="34" charset="0"/>
              </a:rPr>
              <a:t>§ 3-5 Informasjonens form.</a:t>
            </a:r>
          </a:p>
          <a:p>
            <a:pPr eaLnBrk="1" hangingPunct="1"/>
            <a:r>
              <a:rPr lang="nb-NO" altLang="nb-NO" smtClean="0">
                <a:latin typeface="Arial" panose="020B0604020202020204" pitchFamily="34" charset="0"/>
              </a:rPr>
              <a:t>Informasjonen skal være tilpasset mottakerens individuelle forutsetninger, som alder, modenhet, erfaring, kultur- og språkbakgrunn. Informasjonen skal gis på en hensynsfull måte. Helsepersonell skal så langt som mulig sikre seg at pasienten har forstått innholdet i og betydningen av opplysningene. Opplysningen om den informasjonen som er gitt, skal nedtegnes i pasientens journal.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E251AA7-5EB2-48A8-AB0A-358D81A761A4}" type="slidenum">
              <a:rPr lang="nb-NO" altLang="nb-NO" smtClean="0"/>
              <a:pPr>
                <a:spcBef>
                  <a:spcPct val="0"/>
                </a:spcBef>
              </a:pPr>
              <a:t>6</a:t>
            </a:fld>
            <a:endParaRPr lang="nb-NO" altLang="nb-NO"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marL="228600" indent="-228600" eaLnBrk="1" hangingPunct="1">
              <a:lnSpc>
                <a:spcPct val="80000"/>
              </a:lnSpc>
            </a:pPr>
            <a:r>
              <a:rPr lang="nb-NO" altLang="nb-NO" sz="800" smtClean="0">
                <a:latin typeface="Arial" panose="020B0604020202020204" pitchFamily="34" charset="0"/>
              </a:rPr>
              <a:t>Dette er det vi kaller rehabiliteringshjulet, og som viser rehabiliteringsprosessen. Dette er selvfølgelig en noe skjematisk framstilling av prosessen, og slik vil det ikke være i virkeligheten. Ofte vil det nok være litt fram og tilbake, man tar et skritt til sides osv., men uansett skal denne skjematiske framstillingen gi et bilde av hvordan prosessen går. </a:t>
            </a:r>
          </a:p>
          <a:p>
            <a:pPr marL="228600" indent="-228600" eaLnBrk="1" hangingPunct="1">
              <a:lnSpc>
                <a:spcPct val="80000"/>
              </a:lnSpc>
            </a:pPr>
            <a:endParaRPr lang="nb-NO" altLang="nb-NO" sz="800" smtClean="0">
              <a:latin typeface="Arial" panose="020B0604020202020204" pitchFamily="34" charset="0"/>
            </a:endParaRPr>
          </a:p>
          <a:p>
            <a:pPr marL="228600" indent="-228600" eaLnBrk="1" hangingPunct="1">
              <a:lnSpc>
                <a:spcPct val="80000"/>
              </a:lnSpc>
            </a:pPr>
            <a:r>
              <a:rPr lang="nb-NO" altLang="nb-NO" sz="800" smtClean="0">
                <a:latin typeface="Arial" panose="020B0604020202020204" pitchFamily="34" charset="0"/>
              </a:rPr>
              <a:t>overordna mål, f.eks ”å komme hjem til egen bolig”, må en tenke på hvilke mål (delmål) en skal arbeide mot for å nå det overordna målet. Dette vil være individuelt. </a:t>
            </a:r>
          </a:p>
          <a:p>
            <a:pPr marL="228600" indent="-228600" eaLnBrk="1" hangingPunct="1">
              <a:lnSpc>
                <a:spcPct val="80000"/>
              </a:lnSpc>
            </a:pPr>
            <a:endParaRPr lang="nb-NO" altLang="nb-NO" sz="800" smtClean="0">
              <a:latin typeface="Arial" panose="020B0604020202020204" pitchFamily="34" charset="0"/>
            </a:endParaRPr>
          </a:p>
          <a:p>
            <a:pPr marL="228600" indent="-228600" eaLnBrk="1" hangingPunct="1">
              <a:lnSpc>
                <a:spcPct val="80000"/>
              </a:lnSpc>
            </a:pPr>
            <a:r>
              <a:rPr lang="nb-NO" altLang="nb-NO" sz="800" smtClean="0">
                <a:latin typeface="Arial" panose="020B0604020202020204" pitchFamily="34" charset="0"/>
              </a:rPr>
              <a:t>d) Når en har klart å si noe om mål, kan vi begynne å sette opp en plan for hvordan en skal nå disse. Denne planen består av individuelle, ulike tiltak, hvem som har ansvaret for de ulike tiltaka, og hvilket tidsperspektiv en har.</a:t>
            </a:r>
          </a:p>
          <a:p>
            <a:pPr marL="228600" indent="-228600" eaLnBrk="1" hangingPunct="1">
              <a:lnSpc>
                <a:spcPct val="80000"/>
              </a:lnSpc>
            </a:pPr>
            <a:endParaRPr lang="nb-NO" altLang="nb-NO" sz="800" smtClean="0">
              <a:latin typeface="Arial" panose="020B0604020202020204" pitchFamily="34" charset="0"/>
            </a:endParaRPr>
          </a:p>
          <a:p>
            <a:pPr marL="228600" indent="-228600" eaLnBrk="1" hangingPunct="1">
              <a:lnSpc>
                <a:spcPct val="80000"/>
              </a:lnSpc>
            </a:pPr>
            <a:r>
              <a:rPr lang="nb-NO" altLang="nb-NO" sz="800" smtClean="0">
                <a:latin typeface="Arial" panose="020B0604020202020204" pitchFamily="34" charset="0"/>
              </a:rPr>
              <a:t>e) Ulike tiltak (se neste ark)</a:t>
            </a:r>
          </a:p>
          <a:p>
            <a:pPr marL="228600" indent="-228600" eaLnBrk="1" hangingPunct="1">
              <a:lnSpc>
                <a:spcPct val="80000"/>
              </a:lnSpc>
            </a:pPr>
            <a:endParaRPr lang="nb-NO" altLang="nb-NO" sz="800" smtClean="0">
              <a:latin typeface="Arial" panose="020B0604020202020204" pitchFamily="34" charset="0"/>
            </a:endParaRPr>
          </a:p>
          <a:p>
            <a:pPr marL="228600" indent="-228600" eaLnBrk="1" hangingPunct="1">
              <a:lnSpc>
                <a:spcPct val="80000"/>
              </a:lnSpc>
            </a:pPr>
            <a:r>
              <a:rPr lang="nb-NO" altLang="nb-NO" sz="800" smtClean="0">
                <a:latin typeface="Arial" panose="020B0604020202020204" pitchFamily="34" charset="0"/>
              </a:rPr>
              <a:t>f) Når tiltaka er gjennomført, må både hovedmål og delmål evalueres. Det kan være slik at målet er nådd, og da der det jo greit, eller man da setter seg nye mål og nye tiltak i forhold til dette. Det kan også være slik at mål ikke er nådd og en må da spørre seg hvorfor, evnt endre taktikk eller innse at det ikke er mulig å nå målet, og da evnt sette nye mål.</a:t>
            </a:r>
          </a:p>
          <a:p>
            <a:pPr marL="228600" indent="-228600" eaLnBrk="1" hangingPunct="1">
              <a:lnSpc>
                <a:spcPct val="80000"/>
              </a:lnSpc>
            </a:pPr>
            <a:r>
              <a:rPr lang="nb-NO" altLang="nb-NO" sz="800" smtClean="0">
                <a:latin typeface="Arial" panose="020B0604020202020204" pitchFamily="34" charset="0"/>
              </a:rPr>
              <a:t>Til slutt kan det være slik at man har kommet til det nivå en kan forvente, og at en da må lære seg å leve videre ut fra disse forutsetningene.</a:t>
            </a:r>
          </a:p>
          <a:p>
            <a:pPr marL="228600" indent="-228600" eaLnBrk="1" hangingPunct="1">
              <a:lnSpc>
                <a:spcPct val="80000"/>
              </a:lnSpc>
            </a:pPr>
            <a:endParaRPr lang="nb-NO" altLang="nb-NO" sz="800" smtClean="0">
              <a:latin typeface="Arial" panose="020B0604020202020204" pitchFamily="34" charset="0"/>
            </a:endParaRPr>
          </a:p>
          <a:p>
            <a:pPr marL="228600" indent="-228600" eaLnBrk="1" hangingPunct="1">
              <a:lnSpc>
                <a:spcPct val="80000"/>
              </a:lnSpc>
            </a:pPr>
            <a:r>
              <a:rPr lang="nb-NO" altLang="nb-NO" sz="800" smtClean="0">
                <a:latin typeface="Arial" panose="020B0604020202020204" pitchFamily="34" charset="0"/>
              </a:rPr>
              <a:t>Til slutt: som sagt, dette er en skjematisk framstilling av rehab.prosessen og i praksis så er det ikke bestandig slik. </a:t>
            </a:r>
          </a:p>
          <a:p>
            <a:pPr marL="228600" indent="-228600" eaLnBrk="1" hangingPunct="1">
              <a:lnSpc>
                <a:spcPct val="80000"/>
              </a:lnSpc>
            </a:pPr>
            <a:r>
              <a:rPr lang="nb-NO" altLang="nb-NO" sz="800" smtClean="0">
                <a:latin typeface="Arial" panose="020B0604020202020204" pitchFamily="34" charset="0"/>
              </a:rPr>
              <a:t>Vi skjønner også at dette er skikkelig ”tungt” arbeid og da er det viktig å ha samarbeidspartnere og støttespillere.  </a:t>
            </a:r>
          </a:p>
          <a:p>
            <a:pPr marL="228600" indent="-228600" eaLnBrk="1" hangingPunct="1">
              <a:lnSpc>
                <a:spcPct val="80000"/>
              </a:lnSpc>
            </a:pPr>
            <a:endParaRPr lang="nb-NO" altLang="nb-NO" sz="800" i="1" smtClean="0">
              <a:latin typeface="Arial" panose="020B0604020202020204" pitchFamily="34" charset="0"/>
            </a:endParaRPr>
          </a:p>
          <a:p>
            <a:pPr marL="228600" indent="-228600" eaLnBrk="1" hangingPunct="1">
              <a:lnSpc>
                <a:spcPct val="80000"/>
              </a:lnSpc>
            </a:pPr>
            <a:r>
              <a:rPr lang="nb-NO" altLang="nb-NO" sz="800" smtClean="0">
                <a:latin typeface="Arial" panose="020B0604020202020204" pitchFamily="34" charset="0"/>
              </a:rPr>
              <a:t>For å tydeliggjøre prosessen kan vi bruke et eksempel, f.eks fra en av brukerne som deltar. Bruk evnt noe av det som kom fram i sola.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lassholder for lysbilde 1"/>
          <p:cNvSpPr>
            <a:spLocks noGrp="1" noRot="1" noChangeAspect="1" noTextEdit="1"/>
          </p:cNvSpPr>
          <p:nvPr>
            <p:ph type="sldImg"/>
          </p:nvPr>
        </p:nvSpPr>
        <p:spPr>
          <a:ln/>
        </p:spPr>
      </p:sp>
      <p:sp>
        <p:nvSpPr>
          <p:cNvPr id="15363" name="Plassholder for notater 2"/>
          <p:cNvSpPr>
            <a:spLocks noGrp="1"/>
          </p:cNvSpPr>
          <p:nvPr>
            <p:ph type="body" idx="1"/>
          </p:nvPr>
        </p:nvSpPr>
        <p:spPr>
          <a:noFill/>
        </p:spPr>
        <p:txBody>
          <a:bodyPr/>
          <a:lstStyle/>
          <a:p>
            <a:pPr eaLnBrk="1" hangingPunct="1"/>
            <a:r>
              <a:rPr lang="nb-NO" altLang="nb-NO" smtClean="0">
                <a:latin typeface="Arial" panose="020B0604020202020204" pitchFamily="34" charset="0"/>
              </a:rPr>
              <a:t>Når vi kommer fram til mål spør vi: «Ka e viktig for dæ?»  Hovedmål og delmål.   (vis til eksempler i sola)</a:t>
            </a:r>
          </a:p>
        </p:txBody>
      </p:sp>
      <p:sp>
        <p:nvSpPr>
          <p:cNvPr id="15364" name="Plassholder for lysbildenumm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5CBD5C6-A3EF-4957-A1F1-2E10DB5C1B2B}" type="slidenum">
              <a:rPr lang="nb-NO" altLang="nb-NO" smtClean="0"/>
              <a:pPr>
                <a:spcBef>
                  <a:spcPct val="0"/>
                </a:spcBef>
              </a:pPr>
              <a:t>7</a:t>
            </a:fld>
            <a:endParaRPr lang="nb-NO" altLang="nb-N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lassholder for lysbilde 1"/>
          <p:cNvSpPr>
            <a:spLocks noGrp="1" noRot="1" noChangeAspect="1" noTextEdit="1"/>
          </p:cNvSpPr>
          <p:nvPr>
            <p:ph type="sldImg"/>
          </p:nvPr>
        </p:nvSpPr>
        <p:spPr>
          <a:ln/>
        </p:spPr>
      </p:sp>
      <p:sp>
        <p:nvSpPr>
          <p:cNvPr id="18435" name="Plassholder for notater 2"/>
          <p:cNvSpPr>
            <a:spLocks noGrp="1"/>
          </p:cNvSpPr>
          <p:nvPr>
            <p:ph type="body" idx="1"/>
          </p:nvPr>
        </p:nvSpPr>
        <p:spPr>
          <a:noFill/>
        </p:spPr>
        <p:txBody>
          <a:bodyPr/>
          <a:lstStyle/>
          <a:p>
            <a:pPr eaLnBrk="1" hangingPunct="1"/>
            <a:r>
              <a:rPr lang="nb-NO" altLang="nb-NO" smtClean="0">
                <a:latin typeface="Arial" panose="020B0604020202020204" pitchFamily="34" charset="0"/>
              </a:rPr>
              <a:t>Avslutter med dette som en slags oppsummering. </a:t>
            </a:r>
          </a:p>
        </p:txBody>
      </p:sp>
      <p:sp>
        <p:nvSpPr>
          <p:cNvPr id="18436" name="Plassholder for lysbildenumm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5986749-FB4D-4C29-81EF-3EF1CE8A9609}" type="slidenum">
              <a:rPr lang="nb-NO" altLang="nb-NO" smtClean="0"/>
              <a:pPr>
                <a:spcBef>
                  <a:spcPct val="0"/>
                </a:spcBef>
              </a:pPr>
              <a:t>9</a:t>
            </a:fld>
            <a:endParaRPr lang="nb-NO" altLang="nb-N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b-NO" alt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ltLang="nb-NO"/>
          </a:p>
        </p:txBody>
      </p:sp>
      <p:sp>
        <p:nvSpPr>
          <p:cNvPr id="6" name="Rectangle 6"/>
          <p:cNvSpPr>
            <a:spLocks noGrp="1" noChangeArrowheads="1"/>
          </p:cNvSpPr>
          <p:nvPr>
            <p:ph type="sldNum" sz="quarter" idx="12"/>
          </p:nvPr>
        </p:nvSpPr>
        <p:spPr>
          <a:ln/>
        </p:spPr>
        <p:txBody>
          <a:bodyPr/>
          <a:lstStyle>
            <a:lvl1pPr>
              <a:defRPr/>
            </a:lvl1pPr>
          </a:lstStyle>
          <a:p>
            <a:pPr>
              <a:defRPr/>
            </a:pPr>
            <a:fld id="{DEB4CB62-5E7A-44A6-988E-469ACE93FF07}" type="slidenum">
              <a:rPr lang="nb-NO" altLang="nb-NO"/>
              <a:pPr>
                <a:defRPr/>
              </a:pPr>
              <a:t>‹#›</a:t>
            </a:fld>
            <a:endParaRPr lang="nb-NO" altLang="nb-NO"/>
          </a:p>
        </p:txBody>
      </p:sp>
    </p:spTree>
    <p:extLst>
      <p:ext uri="{BB962C8B-B14F-4D97-AF65-F5344CB8AC3E}">
        <p14:creationId xmlns:p14="http://schemas.microsoft.com/office/powerpoint/2010/main" val="65669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b-NO" alt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ltLang="nb-NO"/>
          </a:p>
        </p:txBody>
      </p:sp>
      <p:sp>
        <p:nvSpPr>
          <p:cNvPr id="6" name="Rectangle 6"/>
          <p:cNvSpPr>
            <a:spLocks noGrp="1" noChangeArrowheads="1"/>
          </p:cNvSpPr>
          <p:nvPr>
            <p:ph type="sldNum" sz="quarter" idx="12"/>
          </p:nvPr>
        </p:nvSpPr>
        <p:spPr>
          <a:ln/>
        </p:spPr>
        <p:txBody>
          <a:bodyPr/>
          <a:lstStyle>
            <a:lvl1pPr>
              <a:defRPr/>
            </a:lvl1pPr>
          </a:lstStyle>
          <a:p>
            <a:pPr>
              <a:defRPr/>
            </a:pPr>
            <a:fld id="{3FA6B815-2324-4FD5-9180-0994C5264A7F}" type="slidenum">
              <a:rPr lang="nb-NO" altLang="nb-NO"/>
              <a:pPr>
                <a:defRPr/>
              </a:pPr>
              <a:t>‹#›</a:t>
            </a:fld>
            <a:endParaRPr lang="nb-NO" altLang="nb-NO"/>
          </a:p>
        </p:txBody>
      </p:sp>
    </p:spTree>
    <p:extLst>
      <p:ext uri="{BB962C8B-B14F-4D97-AF65-F5344CB8AC3E}">
        <p14:creationId xmlns:p14="http://schemas.microsoft.com/office/powerpoint/2010/main" val="1236957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b-NO" alt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ltLang="nb-NO"/>
          </a:p>
        </p:txBody>
      </p:sp>
      <p:sp>
        <p:nvSpPr>
          <p:cNvPr id="6" name="Rectangle 6"/>
          <p:cNvSpPr>
            <a:spLocks noGrp="1" noChangeArrowheads="1"/>
          </p:cNvSpPr>
          <p:nvPr>
            <p:ph type="sldNum" sz="quarter" idx="12"/>
          </p:nvPr>
        </p:nvSpPr>
        <p:spPr>
          <a:ln/>
        </p:spPr>
        <p:txBody>
          <a:bodyPr/>
          <a:lstStyle>
            <a:lvl1pPr>
              <a:defRPr/>
            </a:lvl1pPr>
          </a:lstStyle>
          <a:p>
            <a:pPr>
              <a:defRPr/>
            </a:pPr>
            <a:fld id="{7C62E57C-3B67-42F1-802B-7FF22BF596F1}" type="slidenum">
              <a:rPr lang="nb-NO" altLang="nb-NO"/>
              <a:pPr>
                <a:defRPr/>
              </a:pPr>
              <a:t>‹#›</a:t>
            </a:fld>
            <a:endParaRPr lang="nb-NO" altLang="nb-NO"/>
          </a:p>
        </p:txBody>
      </p:sp>
    </p:spTree>
    <p:extLst>
      <p:ext uri="{BB962C8B-B14F-4D97-AF65-F5344CB8AC3E}">
        <p14:creationId xmlns:p14="http://schemas.microsoft.com/office/powerpoint/2010/main" val="3807882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nhold">
    <p:spTree>
      <p:nvGrpSpPr>
        <p:cNvPr id="1" name=""/>
        <p:cNvGrpSpPr/>
        <p:nvPr/>
      </p:nvGrpSpPr>
      <p:grpSpPr>
        <a:xfrm>
          <a:off x="0" y="0"/>
          <a:ext cx="0" cy="0"/>
          <a:chOff x="0" y="0"/>
          <a:chExt cx="0" cy="0"/>
        </a:xfrm>
      </p:grpSpPr>
      <p:sp>
        <p:nvSpPr>
          <p:cNvPr id="2" name="Plassholder for innhold 1"/>
          <p:cNvSpPr>
            <a:spLocks noGrp="1"/>
          </p:cNvSpPr>
          <p:nvPr>
            <p:ph/>
          </p:nvPr>
        </p:nvSpPr>
        <p:spPr>
          <a:xfrm>
            <a:off x="457200" y="274638"/>
            <a:ext cx="8229600" cy="5851525"/>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3" name="Rectangle 4"/>
          <p:cNvSpPr>
            <a:spLocks noGrp="1" noChangeArrowheads="1"/>
          </p:cNvSpPr>
          <p:nvPr>
            <p:ph type="dt" sz="half" idx="10"/>
          </p:nvPr>
        </p:nvSpPr>
        <p:spPr>
          <a:ln/>
        </p:spPr>
        <p:txBody>
          <a:bodyPr/>
          <a:lstStyle>
            <a:lvl1pPr>
              <a:defRPr/>
            </a:lvl1pPr>
          </a:lstStyle>
          <a:p>
            <a:pPr>
              <a:defRPr/>
            </a:pPr>
            <a:endParaRPr lang="nb-NO" altLang="nb-NO"/>
          </a:p>
        </p:txBody>
      </p:sp>
      <p:sp>
        <p:nvSpPr>
          <p:cNvPr id="4" name="Rectangle 5"/>
          <p:cNvSpPr>
            <a:spLocks noGrp="1" noChangeArrowheads="1"/>
          </p:cNvSpPr>
          <p:nvPr>
            <p:ph type="ftr" sz="quarter" idx="11"/>
          </p:nvPr>
        </p:nvSpPr>
        <p:spPr>
          <a:ln/>
        </p:spPr>
        <p:txBody>
          <a:bodyPr/>
          <a:lstStyle>
            <a:lvl1pPr>
              <a:defRPr/>
            </a:lvl1pPr>
          </a:lstStyle>
          <a:p>
            <a:pPr>
              <a:defRPr/>
            </a:pPr>
            <a:endParaRPr lang="nb-NO" altLang="nb-NO"/>
          </a:p>
        </p:txBody>
      </p:sp>
      <p:sp>
        <p:nvSpPr>
          <p:cNvPr id="5" name="Rectangle 6"/>
          <p:cNvSpPr>
            <a:spLocks noGrp="1" noChangeArrowheads="1"/>
          </p:cNvSpPr>
          <p:nvPr>
            <p:ph type="sldNum" sz="quarter" idx="12"/>
          </p:nvPr>
        </p:nvSpPr>
        <p:spPr>
          <a:ln/>
        </p:spPr>
        <p:txBody>
          <a:bodyPr/>
          <a:lstStyle>
            <a:lvl1pPr>
              <a:defRPr/>
            </a:lvl1pPr>
          </a:lstStyle>
          <a:p>
            <a:pPr>
              <a:defRPr/>
            </a:pPr>
            <a:fld id="{4EBA6FA7-073B-4EDA-970D-F888C038A443}" type="slidenum">
              <a:rPr lang="nb-NO" altLang="nb-NO"/>
              <a:pPr>
                <a:defRPr/>
              </a:pPr>
              <a:t>‹#›</a:t>
            </a:fld>
            <a:endParaRPr lang="nb-NO" altLang="nb-NO"/>
          </a:p>
        </p:txBody>
      </p:sp>
    </p:spTree>
    <p:extLst>
      <p:ext uri="{BB962C8B-B14F-4D97-AF65-F5344CB8AC3E}">
        <p14:creationId xmlns:p14="http://schemas.microsoft.com/office/powerpoint/2010/main" val="144844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b-NO" alt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ltLang="nb-NO"/>
          </a:p>
        </p:txBody>
      </p:sp>
      <p:sp>
        <p:nvSpPr>
          <p:cNvPr id="6" name="Rectangle 6"/>
          <p:cNvSpPr>
            <a:spLocks noGrp="1" noChangeArrowheads="1"/>
          </p:cNvSpPr>
          <p:nvPr>
            <p:ph type="sldNum" sz="quarter" idx="12"/>
          </p:nvPr>
        </p:nvSpPr>
        <p:spPr>
          <a:ln/>
        </p:spPr>
        <p:txBody>
          <a:bodyPr/>
          <a:lstStyle>
            <a:lvl1pPr>
              <a:defRPr/>
            </a:lvl1pPr>
          </a:lstStyle>
          <a:p>
            <a:pPr>
              <a:defRPr/>
            </a:pPr>
            <a:fld id="{0DBDB8C6-8653-4450-9597-654A11D5724C}" type="slidenum">
              <a:rPr lang="nb-NO" altLang="nb-NO"/>
              <a:pPr>
                <a:defRPr/>
              </a:pPr>
              <a:t>‹#›</a:t>
            </a:fld>
            <a:endParaRPr lang="nb-NO" altLang="nb-NO"/>
          </a:p>
        </p:txBody>
      </p:sp>
    </p:spTree>
    <p:extLst>
      <p:ext uri="{BB962C8B-B14F-4D97-AF65-F5344CB8AC3E}">
        <p14:creationId xmlns:p14="http://schemas.microsoft.com/office/powerpoint/2010/main" val="79766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4"/>
          <p:cNvSpPr>
            <a:spLocks noGrp="1" noChangeArrowheads="1"/>
          </p:cNvSpPr>
          <p:nvPr>
            <p:ph type="dt" sz="half" idx="10"/>
          </p:nvPr>
        </p:nvSpPr>
        <p:spPr>
          <a:ln/>
        </p:spPr>
        <p:txBody>
          <a:bodyPr/>
          <a:lstStyle>
            <a:lvl1pPr>
              <a:defRPr/>
            </a:lvl1pPr>
          </a:lstStyle>
          <a:p>
            <a:pPr>
              <a:defRPr/>
            </a:pPr>
            <a:endParaRPr lang="nb-NO" alt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ltLang="nb-NO"/>
          </a:p>
        </p:txBody>
      </p:sp>
      <p:sp>
        <p:nvSpPr>
          <p:cNvPr id="6" name="Rectangle 6"/>
          <p:cNvSpPr>
            <a:spLocks noGrp="1" noChangeArrowheads="1"/>
          </p:cNvSpPr>
          <p:nvPr>
            <p:ph type="sldNum" sz="quarter" idx="12"/>
          </p:nvPr>
        </p:nvSpPr>
        <p:spPr>
          <a:ln/>
        </p:spPr>
        <p:txBody>
          <a:bodyPr/>
          <a:lstStyle>
            <a:lvl1pPr>
              <a:defRPr/>
            </a:lvl1pPr>
          </a:lstStyle>
          <a:p>
            <a:pPr>
              <a:defRPr/>
            </a:pPr>
            <a:fld id="{88C02D02-AFC6-4EB0-9241-E2465DCBF890}" type="slidenum">
              <a:rPr lang="nb-NO" altLang="nb-NO"/>
              <a:pPr>
                <a:defRPr/>
              </a:pPr>
              <a:t>‹#›</a:t>
            </a:fld>
            <a:endParaRPr lang="nb-NO" altLang="nb-NO"/>
          </a:p>
        </p:txBody>
      </p:sp>
    </p:spTree>
    <p:extLst>
      <p:ext uri="{BB962C8B-B14F-4D97-AF65-F5344CB8AC3E}">
        <p14:creationId xmlns:p14="http://schemas.microsoft.com/office/powerpoint/2010/main" val="227951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4"/>
          <p:cNvSpPr>
            <a:spLocks noGrp="1" noChangeArrowheads="1"/>
          </p:cNvSpPr>
          <p:nvPr>
            <p:ph type="dt" sz="half" idx="10"/>
          </p:nvPr>
        </p:nvSpPr>
        <p:spPr>
          <a:ln/>
        </p:spPr>
        <p:txBody>
          <a:bodyPr/>
          <a:lstStyle>
            <a:lvl1pPr>
              <a:defRPr/>
            </a:lvl1pPr>
          </a:lstStyle>
          <a:p>
            <a:pPr>
              <a:defRPr/>
            </a:pPr>
            <a:endParaRPr lang="nb-NO" alt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ltLang="nb-NO"/>
          </a:p>
        </p:txBody>
      </p:sp>
      <p:sp>
        <p:nvSpPr>
          <p:cNvPr id="7" name="Rectangle 6"/>
          <p:cNvSpPr>
            <a:spLocks noGrp="1" noChangeArrowheads="1"/>
          </p:cNvSpPr>
          <p:nvPr>
            <p:ph type="sldNum" sz="quarter" idx="12"/>
          </p:nvPr>
        </p:nvSpPr>
        <p:spPr>
          <a:ln/>
        </p:spPr>
        <p:txBody>
          <a:bodyPr/>
          <a:lstStyle>
            <a:lvl1pPr>
              <a:defRPr/>
            </a:lvl1pPr>
          </a:lstStyle>
          <a:p>
            <a:pPr>
              <a:defRPr/>
            </a:pPr>
            <a:fld id="{3119C2D6-C47D-487B-80FF-B5215DDE900E}" type="slidenum">
              <a:rPr lang="nb-NO" altLang="nb-NO"/>
              <a:pPr>
                <a:defRPr/>
              </a:pPr>
              <a:t>‹#›</a:t>
            </a:fld>
            <a:endParaRPr lang="nb-NO" altLang="nb-NO"/>
          </a:p>
        </p:txBody>
      </p:sp>
    </p:spTree>
    <p:extLst>
      <p:ext uri="{BB962C8B-B14F-4D97-AF65-F5344CB8AC3E}">
        <p14:creationId xmlns:p14="http://schemas.microsoft.com/office/powerpoint/2010/main" val="323265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4"/>
          <p:cNvSpPr>
            <a:spLocks noGrp="1" noChangeArrowheads="1"/>
          </p:cNvSpPr>
          <p:nvPr>
            <p:ph type="dt" sz="half" idx="10"/>
          </p:nvPr>
        </p:nvSpPr>
        <p:spPr>
          <a:ln/>
        </p:spPr>
        <p:txBody>
          <a:bodyPr/>
          <a:lstStyle>
            <a:lvl1pPr>
              <a:defRPr/>
            </a:lvl1pPr>
          </a:lstStyle>
          <a:p>
            <a:pPr>
              <a:defRPr/>
            </a:pPr>
            <a:endParaRPr lang="nb-NO" altLang="nb-NO"/>
          </a:p>
        </p:txBody>
      </p:sp>
      <p:sp>
        <p:nvSpPr>
          <p:cNvPr id="8" name="Rectangle 5"/>
          <p:cNvSpPr>
            <a:spLocks noGrp="1" noChangeArrowheads="1"/>
          </p:cNvSpPr>
          <p:nvPr>
            <p:ph type="ftr" sz="quarter" idx="11"/>
          </p:nvPr>
        </p:nvSpPr>
        <p:spPr>
          <a:ln/>
        </p:spPr>
        <p:txBody>
          <a:bodyPr/>
          <a:lstStyle>
            <a:lvl1pPr>
              <a:defRPr/>
            </a:lvl1pPr>
          </a:lstStyle>
          <a:p>
            <a:pPr>
              <a:defRPr/>
            </a:pPr>
            <a:endParaRPr lang="nb-NO" altLang="nb-NO"/>
          </a:p>
        </p:txBody>
      </p:sp>
      <p:sp>
        <p:nvSpPr>
          <p:cNvPr id="9" name="Rectangle 6"/>
          <p:cNvSpPr>
            <a:spLocks noGrp="1" noChangeArrowheads="1"/>
          </p:cNvSpPr>
          <p:nvPr>
            <p:ph type="sldNum" sz="quarter" idx="12"/>
          </p:nvPr>
        </p:nvSpPr>
        <p:spPr>
          <a:ln/>
        </p:spPr>
        <p:txBody>
          <a:bodyPr/>
          <a:lstStyle>
            <a:lvl1pPr>
              <a:defRPr/>
            </a:lvl1pPr>
          </a:lstStyle>
          <a:p>
            <a:pPr>
              <a:defRPr/>
            </a:pPr>
            <a:fld id="{10920F05-137A-4A4A-B084-D10BD8FF3050}" type="slidenum">
              <a:rPr lang="nb-NO" altLang="nb-NO"/>
              <a:pPr>
                <a:defRPr/>
              </a:pPr>
              <a:t>‹#›</a:t>
            </a:fld>
            <a:endParaRPr lang="nb-NO" altLang="nb-NO"/>
          </a:p>
        </p:txBody>
      </p:sp>
    </p:spTree>
    <p:extLst>
      <p:ext uri="{BB962C8B-B14F-4D97-AF65-F5344CB8AC3E}">
        <p14:creationId xmlns:p14="http://schemas.microsoft.com/office/powerpoint/2010/main" val="3248315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4"/>
          <p:cNvSpPr>
            <a:spLocks noGrp="1" noChangeArrowheads="1"/>
          </p:cNvSpPr>
          <p:nvPr>
            <p:ph type="dt" sz="half" idx="10"/>
          </p:nvPr>
        </p:nvSpPr>
        <p:spPr>
          <a:ln/>
        </p:spPr>
        <p:txBody>
          <a:bodyPr/>
          <a:lstStyle>
            <a:lvl1pPr>
              <a:defRPr/>
            </a:lvl1pPr>
          </a:lstStyle>
          <a:p>
            <a:pPr>
              <a:defRPr/>
            </a:pPr>
            <a:endParaRPr lang="nb-NO" altLang="nb-NO"/>
          </a:p>
        </p:txBody>
      </p:sp>
      <p:sp>
        <p:nvSpPr>
          <p:cNvPr id="4" name="Rectangle 5"/>
          <p:cNvSpPr>
            <a:spLocks noGrp="1" noChangeArrowheads="1"/>
          </p:cNvSpPr>
          <p:nvPr>
            <p:ph type="ftr" sz="quarter" idx="11"/>
          </p:nvPr>
        </p:nvSpPr>
        <p:spPr>
          <a:ln/>
        </p:spPr>
        <p:txBody>
          <a:bodyPr/>
          <a:lstStyle>
            <a:lvl1pPr>
              <a:defRPr/>
            </a:lvl1pPr>
          </a:lstStyle>
          <a:p>
            <a:pPr>
              <a:defRPr/>
            </a:pPr>
            <a:endParaRPr lang="nb-NO" altLang="nb-NO"/>
          </a:p>
        </p:txBody>
      </p:sp>
      <p:sp>
        <p:nvSpPr>
          <p:cNvPr id="5" name="Rectangle 6"/>
          <p:cNvSpPr>
            <a:spLocks noGrp="1" noChangeArrowheads="1"/>
          </p:cNvSpPr>
          <p:nvPr>
            <p:ph type="sldNum" sz="quarter" idx="12"/>
          </p:nvPr>
        </p:nvSpPr>
        <p:spPr>
          <a:ln/>
        </p:spPr>
        <p:txBody>
          <a:bodyPr/>
          <a:lstStyle>
            <a:lvl1pPr>
              <a:defRPr/>
            </a:lvl1pPr>
          </a:lstStyle>
          <a:p>
            <a:pPr>
              <a:defRPr/>
            </a:pPr>
            <a:fld id="{A5911F5F-FE7E-4093-944C-D1FD493D1391}" type="slidenum">
              <a:rPr lang="nb-NO" altLang="nb-NO"/>
              <a:pPr>
                <a:defRPr/>
              </a:pPr>
              <a:t>‹#›</a:t>
            </a:fld>
            <a:endParaRPr lang="nb-NO" altLang="nb-NO"/>
          </a:p>
        </p:txBody>
      </p:sp>
    </p:spTree>
    <p:extLst>
      <p:ext uri="{BB962C8B-B14F-4D97-AF65-F5344CB8AC3E}">
        <p14:creationId xmlns:p14="http://schemas.microsoft.com/office/powerpoint/2010/main" val="37648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b-NO" altLang="nb-NO"/>
          </a:p>
        </p:txBody>
      </p:sp>
      <p:sp>
        <p:nvSpPr>
          <p:cNvPr id="3" name="Rectangle 5"/>
          <p:cNvSpPr>
            <a:spLocks noGrp="1" noChangeArrowheads="1"/>
          </p:cNvSpPr>
          <p:nvPr>
            <p:ph type="ftr" sz="quarter" idx="11"/>
          </p:nvPr>
        </p:nvSpPr>
        <p:spPr>
          <a:ln/>
        </p:spPr>
        <p:txBody>
          <a:bodyPr/>
          <a:lstStyle>
            <a:lvl1pPr>
              <a:defRPr/>
            </a:lvl1pPr>
          </a:lstStyle>
          <a:p>
            <a:pPr>
              <a:defRPr/>
            </a:pPr>
            <a:endParaRPr lang="nb-NO" altLang="nb-NO"/>
          </a:p>
        </p:txBody>
      </p:sp>
      <p:sp>
        <p:nvSpPr>
          <p:cNvPr id="4" name="Rectangle 6"/>
          <p:cNvSpPr>
            <a:spLocks noGrp="1" noChangeArrowheads="1"/>
          </p:cNvSpPr>
          <p:nvPr>
            <p:ph type="sldNum" sz="quarter" idx="12"/>
          </p:nvPr>
        </p:nvSpPr>
        <p:spPr>
          <a:ln/>
        </p:spPr>
        <p:txBody>
          <a:bodyPr/>
          <a:lstStyle>
            <a:lvl1pPr>
              <a:defRPr/>
            </a:lvl1pPr>
          </a:lstStyle>
          <a:p>
            <a:pPr>
              <a:defRPr/>
            </a:pPr>
            <a:fld id="{26AC2477-2F34-4D4C-9D12-02BFC79CC426}" type="slidenum">
              <a:rPr lang="nb-NO" altLang="nb-NO"/>
              <a:pPr>
                <a:defRPr/>
              </a:pPr>
              <a:t>‹#›</a:t>
            </a:fld>
            <a:endParaRPr lang="nb-NO" altLang="nb-NO"/>
          </a:p>
        </p:txBody>
      </p:sp>
    </p:spTree>
    <p:extLst>
      <p:ext uri="{BB962C8B-B14F-4D97-AF65-F5344CB8AC3E}">
        <p14:creationId xmlns:p14="http://schemas.microsoft.com/office/powerpoint/2010/main" val="45149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nb-NO" alt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ltLang="nb-NO"/>
          </a:p>
        </p:txBody>
      </p:sp>
      <p:sp>
        <p:nvSpPr>
          <p:cNvPr id="7" name="Rectangle 6"/>
          <p:cNvSpPr>
            <a:spLocks noGrp="1" noChangeArrowheads="1"/>
          </p:cNvSpPr>
          <p:nvPr>
            <p:ph type="sldNum" sz="quarter" idx="12"/>
          </p:nvPr>
        </p:nvSpPr>
        <p:spPr>
          <a:ln/>
        </p:spPr>
        <p:txBody>
          <a:bodyPr/>
          <a:lstStyle>
            <a:lvl1pPr>
              <a:defRPr/>
            </a:lvl1pPr>
          </a:lstStyle>
          <a:p>
            <a:pPr>
              <a:defRPr/>
            </a:pPr>
            <a:fld id="{7E93AF15-CCD9-4AF6-A44E-9DF9C5797167}" type="slidenum">
              <a:rPr lang="nb-NO" altLang="nb-NO"/>
              <a:pPr>
                <a:defRPr/>
              </a:pPr>
              <a:t>‹#›</a:t>
            </a:fld>
            <a:endParaRPr lang="nb-NO" altLang="nb-NO"/>
          </a:p>
        </p:txBody>
      </p:sp>
    </p:spTree>
    <p:extLst>
      <p:ext uri="{BB962C8B-B14F-4D97-AF65-F5344CB8AC3E}">
        <p14:creationId xmlns:p14="http://schemas.microsoft.com/office/powerpoint/2010/main" val="180216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nb-NO" alt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ltLang="nb-NO"/>
          </a:p>
        </p:txBody>
      </p:sp>
      <p:sp>
        <p:nvSpPr>
          <p:cNvPr id="7" name="Rectangle 6"/>
          <p:cNvSpPr>
            <a:spLocks noGrp="1" noChangeArrowheads="1"/>
          </p:cNvSpPr>
          <p:nvPr>
            <p:ph type="sldNum" sz="quarter" idx="12"/>
          </p:nvPr>
        </p:nvSpPr>
        <p:spPr>
          <a:ln/>
        </p:spPr>
        <p:txBody>
          <a:bodyPr/>
          <a:lstStyle>
            <a:lvl1pPr>
              <a:defRPr/>
            </a:lvl1pPr>
          </a:lstStyle>
          <a:p>
            <a:pPr>
              <a:defRPr/>
            </a:pPr>
            <a:fld id="{2ADDE90D-B8F4-48A0-8E88-AE005D355524}" type="slidenum">
              <a:rPr lang="nb-NO" altLang="nb-NO"/>
              <a:pPr>
                <a:defRPr/>
              </a:pPr>
              <a:t>‹#›</a:t>
            </a:fld>
            <a:endParaRPr lang="nb-NO" altLang="nb-NO"/>
          </a:p>
        </p:txBody>
      </p:sp>
    </p:spTree>
    <p:extLst>
      <p:ext uri="{BB962C8B-B14F-4D97-AF65-F5344CB8AC3E}">
        <p14:creationId xmlns:p14="http://schemas.microsoft.com/office/powerpoint/2010/main" val="3483014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altLang="nb-NO" smtClean="0"/>
              <a:t>Klikk for å redigere tittelstil</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smtClean="0"/>
              <a:t>Klikk for å redigere tekststiler i malen</a:t>
            </a:r>
          </a:p>
          <a:p>
            <a:pPr lvl="1"/>
            <a:r>
              <a:rPr lang="nb-NO" altLang="nb-NO" smtClean="0"/>
              <a:t>Andre nivå</a:t>
            </a:r>
          </a:p>
          <a:p>
            <a:pPr lvl="2"/>
            <a:r>
              <a:rPr lang="nb-NO" altLang="nb-NO" smtClean="0"/>
              <a:t>Tredje nivå</a:t>
            </a:r>
          </a:p>
          <a:p>
            <a:pPr lvl="3"/>
            <a:r>
              <a:rPr lang="nb-NO" altLang="nb-NO" smtClean="0"/>
              <a:t>Fjerde nivå</a:t>
            </a:r>
          </a:p>
          <a:p>
            <a:pPr lvl="4"/>
            <a:r>
              <a:rPr lang="nb-NO" altLang="nb-NO" smtClean="0"/>
              <a:t>Femte nivå</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b-NO" altLang="nb-NO"/>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b-NO" altLang="nb-NO"/>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B64C85D-99CB-4A27-A806-EEAAA561BF72}"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755650" y="2133600"/>
            <a:ext cx="7772400" cy="1470025"/>
          </a:xfrm>
        </p:spPr>
        <p:txBody>
          <a:bodyPr/>
          <a:lstStyle/>
          <a:p>
            <a:pPr eaLnBrk="1" hangingPunct="1"/>
            <a:r>
              <a:rPr lang="nb-NO" altLang="nb-NO" smtClean="0"/>
              <a:t>”Rehabiliteringsprosessen”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p:nvPr>
        </p:nvSpPr>
        <p:spPr/>
        <p:txBody>
          <a:bodyPr/>
          <a:lstStyle/>
          <a:p>
            <a:pPr eaLnBrk="1" hangingPunct="1"/>
            <a:r>
              <a:rPr lang="nb-NO" altLang="nb-NO" smtClean="0"/>
              <a:t>”for mæ e rehabilitering…..”</a:t>
            </a:r>
          </a:p>
        </p:txBody>
      </p:sp>
      <p:sp>
        <p:nvSpPr>
          <p:cNvPr id="6147" name="Rectangle 5"/>
          <p:cNvSpPr>
            <a:spLocks noGrp="1" noChangeArrowheads="1"/>
          </p:cNvSpPr>
          <p:nvPr>
            <p:ph type="subTitle" idx="1"/>
          </p:nvPr>
        </p:nvSpPr>
        <p:spPr/>
        <p:txBody>
          <a:bodyPr/>
          <a:lstStyle/>
          <a:p>
            <a:pPr eaLnBrk="1" hangingPunct="1"/>
            <a:r>
              <a:rPr lang="nb-NO" altLang="nb-NO" smtClean="0"/>
              <a:t>Eller: ”ka tenke du på når du høre ordet rehabilitering?”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tel 1"/>
          <p:cNvSpPr>
            <a:spLocks noGrp="1"/>
          </p:cNvSpPr>
          <p:nvPr>
            <p:ph type="title"/>
          </p:nvPr>
        </p:nvSpPr>
        <p:spPr>
          <a:xfrm>
            <a:off x="1331913" y="404813"/>
            <a:ext cx="6840537" cy="1223962"/>
          </a:xfrm>
        </p:spPr>
        <p:txBody>
          <a:bodyPr/>
          <a:lstStyle/>
          <a:p>
            <a:r>
              <a:rPr lang="nb-NO" altLang="nb-NO" sz="2400" smtClean="0"/>
              <a:t>Ny definisjon av rehabilitering: (1.mai 2018)</a:t>
            </a:r>
          </a:p>
        </p:txBody>
      </p:sp>
      <p:sp>
        <p:nvSpPr>
          <p:cNvPr id="8195" name="Rektangel 1"/>
          <p:cNvSpPr>
            <a:spLocks noChangeArrowheads="1"/>
          </p:cNvSpPr>
          <p:nvPr/>
        </p:nvSpPr>
        <p:spPr bwMode="auto">
          <a:xfrm>
            <a:off x="827088" y="981075"/>
            <a:ext cx="6985000"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nb-NO" altLang="nb-NO" sz="1800"/>
          </a:p>
          <a:p>
            <a:pPr eaLnBrk="1" hangingPunct="1">
              <a:spcBef>
                <a:spcPct val="0"/>
              </a:spcBef>
              <a:buFontTx/>
              <a:buNone/>
            </a:pPr>
            <a:endParaRPr lang="nb-NO" altLang="nb-NO" sz="1800"/>
          </a:p>
          <a:p>
            <a:pPr eaLnBrk="1" hangingPunct="1">
              <a:spcBef>
                <a:spcPct val="0"/>
              </a:spcBef>
              <a:buFontTx/>
              <a:buNone/>
            </a:pPr>
            <a:endParaRPr lang="nb-NO" altLang="nb-NO" sz="1800"/>
          </a:p>
          <a:p>
            <a:pPr eaLnBrk="1" hangingPunct="1">
              <a:spcBef>
                <a:spcPct val="0"/>
              </a:spcBef>
              <a:buFontTx/>
              <a:buNone/>
            </a:pPr>
            <a:r>
              <a:rPr lang="nb-NO" altLang="nb-NO" sz="2000"/>
              <a:t>«Habilitering og rehabilitering skal ta utgangspunkt i den enkelte pasients og brukers livssituasjon og mål. Habilitering og rehabilitering er målrettede samarbeidsprosesser på ulike arenaer mellom pasient, bruker, pårørende og tjenesteytere. Prosessene kjennetegnes ved koordinerte, sammenhengende og kunnskapsbaserte tiltak. Formålet er at den enkelte pasient og bruker, som har eller står i fare for å få begrensninger i sin fysiske, psykiske, kognitive eller sosiale funksjonsevne, skal gis mulighet til å oppnå best mulig funksjons- og mestringsevne, selvstendighet og deltagelse i utdanning og arbeidsliv, sosialt og i samfunnet».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95288" y="836613"/>
            <a:ext cx="8229600" cy="1143000"/>
          </a:xfrm>
        </p:spPr>
        <p:txBody>
          <a:bodyPr/>
          <a:lstStyle/>
          <a:p>
            <a:pPr eaLnBrk="1" hangingPunct="1"/>
            <a:r>
              <a:rPr lang="nb-NO" altLang="nb-NO" sz="2400" smtClean="0"/>
              <a:t>Def. av rehabilitering av dr. Svend Rand-Henriksen</a:t>
            </a:r>
            <a:br>
              <a:rPr lang="nb-NO" altLang="nb-NO" sz="2400" smtClean="0"/>
            </a:br>
            <a:r>
              <a:rPr lang="nb-NO" altLang="nb-NO" sz="2400" smtClean="0"/>
              <a:t/>
            </a:r>
            <a:br>
              <a:rPr lang="nb-NO" altLang="nb-NO" sz="2400" smtClean="0"/>
            </a:br>
            <a:endParaRPr lang="nb-NO" altLang="nb-NO" sz="2400" smtClean="0"/>
          </a:p>
        </p:txBody>
      </p:sp>
      <p:sp>
        <p:nvSpPr>
          <p:cNvPr id="9219" name="Rectangle 5"/>
          <p:cNvSpPr>
            <a:spLocks noGrp="1" noChangeArrowheads="1"/>
          </p:cNvSpPr>
          <p:nvPr>
            <p:ph type="body" idx="1"/>
          </p:nvPr>
        </p:nvSpPr>
        <p:spPr>
          <a:xfrm>
            <a:off x="468313" y="2420938"/>
            <a:ext cx="8362950" cy="5289550"/>
          </a:xfrm>
        </p:spPr>
        <p:txBody>
          <a:bodyPr/>
          <a:lstStyle/>
          <a:p>
            <a:pPr eaLnBrk="1" hangingPunct="1"/>
            <a:r>
              <a:rPr lang="nb-NO" altLang="nb-NO" sz="2000" smtClean="0"/>
              <a:t>(re)habilitering er en </a:t>
            </a:r>
            <a:r>
              <a:rPr lang="nb-NO" altLang="nb-NO" sz="2000" i="1" smtClean="0"/>
              <a:t>prosess</a:t>
            </a:r>
            <a:r>
              <a:rPr lang="nb-NO" altLang="nb-NO" sz="2000" smtClean="0"/>
              <a:t> som </a:t>
            </a:r>
            <a:r>
              <a:rPr lang="nb-NO" altLang="nb-NO" sz="2000" i="1" smtClean="0"/>
              <a:t>kan </a:t>
            </a:r>
            <a:r>
              <a:rPr lang="nb-NO" altLang="nb-NO" sz="2000" smtClean="0"/>
              <a:t>gjennomleves av en person etter erkjennelse av varig funksjonhemning.</a:t>
            </a:r>
          </a:p>
          <a:p>
            <a:pPr eaLnBrk="1" hangingPunct="1">
              <a:buFontTx/>
              <a:buNone/>
            </a:pPr>
            <a:r>
              <a:rPr lang="nb-NO" altLang="nb-NO" sz="2000" smtClean="0"/>
              <a:t>Prosessen innebærer: </a:t>
            </a:r>
          </a:p>
          <a:p>
            <a:pPr eaLnBrk="1" hangingPunct="1">
              <a:buFontTx/>
              <a:buChar char="-"/>
            </a:pPr>
            <a:r>
              <a:rPr lang="nb-NO" altLang="nb-NO" sz="2000" smtClean="0"/>
              <a:t>Sorg over manglende funksjoner og muligheter</a:t>
            </a:r>
          </a:p>
          <a:p>
            <a:pPr eaLnBrk="1" hangingPunct="1">
              <a:buFontTx/>
              <a:buChar char="-"/>
            </a:pPr>
            <a:r>
              <a:rPr lang="nb-NO" altLang="nb-NO" sz="2000" smtClean="0"/>
              <a:t>Erkjennelse av muligheter og begrensninger</a:t>
            </a:r>
          </a:p>
          <a:p>
            <a:pPr eaLnBrk="1" hangingPunct="1">
              <a:buFontTx/>
              <a:buChar char="-"/>
            </a:pPr>
            <a:r>
              <a:rPr lang="nb-NO" altLang="nb-NO" sz="2000" smtClean="0"/>
              <a:t>Orientering mot nye, for individet tilfredsstillende funksjonsformer</a:t>
            </a:r>
          </a:p>
          <a:p>
            <a:pPr eaLnBrk="1" hangingPunct="1">
              <a:buFontTx/>
              <a:buNone/>
            </a:pPr>
            <a:endParaRPr lang="nb-NO" altLang="nb-NO" sz="2000" smtClean="0"/>
          </a:p>
          <a:p>
            <a:pPr eaLnBrk="1" hangingPunct="1">
              <a:buFontTx/>
              <a:buNone/>
            </a:pPr>
            <a:endParaRPr lang="nb-NO" altLang="nb-NO"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nb-NO" altLang="nb-NO" sz="2400" b="1" smtClean="0"/>
              <a:t>Hva er brukermedvirkning?</a:t>
            </a:r>
          </a:p>
        </p:txBody>
      </p:sp>
      <p:sp>
        <p:nvSpPr>
          <p:cNvPr id="11267" name="Rectangle 3"/>
          <p:cNvSpPr>
            <a:spLocks noGrp="1" noChangeArrowheads="1"/>
          </p:cNvSpPr>
          <p:nvPr>
            <p:ph type="body" idx="1"/>
          </p:nvPr>
        </p:nvSpPr>
        <p:spPr/>
        <p:txBody>
          <a:bodyPr/>
          <a:lstStyle/>
          <a:p>
            <a:pPr eaLnBrk="1" hangingPunct="1"/>
            <a:r>
              <a:rPr lang="nb-NO" altLang="nb-NO" sz="2000" smtClean="0"/>
              <a:t>Brukermedvirkning er hjemlet i Lov om Pasientrettigheter av 1. januar 2001</a:t>
            </a:r>
          </a:p>
          <a:p>
            <a:pPr eaLnBrk="1" hangingPunct="1"/>
            <a:endParaRPr lang="nb-NO" altLang="nb-NO" sz="2000" smtClean="0"/>
          </a:p>
          <a:p>
            <a:pPr eaLnBrk="1" hangingPunct="1">
              <a:buFontTx/>
              <a:buNone/>
            </a:pPr>
            <a:r>
              <a:rPr lang="nb-NO" altLang="nb-NO" sz="2000" smtClean="0"/>
              <a:t>Loven nevner noe om:</a:t>
            </a:r>
          </a:p>
          <a:p>
            <a:pPr eaLnBrk="1" hangingPunct="1">
              <a:buFontTx/>
              <a:buChar char="-"/>
            </a:pPr>
            <a:r>
              <a:rPr lang="nb-NO" altLang="nb-NO" sz="2000" smtClean="0"/>
              <a:t>§ 3-1  </a:t>
            </a:r>
            <a:r>
              <a:rPr lang="nb-NO" altLang="nb-NO" sz="2000" b="1" smtClean="0"/>
              <a:t>Pasientens rett til medvirkning</a:t>
            </a:r>
          </a:p>
          <a:p>
            <a:pPr eaLnBrk="1" hangingPunct="1">
              <a:buFontTx/>
              <a:buChar char="-"/>
            </a:pPr>
            <a:endParaRPr lang="nb-NO" altLang="nb-NO" sz="2000" b="1" smtClean="0"/>
          </a:p>
          <a:p>
            <a:pPr eaLnBrk="1" hangingPunct="1">
              <a:buFontTx/>
              <a:buChar char="-"/>
            </a:pPr>
            <a:r>
              <a:rPr lang="nb-NO" altLang="nb-NO" sz="2000" smtClean="0"/>
              <a:t>§ 3-2  </a:t>
            </a:r>
            <a:r>
              <a:rPr lang="nb-NO" altLang="nb-NO" sz="2000" b="1" smtClean="0"/>
              <a:t>Pasientens rett til informasjon</a:t>
            </a:r>
          </a:p>
          <a:p>
            <a:pPr eaLnBrk="1" hangingPunct="1">
              <a:buFontTx/>
              <a:buChar char="-"/>
            </a:pPr>
            <a:endParaRPr lang="nb-NO" altLang="nb-NO" sz="2000" smtClean="0"/>
          </a:p>
          <a:p>
            <a:pPr eaLnBrk="1" hangingPunct="1">
              <a:buFontTx/>
              <a:buChar char="-"/>
            </a:pPr>
            <a:r>
              <a:rPr lang="nb-NO" altLang="nb-NO" sz="2000" smtClean="0"/>
              <a:t>§ 3-5  </a:t>
            </a:r>
            <a:r>
              <a:rPr lang="nb-NO" altLang="nb-NO" sz="2000" b="1" smtClean="0"/>
              <a:t>Informasjonens form</a:t>
            </a:r>
          </a:p>
          <a:p>
            <a:pPr eaLnBrk="1" hangingPunct="1">
              <a:buFontTx/>
              <a:buChar char="-"/>
            </a:pPr>
            <a:endParaRPr lang="nb-NO" altLang="nb-NO" sz="2000" b="1" smtClean="0"/>
          </a:p>
          <a:p>
            <a:pPr eaLnBrk="1" hangingPunct="1">
              <a:buFontTx/>
              <a:buNone/>
            </a:pPr>
            <a:r>
              <a:rPr lang="nb-NO" altLang="nb-NO" sz="2000" smtClean="0"/>
              <a:t>Brukeren har altså </a:t>
            </a:r>
            <a:r>
              <a:rPr lang="nb-NO" altLang="nb-NO" sz="2000" b="1" smtClean="0"/>
              <a:t>rett</a:t>
            </a:r>
            <a:r>
              <a:rPr lang="nb-NO" altLang="nb-NO" sz="2000" smtClean="0"/>
              <a:t> til å medvirke, og helsepersonell har </a:t>
            </a:r>
            <a:r>
              <a:rPr lang="nb-NO" altLang="nb-NO" sz="2000" b="1" smtClean="0"/>
              <a:t>plikt</a:t>
            </a:r>
            <a:r>
              <a:rPr lang="nb-NO" altLang="nb-NO" sz="2000" smtClean="0"/>
              <a:t> til å gi informasjon på en </a:t>
            </a:r>
            <a:r>
              <a:rPr lang="nb-NO" altLang="nb-NO" sz="2000" b="1" smtClean="0"/>
              <a:t>forståelig måte </a:t>
            </a:r>
            <a:r>
              <a:rPr lang="nb-NO" altLang="nb-NO" sz="2000" smtClean="0"/>
              <a:t>slik at brukeren kan medvirke.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Plassholder for innhold 62469"/>
          <p:cNvGraphicFramePr>
            <a:graphicFrameLocks noGrp="1"/>
          </p:cNvGraphicFramePr>
          <p:nvPr>
            <p:ph/>
          </p:nvPr>
        </p:nvGraphicFramePr>
        <p:xfrm>
          <a:off x="288925" y="96838"/>
          <a:ext cx="8494713" cy="6118225"/>
        </p:xfrm>
        <a:graphic>
          <a:graphicData uri="http://schemas.openxmlformats.org/drawingml/2006/compatibility">
            <com:legacyDrawing xmlns:com="http://schemas.openxmlformats.org/drawingml/2006/compatibility" spid="_x0000_s102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ssholder for innhold 1"/>
          <p:cNvSpPr>
            <a:spLocks noGrp="1"/>
          </p:cNvSpPr>
          <p:nvPr>
            <p:ph/>
          </p:nvPr>
        </p:nvSpPr>
        <p:spPr/>
        <p:txBody>
          <a:bodyPr/>
          <a:lstStyle/>
          <a:p>
            <a:pPr eaLnBrk="1" hangingPunct="1">
              <a:defRPr/>
            </a:pPr>
            <a:r>
              <a:rPr lang="nb-NO" altLang="nb-NO" sz="3600" dirty="0" smtClean="0"/>
              <a:t>Eksempler på mål:</a:t>
            </a:r>
          </a:p>
          <a:p>
            <a:pPr eaLnBrk="1" hangingPunct="1">
              <a:buFontTx/>
              <a:buChar char="-"/>
              <a:defRPr/>
            </a:pPr>
            <a:r>
              <a:rPr lang="nb-NO" altLang="nb-NO" sz="2800" dirty="0" smtClean="0"/>
              <a:t>Hovedmål: </a:t>
            </a:r>
          </a:p>
          <a:p>
            <a:pPr eaLnBrk="1" hangingPunct="1">
              <a:buFontTx/>
              <a:buChar char="-"/>
              <a:defRPr/>
            </a:pPr>
            <a:r>
              <a:rPr lang="nb-NO" altLang="nb-NO" sz="2000" dirty="0" smtClean="0"/>
              <a:t>Skal komme heim til boligen min</a:t>
            </a:r>
          </a:p>
          <a:p>
            <a:pPr eaLnBrk="1" hangingPunct="1">
              <a:buFontTx/>
              <a:buChar char="-"/>
              <a:defRPr/>
            </a:pPr>
            <a:r>
              <a:rPr lang="nb-NO" altLang="nb-NO" sz="2000" dirty="0" smtClean="0"/>
              <a:t>Skal begynne å arbeide igjen</a:t>
            </a:r>
          </a:p>
          <a:p>
            <a:pPr eaLnBrk="1" hangingPunct="1">
              <a:buFontTx/>
              <a:buChar char="-"/>
              <a:defRPr/>
            </a:pPr>
            <a:r>
              <a:rPr lang="nb-NO" altLang="nb-NO" sz="2000" dirty="0" smtClean="0"/>
              <a:t>Skal greie å gå til butikken for å handle</a:t>
            </a:r>
          </a:p>
          <a:p>
            <a:pPr eaLnBrk="1" hangingPunct="1">
              <a:buFontTx/>
              <a:buChar char="-"/>
              <a:defRPr/>
            </a:pPr>
            <a:r>
              <a:rPr lang="nb-NO" altLang="nb-NO" sz="2000" dirty="0" smtClean="0"/>
              <a:t>Skal kunne ordne meg selv i huset</a:t>
            </a:r>
          </a:p>
          <a:p>
            <a:pPr eaLnBrk="1" hangingPunct="1">
              <a:buFontTx/>
              <a:buChar char="-"/>
              <a:defRPr/>
            </a:pPr>
            <a:endParaRPr lang="nb-NO" altLang="nb-NO" sz="2000" dirty="0"/>
          </a:p>
          <a:p>
            <a:pPr eaLnBrk="1" hangingPunct="1">
              <a:buFontTx/>
              <a:buChar char="-"/>
              <a:defRPr/>
            </a:pPr>
            <a:r>
              <a:rPr lang="nb-NO" altLang="nb-NO" sz="2800" dirty="0" smtClean="0"/>
              <a:t>Delmål: </a:t>
            </a:r>
          </a:p>
          <a:p>
            <a:pPr eaLnBrk="1" hangingPunct="1">
              <a:buFontTx/>
              <a:buChar char="-"/>
              <a:defRPr/>
            </a:pPr>
            <a:r>
              <a:rPr lang="nb-NO" altLang="nb-NO" sz="2000" dirty="0" smtClean="0"/>
              <a:t>Kle på meg på overkroppen selv</a:t>
            </a:r>
          </a:p>
          <a:p>
            <a:pPr eaLnBrk="1" hangingPunct="1">
              <a:buFontTx/>
              <a:buChar char="-"/>
              <a:defRPr/>
            </a:pPr>
            <a:r>
              <a:rPr lang="nb-NO" altLang="nb-NO" sz="2000" dirty="0" smtClean="0"/>
              <a:t>Komme meg på toalettet selv</a:t>
            </a:r>
          </a:p>
          <a:p>
            <a:pPr eaLnBrk="1" hangingPunct="1">
              <a:buFontTx/>
              <a:buChar char="-"/>
              <a:defRPr/>
            </a:pPr>
            <a:r>
              <a:rPr lang="nb-NO" altLang="nb-NO" sz="2000" dirty="0" smtClean="0"/>
              <a:t>Greie å lage meg frokost</a:t>
            </a:r>
          </a:p>
          <a:p>
            <a:pPr eaLnBrk="1" hangingPunct="1">
              <a:buFontTx/>
              <a:buChar char="-"/>
              <a:defRPr/>
            </a:pPr>
            <a:r>
              <a:rPr lang="nb-NO" altLang="nb-NO" sz="2000" dirty="0" smtClean="0"/>
              <a:t>Stå opp fra senga selv</a:t>
            </a:r>
          </a:p>
          <a:p>
            <a:pPr eaLnBrk="1" hangingPunct="1">
              <a:buFontTx/>
              <a:buChar char="-"/>
              <a:defRPr/>
            </a:pPr>
            <a:r>
              <a:rPr lang="nb-NO" altLang="nb-NO" sz="2000" dirty="0" smtClean="0"/>
              <a:t>Greie å bruke mobilen som tidligere</a:t>
            </a:r>
          </a:p>
          <a:p>
            <a:pPr eaLnBrk="1" hangingPunct="1">
              <a:buFontTx/>
              <a:buChar char="-"/>
              <a:defRPr/>
            </a:pPr>
            <a:endParaRPr lang="nb-NO" altLang="nb-NO" sz="2400" dirty="0" smtClean="0"/>
          </a:p>
          <a:p>
            <a:pPr marL="0" indent="0" eaLnBrk="1" hangingPunct="1">
              <a:buFontTx/>
              <a:buNone/>
              <a:defRPr/>
            </a:pPr>
            <a:endParaRPr lang="nb-NO" altLang="nb-NO"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nb-NO" altLang="nb-NO" sz="2000" smtClean="0"/>
              <a:t>Eksempel på ulike rehabiliteringstiltak: </a:t>
            </a:r>
          </a:p>
        </p:txBody>
      </p:sp>
      <p:sp>
        <p:nvSpPr>
          <p:cNvPr id="16387" name="Rectangle 3"/>
          <p:cNvSpPr>
            <a:spLocks noGrp="1" noChangeArrowheads="1"/>
          </p:cNvSpPr>
          <p:nvPr>
            <p:ph type="body" idx="1"/>
          </p:nvPr>
        </p:nvSpPr>
        <p:spPr/>
        <p:txBody>
          <a:bodyPr/>
          <a:lstStyle/>
          <a:p>
            <a:pPr eaLnBrk="1" hangingPunct="1">
              <a:lnSpc>
                <a:spcPct val="90000"/>
              </a:lnSpc>
            </a:pPr>
            <a:r>
              <a:rPr lang="nb-NO" altLang="nb-NO" sz="2000" smtClean="0"/>
              <a:t>Trening, f.eks trening på </a:t>
            </a:r>
          </a:p>
          <a:p>
            <a:pPr eaLnBrk="1" hangingPunct="1">
              <a:lnSpc>
                <a:spcPct val="90000"/>
              </a:lnSpc>
              <a:buFontTx/>
              <a:buNone/>
            </a:pPr>
            <a:r>
              <a:rPr lang="nb-NO" altLang="nb-NO" sz="2000" smtClean="0"/>
              <a:t>		* kroppsfunksjoner (lam muskulatur, balanse)</a:t>
            </a:r>
          </a:p>
          <a:p>
            <a:pPr eaLnBrk="1" hangingPunct="1">
              <a:lnSpc>
                <a:spcPct val="90000"/>
              </a:lnSpc>
              <a:buFontTx/>
              <a:buNone/>
            </a:pPr>
            <a:r>
              <a:rPr lang="nb-NO" altLang="nb-NO" sz="2000" smtClean="0"/>
              <a:t>		* praktisk trening (forflytte seg, kle på seg, lage mat, benytte 	   buss)</a:t>
            </a:r>
          </a:p>
          <a:p>
            <a:pPr eaLnBrk="1" hangingPunct="1">
              <a:lnSpc>
                <a:spcPct val="90000"/>
              </a:lnSpc>
              <a:buFontTx/>
              <a:buNone/>
            </a:pPr>
            <a:r>
              <a:rPr lang="nb-NO" altLang="nb-NO" sz="2000" smtClean="0"/>
              <a:t>		* kognitiv trening (orientere seg i forhold til tid og sted, språk, </a:t>
            </a:r>
          </a:p>
          <a:p>
            <a:pPr eaLnBrk="1" hangingPunct="1">
              <a:lnSpc>
                <a:spcPct val="90000"/>
              </a:lnSpc>
              <a:buFontTx/>
              <a:buNone/>
            </a:pPr>
            <a:r>
              <a:rPr lang="nb-NO" altLang="nb-NO" sz="2000" smtClean="0"/>
              <a:t>		   hukommelse)</a:t>
            </a:r>
          </a:p>
          <a:p>
            <a:pPr eaLnBrk="1" hangingPunct="1">
              <a:lnSpc>
                <a:spcPct val="90000"/>
              </a:lnSpc>
              <a:buFontTx/>
              <a:buNone/>
            </a:pPr>
            <a:r>
              <a:rPr lang="nb-NO" altLang="nb-NO" sz="2000" smtClean="0"/>
              <a:t>		* psykososial trening (være ute i rullestol, prøve ting man ikke </a:t>
            </a:r>
          </a:p>
          <a:p>
            <a:pPr eaLnBrk="1" hangingPunct="1">
              <a:lnSpc>
                <a:spcPct val="90000"/>
              </a:lnSpc>
              <a:buFontTx/>
              <a:buNone/>
            </a:pPr>
            <a:r>
              <a:rPr lang="nb-NO" altLang="nb-NO" sz="2000" smtClean="0"/>
              <a:t>		   tør)</a:t>
            </a:r>
          </a:p>
          <a:p>
            <a:pPr eaLnBrk="1" hangingPunct="1">
              <a:lnSpc>
                <a:spcPct val="90000"/>
              </a:lnSpc>
            </a:pPr>
            <a:r>
              <a:rPr lang="nb-NO" altLang="nb-NO" sz="2000" smtClean="0"/>
              <a:t>Innlæring av alternative teknikker (andre måter å gjøre ting på; f.eks starte med å kle på lam side)</a:t>
            </a:r>
          </a:p>
          <a:p>
            <a:pPr eaLnBrk="1" hangingPunct="1">
              <a:lnSpc>
                <a:spcPct val="90000"/>
              </a:lnSpc>
            </a:pPr>
            <a:r>
              <a:rPr lang="nb-NO" altLang="nb-NO" sz="2000" smtClean="0"/>
              <a:t>Tekniske hjelpemidler</a:t>
            </a:r>
          </a:p>
          <a:p>
            <a:pPr eaLnBrk="1" hangingPunct="1">
              <a:lnSpc>
                <a:spcPct val="90000"/>
              </a:lnSpc>
            </a:pPr>
            <a:r>
              <a:rPr lang="nb-NO" altLang="nb-NO" sz="2000" smtClean="0"/>
              <a:t>Tilpasning av omgivelsene</a:t>
            </a:r>
          </a:p>
          <a:p>
            <a:pPr eaLnBrk="1" hangingPunct="1">
              <a:lnSpc>
                <a:spcPct val="90000"/>
              </a:lnSpc>
            </a:pPr>
            <a:r>
              <a:rPr lang="nb-NO" altLang="nb-NO" sz="2000" smtClean="0"/>
              <a:t>Evaluering (vurdere  om målene er nådd)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nb-NO" altLang="nb-NO" sz="1800" smtClean="0"/>
              <a:t>7 brukerønsker (uttrykt i boka ”Når mennesker møtes” av Ebba Bredland</a:t>
            </a:r>
          </a:p>
        </p:txBody>
      </p:sp>
      <p:sp>
        <p:nvSpPr>
          <p:cNvPr id="17411" name="Rectangle 3"/>
          <p:cNvSpPr>
            <a:spLocks noGrp="1" noChangeArrowheads="1"/>
          </p:cNvSpPr>
          <p:nvPr>
            <p:ph type="body" idx="1"/>
          </p:nvPr>
        </p:nvSpPr>
        <p:spPr/>
        <p:txBody>
          <a:bodyPr/>
          <a:lstStyle/>
          <a:p>
            <a:pPr marL="609600" indent="-609600" eaLnBrk="1" hangingPunct="1">
              <a:buFontTx/>
              <a:buAutoNum type="arabicParenR"/>
            </a:pPr>
            <a:r>
              <a:rPr lang="nb-NO" altLang="nb-NO" sz="2400" smtClean="0"/>
              <a:t>Legg vekt på at jeg kan mer enn bare å være tjenestemottager</a:t>
            </a:r>
          </a:p>
          <a:p>
            <a:pPr marL="609600" indent="-609600" eaLnBrk="1" hangingPunct="1">
              <a:buFontTx/>
              <a:buAutoNum type="arabicParenR"/>
            </a:pPr>
            <a:r>
              <a:rPr lang="nb-NO" altLang="nb-NO" sz="2400" smtClean="0"/>
              <a:t>Respekter meg som jeg er, med de verdivalg jeg tar</a:t>
            </a:r>
          </a:p>
          <a:p>
            <a:pPr marL="609600" indent="-609600" eaLnBrk="1" hangingPunct="1">
              <a:buFontTx/>
              <a:buAutoNum type="arabicParenR"/>
            </a:pPr>
            <a:r>
              <a:rPr lang="nb-NO" altLang="nb-NO" sz="2400" smtClean="0"/>
              <a:t>La meg ta ansvar selv, på mine egne premisser</a:t>
            </a:r>
          </a:p>
          <a:p>
            <a:pPr marL="609600" indent="-609600" eaLnBrk="1" hangingPunct="1">
              <a:buFontTx/>
              <a:buAutoNum type="arabicParenR"/>
            </a:pPr>
            <a:r>
              <a:rPr lang="nb-NO" altLang="nb-NO" sz="2400" smtClean="0"/>
              <a:t>Vis meg at mine meninger har betydning</a:t>
            </a:r>
          </a:p>
          <a:p>
            <a:pPr marL="609600" indent="-609600" eaLnBrk="1" hangingPunct="1">
              <a:buFontTx/>
              <a:buAutoNum type="arabicParenR"/>
            </a:pPr>
            <a:r>
              <a:rPr lang="nb-NO" altLang="nb-NO" sz="2400" smtClean="0"/>
              <a:t>Hjelp meg, ut fra mine forutsetninger, å være aktivt med på hva som skal skje</a:t>
            </a:r>
          </a:p>
          <a:p>
            <a:pPr marL="609600" indent="-609600" eaLnBrk="1" hangingPunct="1">
              <a:buFontTx/>
              <a:buAutoNum type="arabicParenR"/>
            </a:pPr>
            <a:r>
              <a:rPr lang="nb-NO" altLang="nb-NO" sz="2400" smtClean="0"/>
              <a:t>Gjør meg i stand til å gjøre egne vurderinger, og respekter valgene mine</a:t>
            </a:r>
          </a:p>
          <a:p>
            <a:pPr marL="609600" indent="-609600" eaLnBrk="1" hangingPunct="1">
              <a:buFontTx/>
              <a:buAutoNum type="arabicParenR"/>
            </a:pPr>
            <a:r>
              <a:rPr lang="nb-NO" altLang="nb-NO" sz="2400" smtClean="0"/>
              <a:t>Øk ikke min avhengighet gjennom hjelp jeg ikke trenger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 utforming">
  <a:themeElements>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TotalTime>
  <Words>1288</Words>
  <Application>Microsoft Office PowerPoint</Application>
  <PresentationFormat>Skjermfremvisning (4:3)</PresentationFormat>
  <Paragraphs>102</Paragraphs>
  <Slides>9</Slides>
  <Notes>7</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9</vt:i4>
      </vt:variant>
    </vt:vector>
  </HeadingPairs>
  <TitlesOfParts>
    <vt:vector size="11" baseType="lpstr">
      <vt:lpstr>Arial</vt:lpstr>
      <vt:lpstr>Standard utforming</vt:lpstr>
      <vt:lpstr>”Rehabiliteringsprosessen”</vt:lpstr>
      <vt:lpstr>”for mæ e rehabilitering…..”</vt:lpstr>
      <vt:lpstr>Ny definisjon av rehabilitering: (1.mai 2018)</vt:lpstr>
      <vt:lpstr>Def. av rehabilitering av dr. Svend Rand-Henriksen  </vt:lpstr>
      <vt:lpstr>Hva er brukermedvirkning?</vt:lpstr>
      <vt:lpstr>PowerPoint-presentasjon</vt:lpstr>
      <vt:lpstr>PowerPoint-presentasjon</vt:lpstr>
      <vt:lpstr>Eksempel på ulike rehabiliteringstiltak: </vt:lpstr>
      <vt:lpstr>7 brukerønsker (uttrykt i boka ”Når mennesker møtes” av Ebba Bredland</vt:lpstr>
    </vt:vector>
  </TitlesOfParts>
  <Company>HNT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”Rehabiliteringsprosessen”</dc:title>
  <dc:creator>tbroske</dc:creator>
  <cp:lastModifiedBy>sys_rpa_robot01_prd</cp:lastModifiedBy>
  <cp:revision>37</cp:revision>
  <dcterms:created xsi:type="dcterms:W3CDTF">2008-08-22T08:03:31Z</dcterms:created>
  <dcterms:modified xsi:type="dcterms:W3CDTF">2021-09-30T15:38:06Z</dcterms:modified>
</cp:coreProperties>
</file>