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2" r:id="rId4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68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02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66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53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13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8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19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10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74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12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67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D532-0337-4442-B3C4-0374F968C6B1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B8B0-DED5-442B-9416-4B7CF8EECB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03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A837-D30F-4B1B-A354-AC66D487F26F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8411030" y="151824"/>
            <a:ext cx="3701142" cy="276998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rgbClr val="00338D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Talegjenkjenning</a:t>
            </a:r>
          </a:p>
          <a:p>
            <a:pPr lvl="0" defTabSz="912626">
              <a:lnSpc>
                <a:spcPct val="125000"/>
              </a:lnSpc>
              <a:buFont typeface="Arial" panose="020B0604020202020204" pitchFamily="34" charset="0"/>
              <a:buChar char="​"/>
            </a:pPr>
            <a:r>
              <a:rPr lang="nb-NO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Følg mal i lommeveileder og opprett ny </a:t>
            </a:r>
            <a:r>
              <a:rPr lang="nb-NO" sz="2400" dirty="0" smtClean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standardtekst.</a:t>
            </a:r>
            <a:endParaRPr lang="nb-NO" sz="24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defTabSz="912626">
              <a:lnSpc>
                <a:spcPct val="125000"/>
              </a:lnSpc>
              <a:buFont typeface="Arial" panose="020B0604020202020204" pitchFamily="34" charset="0"/>
              <a:buChar char="​"/>
            </a:pPr>
            <a:r>
              <a:rPr lang="nb-NO" sz="2400" dirty="0" smtClean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Assistanse </a:t>
            </a:r>
            <a:r>
              <a:rPr lang="nb-NO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 støtte fra </a:t>
            </a:r>
            <a:r>
              <a:rPr lang="nb-NO" sz="2400" dirty="0" smtClean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EPJ-rådgiver</a:t>
            </a:r>
            <a:endParaRPr lang="nb-NO" sz="2400" dirty="0">
              <a:solidFill>
                <a:srgbClr val="00338D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  <a:p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24707"/>
              </p:ext>
            </p:extLst>
          </p:nvPr>
        </p:nvGraphicFramePr>
        <p:xfrm>
          <a:off x="166807" y="151824"/>
          <a:ext cx="8041023" cy="6664920"/>
        </p:xfrm>
        <a:graphic>
          <a:graphicData uri="http://schemas.openxmlformats.org/drawingml/2006/table">
            <a:tbl>
              <a:tblPr firstRow="1" firstCol="1" bandRow="1"/>
              <a:tblGrid>
                <a:gridCol w="4027259">
                  <a:extLst>
                    <a:ext uri="{9D8B030D-6E8A-4147-A177-3AD203B41FA5}">
                      <a16:colId xmlns:a16="http://schemas.microsoft.com/office/drawing/2014/main" val="206928951"/>
                    </a:ext>
                  </a:extLst>
                </a:gridCol>
                <a:gridCol w="4013764">
                  <a:extLst>
                    <a:ext uri="{9D8B030D-6E8A-4147-A177-3AD203B41FA5}">
                      <a16:colId xmlns:a16="http://schemas.microsoft.com/office/drawing/2014/main" val="3968962683"/>
                    </a:ext>
                  </a:extLst>
                </a:gridCol>
              </a:tblGrid>
              <a:tr h="264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 err="1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Epikrisemal</a:t>
                      </a:r>
                      <a:r>
                        <a:rPr lang="nb-NO" sz="1400" b="1" dirty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dirty="0" smtClean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nb-NO" sz="1400" b="1" dirty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side 1</a:t>
                      </a: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nb-NO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 2021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655" marR="58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 err="1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Epikrisemal</a:t>
                      </a:r>
                      <a:r>
                        <a:rPr lang="nb-NO" sz="1400" b="1" dirty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400" b="1" dirty="0" smtClean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nb-NO" sz="1400" b="1" dirty="0">
                          <a:solidFill>
                            <a:srgbClr val="2E74B5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side 2</a:t>
                      </a: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nb-NO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 2021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655" marR="58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954381"/>
                  </a:ext>
                </a:extLst>
              </a:tr>
              <a:tr h="5680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Bakgrunn: </a:t>
                      </a: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Alder, boforhold, familieforhold, funksjonsevne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(Er pasienten i jobb/sykmeldt/ufør. Gang/andre hjelpemidler? Hjelp fra det offentlige)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Tidligere sykehistorie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og relevante diagnoser. Alle sykdommer pasienten får medikamentell behandling for skal være med.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Aktuelt ved innleggelse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kort om hva pasienten ble innlagt for. Naturlige funksjoner 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Utførte undersøkelser, funn og prøvesvar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Vitale parametere, funn ved nevrologiske undersøkelser, konklusjoner av supplerende undersøkelser (husk prosedyrekoder i oppgavemelding ). 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Vurdering: </a:t>
                      </a: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konklusjon og diagnose, hva utredning har bekreftet/avkreftet 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Forløp, </a:t>
                      </a:r>
                      <a:r>
                        <a:rPr lang="nb-NO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evt</a:t>
                      </a: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komplikasjoner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hvilken behandling som er gitt, komplikasjoner, (</a:t>
                      </a:r>
                      <a:r>
                        <a:rPr lang="nb-N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f.eks</a:t>
                      </a: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dehydrering, infeksjon, fall, </a:t>
                      </a:r>
                      <a:r>
                        <a:rPr lang="nb-N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delir</a:t>
                      </a: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begrunnelse for medikamentendringer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655" marR="5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Funksjonsevne ved utskrivelse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Endring fra forut for innleggelsen og forventet framtidig utvikling, ADL funksjon, behov for assistanse/hjelpemidler etter utreise.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</a:rPr>
                        <a:t>- kopiere inn konklusjon fra </a:t>
                      </a:r>
                      <a:r>
                        <a:rPr lang="nb-NO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</a:rPr>
                        <a:t>fysio</a:t>
                      </a:r>
                      <a:r>
                        <a:rPr lang="nb-NO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</a:rPr>
                        <a:t>/ergo/logoped når det er hensiktsmessig.</a:t>
                      </a:r>
                      <a:r>
                        <a:rPr lang="nb-NO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Videre behandlingsplan og ansvar for oppfølging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Pasienten skrives ut til:….…….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Ingen videre oppfølging nødvendig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Kontroll nevrologisk poliklinikk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144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 hvilken lege - frist, tidsbruk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Ansvarlig nevrolog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Fastlegens ansvar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Sykepleietjenestens ansvar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Pasientens ansvar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råd om videre tiltak ved forverring/ikke effekt av behandling 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henvisninger, undersøkelser/prøver som er bestilt og ansvarlig for oppfølging.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spesielle observasjoner etter utreise (</a:t>
                      </a:r>
                      <a:r>
                        <a:rPr lang="nb-N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f.eks</a:t>
                      </a: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etter medisinendring)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hvilken informasjon pasienten har fått.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Legemiddelliste ved utreise 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Farmasøytnotat kopieres over i pasientorientering. Gjør </a:t>
                      </a:r>
                      <a:r>
                        <a:rPr lang="nb-NO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evt</a:t>
                      </a:r>
                      <a:r>
                        <a:rPr lang="nb-NO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justeringer. Samme liste kopieres over i epikrise.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655" marR="5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8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7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1200" dirty="0"/>
              <a:t>.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type="subTitle" idx="1"/>
          </p:nvPr>
        </p:nvSpPr>
        <p:spPr>
          <a:xfrm>
            <a:off x="2783825" y="2996977"/>
            <a:ext cx="6624353" cy="1728092"/>
          </a:xfrm>
        </p:spPr>
        <p:txBody>
          <a:bodyPr/>
          <a:lstStyle/>
          <a:p>
            <a:r>
              <a:rPr lang="nb-NO" sz="1200" dirty="0"/>
              <a:t>.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2207794" y="404839"/>
            <a:ext cx="6624353" cy="1261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999" b="1" dirty="0" err="1">
                <a:solidFill>
                  <a:prstClr val="black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Epikrisemal</a:t>
            </a:r>
            <a:r>
              <a:rPr lang="nb-NO" sz="3999" b="1" dirty="0">
                <a:solidFill>
                  <a:prstClr val="black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i </a:t>
            </a:r>
            <a:r>
              <a:rPr lang="nb-NO" sz="3999" b="1" dirty="0" err="1">
                <a:solidFill>
                  <a:prstClr val="black"/>
                </a:solidFill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Doculive</a:t>
            </a:r>
            <a:endParaRPr lang="nb-NO" sz="3999" b="1" dirty="0">
              <a:solidFill>
                <a:prstClr val="black"/>
              </a:solidFill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endParaRPr lang="nb-NO" dirty="0">
              <a:solidFill>
                <a:prstClr val="black"/>
              </a:solidFill>
              <a:latin typeface="Calibri"/>
            </a:endParaRPr>
          </a:p>
          <a:p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034502" y="937823"/>
            <a:ext cx="3917517" cy="550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prstClr val="black"/>
                </a:solidFill>
                <a:latin typeface="Calibri"/>
              </a:rPr>
              <a:t/>
            </a:r>
            <a:br>
              <a:rPr lang="nb-NO" dirty="0">
                <a:solidFill>
                  <a:prstClr val="black"/>
                </a:solidFill>
                <a:latin typeface="Calibri"/>
              </a:rPr>
            </a:br>
            <a:r>
              <a:rPr lang="nb-NO" sz="2799" b="1" dirty="0">
                <a:solidFill>
                  <a:prstClr val="black"/>
                </a:solidFill>
                <a:latin typeface="Calibri"/>
              </a:rPr>
              <a:t>Skrive selv:</a:t>
            </a:r>
          </a:p>
          <a:p>
            <a:pPr marL="342900" indent="-342900">
              <a:buFontTx/>
              <a:buAutoNum type="arabicPeriod"/>
            </a:pPr>
            <a:r>
              <a:rPr lang="nb-NO" dirty="0">
                <a:solidFill>
                  <a:prstClr val="black"/>
                </a:solidFill>
                <a:latin typeface="Calibri"/>
              </a:rPr>
              <a:t>Opprett epikrise på pasienten</a:t>
            </a:r>
          </a:p>
          <a:p>
            <a:pPr marL="342900" indent="-342900">
              <a:buFontTx/>
              <a:buAutoNum type="arabicPeriod"/>
            </a:pPr>
            <a:r>
              <a:rPr lang="nb-NO" dirty="0">
                <a:solidFill>
                  <a:prstClr val="black"/>
                </a:solidFill>
                <a:latin typeface="Calibri"/>
              </a:rPr>
              <a:t>Velg riktig opphold</a:t>
            </a:r>
          </a:p>
          <a:p>
            <a:pPr marL="342900" indent="-342900">
              <a:buFontTx/>
              <a:buAutoNum type="arabicPeriod"/>
            </a:pPr>
            <a:r>
              <a:rPr lang="nb-NO" dirty="0">
                <a:solidFill>
                  <a:prstClr val="black"/>
                </a:solidFill>
                <a:latin typeface="Calibri"/>
              </a:rPr>
              <a:t>Klikk deg inn i skrivefeltet (</a:t>
            </a:r>
            <a:r>
              <a:rPr lang="nb-NO" dirty="0" err="1">
                <a:solidFill>
                  <a:prstClr val="black"/>
                </a:solidFill>
                <a:latin typeface="Calibri"/>
              </a:rPr>
              <a:t>wordeditor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nb-NO" dirty="0">
                <a:solidFill>
                  <a:prstClr val="black"/>
                </a:solidFill>
                <a:latin typeface="Calibri"/>
              </a:rPr>
              <a:t>Velg </a:t>
            </a:r>
            <a:r>
              <a:rPr lang="nb-NO" dirty="0" err="1">
                <a:solidFill>
                  <a:prstClr val="black"/>
                </a:solidFill>
                <a:latin typeface="Calibri"/>
              </a:rPr>
              <a:t>innholdsmal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endParaRPr lang="nb-NO" dirty="0">
              <a:solidFill>
                <a:prstClr val="black"/>
              </a:solidFill>
              <a:latin typeface="Calibri"/>
            </a:endParaRPr>
          </a:p>
          <a:p>
            <a:r>
              <a:rPr lang="nb-NO" dirty="0">
                <a:solidFill>
                  <a:prstClr val="black"/>
                </a:solidFill>
                <a:latin typeface="Calibri"/>
              </a:rPr>
              <a:t>Navigere i felt med </a:t>
            </a:r>
          </a:p>
          <a:p>
            <a:r>
              <a:rPr lang="nb-NO" dirty="0" err="1">
                <a:solidFill>
                  <a:prstClr val="black"/>
                </a:solidFill>
                <a:latin typeface="Calibri"/>
              </a:rPr>
              <a:t>nedtrekksmeny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endParaRPr lang="nb-NO" sz="1400" b="1" dirty="0">
              <a:solidFill>
                <a:prstClr val="black"/>
              </a:solidFill>
              <a:latin typeface="Calibri"/>
            </a:endParaRPr>
          </a:p>
          <a:p>
            <a:r>
              <a:rPr lang="nb-NO" sz="1400" b="1" dirty="0">
                <a:solidFill>
                  <a:prstClr val="black"/>
                </a:solidFill>
                <a:latin typeface="Calibri"/>
              </a:rPr>
              <a:t>Pasienten skrives ut til</a:t>
            </a:r>
            <a:r>
              <a:rPr lang="nb-NO" sz="14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r>
              <a:rPr lang="nb-NO" sz="1400" dirty="0">
                <a:solidFill>
                  <a:prstClr val="black"/>
                </a:solidFill>
                <a:latin typeface="Calibri"/>
              </a:rPr>
              <a:t>Stå bak kolon (</a:t>
            </a:r>
            <a:r>
              <a:rPr lang="nb-NO" sz="14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:) med markøren </a:t>
            </a:r>
            <a:endParaRPr lang="nb-NO" sz="1400" dirty="0">
              <a:solidFill>
                <a:prstClr val="black"/>
              </a:solidFill>
              <a:latin typeface="Calibri"/>
            </a:endParaRPr>
          </a:p>
          <a:p>
            <a:endParaRPr lang="nb-NO" sz="1400" dirty="0">
              <a:solidFill>
                <a:prstClr val="black"/>
              </a:solidFill>
              <a:latin typeface="Calibri"/>
            </a:endParaRPr>
          </a:p>
          <a:p>
            <a:r>
              <a:rPr lang="nb-NO" sz="1400" dirty="0">
                <a:solidFill>
                  <a:prstClr val="black"/>
                </a:solidFill>
                <a:latin typeface="Calibri"/>
              </a:rPr>
              <a:t>Trykk Alt og pil til høyre,</a:t>
            </a:r>
            <a:br>
              <a:rPr lang="nb-NO" sz="1400" dirty="0">
                <a:solidFill>
                  <a:prstClr val="black"/>
                </a:solidFill>
                <a:latin typeface="Calibri"/>
              </a:rPr>
            </a:br>
            <a:r>
              <a:rPr lang="nb-NO" sz="1400" dirty="0">
                <a:solidFill>
                  <a:prstClr val="black"/>
                </a:solidFill>
                <a:latin typeface="Calibri"/>
              </a:rPr>
              <a:t>velg fra liste som kommer opp, og du drar</a:t>
            </a:r>
          </a:p>
          <a:p>
            <a:r>
              <a:rPr lang="nb-NO" sz="1400" dirty="0">
                <a:solidFill>
                  <a:prstClr val="black"/>
                </a:solidFill>
                <a:latin typeface="Calibri"/>
              </a:rPr>
              <a:t>med deg valget inn i dokumentet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.</a:t>
            </a:r>
            <a:br>
              <a:rPr lang="nb-NO" dirty="0">
                <a:solidFill>
                  <a:prstClr val="black"/>
                </a:solidFill>
                <a:latin typeface="Calibri"/>
              </a:rPr>
            </a:br>
            <a:endParaRPr lang="nb-NO" dirty="0">
              <a:solidFill>
                <a:prstClr val="black"/>
              </a:solidFill>
              <a:latin typeface="Calibri"/>
            </a:endParaRPr>
          </a:p>
          <a:p>
            <a:r>
              <a:rPr lang="nb-NO" sz="1400" u="sng" dirty="0">
                <a:solidFill>
                  <a:prstClr val="black"/>
                </a:solidFill>
                <a:latin typeface="Calibri"/>
              </a:rPr>
              <a:t>Velger du feil</a:t>
            </a:r>
            <a:r>
              <a:rPr lang="nb-NO" sz="1400" dirty="0">
                <a:solidFill>
                  <a:prstClr val="black"/>
                </a:solidFill>
                <a:latin typeface="Calibri"/>
              </a:rPr>
              <a:t>, stå med markør bak valget</a:t>
            </a:r>
            <a:br>
              <a:rPr lang="nb-NO" sz="1400" dirty="0">
                <a:solidFill>
                  <a:prstClr val="black"/>
                </a:solidFill>
                <a:latin typeface="Calibri"/>
              </a:rPr>
            </a:br>
            <a:r>
              <a:rPr lang="nb-NO" sz="1400" dirty="0">
                <a:solidFill>
                  <a:prstClr val="black"/>
                </a:solidFill>
                <a:latin typeface="Calibri"/>
              </a:rPr>
              <a:t>du tok og trykk Alt og pil venstre, da får</a:t>
            </a:r>
            <a:br>
              <a:rPr lang="nb-NO" sz="1400" dirty="0">
                <a:solidFill>
                  <a:prstClr val="black"/>
                </a:solidFill>
                <a:latin typeface="Calibri"/>
              </a:rPr>
            </a:br>
            <a:r>
              <a:rPr lang="nb-NO" sz="1400" dirty="0">
                <a:solidFill>
                  <a:prstClr val="black"/>
                </a:solidFill>
                <a:latin typeface="Calibri"/>
              </a:rPr>
              <a:t>du opp listen og kan velge på nytt.</a:t>
            </a: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374" y="3068981"/>
            <a:ext cx="4392234" cy="352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779" y="3035620"/>
            <a:ext cx="4876518" cy="3666913"/>
          </a:xfrm>
          <a:prstGeom prst="rect">
            <a:avLst/>
          </a:prstGeom>
        </p:spPr>
      </p:pic>
      <p:cxnSp>
        <p:nvCxnSpPr>
          <p:cNvPr id="9" name="Rett pilkobling 8"/>
          <p:cNvCxnSpPr/>
          <p:nvPr/>
        </p:nvCxnSpPr>
        <p:spPr>
          <a:xfrm>
            <a:off x="4358707" y="3068981"/>
            <a:ext cx="1233267" cy="57603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/>
          <p:cNvCxnSpPr/>
          <p:nvPr/>
        </p:nvCxnSpPr>
        <p:spPr>
          <a:xfrm>
            <a:off x="4358708" y="3068982"/>
            <a:ext cx="1305271" cy="33996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779" y="1697974"/>
            <a:ext cx="2457308" cy="1085788"/>
          </a:xfrm>
          <a:prstGeom prst="rect">
            <a:avLst/>
          </a:prstGeom>
        </p:spPr>
      </p:pic>
      <p:cxnSp>
        <p:nvCxnSpPr>
          <p:cNvPr id="15" name="Rett pilkobling 14"/>
          <p:cNvCxnSpPr/>
          <p:nvPr/>
        </p:nvCxnSpPr>
        <p:spPr>
          <a:xfrm flipV="1">
            <a:off x="4358707" y="2425187"/>
            <a:ext cx="1593312" cy="6437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9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Legemiddelliste ved utreise - mal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442"/>
            <a:fld id="{C091A837-D30F-4B1B-A354-AC66D487F26F}" type="slidenum">
              <a:rPr lang="nb-NO">
                <a:latin typeface="Verdana"/>
              </a:rPr>
              <a:pPr defTabSz="912442"/>
              <a:t>3</a:t>
            </a:fld>
            <a:endParaRPr lang="nb-NO">
              <a:latin typeface="Verdana"/>
            </a:endParaRPr>
          </a:p>
        </p:txBody>
      </p:sp>
      <p:pic>
        <p:nvPicPr>
          <p:cNvPr id="5" name="Plassholder for innhold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477" y="1557225"/>
            <a:ext cx="6911168" cy="38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392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Wingdings</vt:lpstr>
      <vt:lpstr>Office-tema</vt:lpstr>
      <vt:lpstr>PowerPoint-presentasjon</vt:lpstr>
      <vt:lpstr>.</vt:lpstr>
      <vt:lpstr>Legemiddelliste ved utreise - mal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Kveli, Grethe Venæs</dc:creator>
  <cp:lastModifiedBy>Kveli, Grethe Venæs</cp:lastModifiedBy>
  <cp:revision>61</cp:revision>
  <cp:lastPrinted>2020-12-22T08:28:15Z</cp:lastPrinted>
  <dcterms:created xsi:type="dcterms:W3CDTF">2020-11-12T09:53:05Z</dcterms:created>
  <dcterms:modified xsi:type="dcterms:W3CDTF">2021-10-14T07:59:14Z</dcterms:modified>
</cp:coreProperties>
</file>