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48" r:id="rId5"/>
  </p:sldMasterIdLst>
  <p:notesMasterIdLst>
    <p:notesMasterId r:id="rId36"/>
  </p:notesMasterIdLst>
  <p:handoutMasterIdLst>
    <p:handoutMasterId r:id="rId37"/>
  </p:handoutMasterIdLst>
  <p:sldIdLst>
    <p:sldId id="256" r:id="rId6"/>
    <p:sldId id="271" r:id="rId7"/>
    <p:sldId id="292" r:id="rId8"/>
    <p:sldId id="281" r:id="rId9"/>
    <p:sldId id="276" r:id="rId10"/>
    <p:sldId id="265" r:id="rId11"/>
    <p:sldId id="287" r:id="rId12"/>
    <p:sldId id="269" r:id="rId13"/>
    <p:sldId id="275" r:id="rId14"/>
    <p:sldId id="268" r:id="rId15"/>
    <p:sldId id="266" r:id="rId16"/>
    <p:sldId id="288" r:id="rId17"/>
    <p:sldId id="273" r:id="rId18"/>
    <p:sldId id="274" r:id="rId19"/>
    <p:sldId id="272" r:id="rId20"/>
    <p:sldId id="282" r:id="rId21"/>
    <p:sldId id="283" r:id="rId22"/>
    <p:sldId id="279" r:id="rId23"/>
    <p:sldId id="262" r:id="rId24"/>
    <p:sldId id="263" r:id="rId25"/>
    <p:sldId id="284" r:id="rId26"/>
    <p:sldId id="270" r:id="rId27"/>
    <p:sldId id="289" r:id="rId28"/>
    <p:sldId id="295" r:id="rId29"/>
    <p:sldId id="290" r:id="rId30"/>
    <p:sldId id="291" r:id="rId31"/>
    <p:sldId id="296" r:id="rId32"/>
    <p:sldId id="286" r:id="rId33"/>
    <p:sldId id="267" r:id="rId34"/>
    <p:sldId id="277" r:id="rId3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aks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 autoAdjust="0"/>
    <p:restoredTop sz="94660"/>
  </p:normalViewPr>
  <p:slideViewPr>
    <p:cSldViewPr>
      <p:cViewPr varScale="1">
        <p:scale>
          <a:sx n="105" d="100"/>
          <a:sy n="10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B0F4-01E6-41B9-80C6-D9155FABD3BA}" type="datetimeFigureOut">
              <a:rPr lang="nb-NO" smtClean="0"/>
              <a:t>05.12.2018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D8D9E-B233-498D-AE84-BB6CBB562B8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87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EB97-D42A-42E8-98C7-95EC87449C32}" type="datetimeFigureOut">
              <a:rPr lang="nb-NO" smtClean="0"/>
              <a:t>05.12.2018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C8E1-91B0-4A5F-9F15-BCED3036E5D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9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8888" y="1484313"/>
            <a:ext cx="655320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632" y="2708275"/>
            <a:ext cx="6624736" cy="8651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9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6309320"/>
            <a:ext cx="29878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786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8888" y="1484313"/>
            <a:ext cx="7273925" cy="10810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8888" y="2852738"/>
            <a:ext cx="7345362" cy="35575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3093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60104" y="1628801"/>
            <a:ext cx="6408712" cy="122413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3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 title="Klikk for å legge til undertittel"/>
          <p:cNvSpPr>
            <a:spLocks noGrp="1"/>
          </p:cNvSpPr>
          <p:nvPr>
            <p:ph type="subTitle" idx="1"/>
          </p:nvPr>
        </p:nvSpPr>
        <p:spPr>
          <a:xfrm>
            <a:off x="1360104" y="2996952"/>
            <a:ext cx="6408712" cy="1728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3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4276-EEDD-406A-9BFD-99BD0EB7C47B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352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4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1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94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5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56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x2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7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941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FC3-324B-401B-87AC-C14A6FCE29EE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05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09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116013" y="1916113"/>
            <a:ext cx="0" cy="4999037"/>
          </a:xfrm>
          <a:prstGeom prst="line">
            <a:avLst/>
          </a:prstGeom>
          <a:ln w="57150" cap="rnd">
            <a:solidFill>
              <a:schemeClr val="tx2">
                <a:lumMod val="40000"/>
                <a:lumOff val="60000"/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484313"/>
            <a:ext cx="72739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7345362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pic>
        <p:nvPicPr>
          <p:cNvPr id="1029" name="Picture 9" descr="helse_stjerne_kuttet_langsmed_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573463"/>
            <a:ext cx="188118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18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1256746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7683-573E-4B9D-8D67-E8749E4FE20C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28"/>
            <a:ext cx="2297455" cy="2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6" r:id="rId5"/>
    <p:sldLayoutId id="2147483652" r:id="rId6"/>
    <p:sldLayoutId id="2147483653" r:id="rId7"/>
    <p:sldLayoutId id="2147483655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dstilsynet.no/hms/risikovurdering/" TargetMode="External"/><Relationship Id="rId7" Type="http://schemas.openxmlformats.org/officeDocument/2006/relationships/hyperlink" Target="http://eqshnt/cgi-bin/document.pl?pid=hnt&amp;DocumentID=1909&amp;UnitID=1306" TargetMode="External"/><Relationship Id="rId2" Type="http://schemas.openxmlformats.org/officeDocument/2006/relationships/hyperlink" Target="http://www.regelhjelp.no/Emner-A---A-/Risikovurdering---HM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sm.stat.no/globalassets/dokumenter/handboker/risikovurdering_nsm_handbok_mars2016.pdf" TargetMode="External"/><Relationship Id="rId5" Type="http://schemas.openxmlformats.org/officeDocument/2006/relationships/hyperlink" Target="https://www.datatilsynet.no/rettigheter-og-plikter/virksomhetenes-plikter/informasjonssikkerhet/risikovurdering/" TargetMode="External"/><Relationship Id="rId4" Type="http://schemas.openxmlformats.org/officeDocument/2006/relationships/hyperlink" Target="https://internkontroll-infosikkerhet.difi.no/systematiske-aktiviteter/risikovurder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11-12-06-1355/KAPITTEL_7#KAPITTEL_7" TargetMode="External"/><Relationship Id="rId2" Type="http://schemas.openxmlformats.org/officeDocument/2006/relationships/hyperlink" Target="https://lovdata.no/dokument/NL/lov/2005-06-17-62/KAPITTEL_1#KAPITTEL_1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ovdata.no/dokument/LTI/forskrift/2016-10-28-1250" TargetMode="External"/><Relationship Id="rId4" Type="http://schemas.openxmlformats.org/officeDocument/2006/relationships/hyperlink" Target="http://eqshnt/cgi-bin/document.pl?pid=hnt&amp;DocumentID=26257&amp;UnitID=1306https://www.arbeidstilsynet.no/globalassets/regelverkspdfer/internkontrollforskriften?v=28.11.201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848872" cy="1224136"/>
          </a:xfrm>
        </p:spPr>
        <p:txBody>
          <a:bodyPr/>
          <a:lstStyle/>
          <a:p>
            <a:r>
              <a:rPr lang="nb-NO" sz="3600" dirty="0"/>
              <a:t>Generelt om risiko- og 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sårbarhetsvurderinger - metodikk</a:t>
            </a:r>
            <a:endParaRPr lang="nb-NO" sz="3600" dirty="0"/>
          </a:p>
        </p:txBody>
      </p:sp>
      <p:sp>
        <p:nvSpPr>
          <p:cNvPr id="5" name="Plassholder for innhold 4"/>
          <p:cNvSpPr>
            <a:spLocks noGrp="1"/>
          </p:cNvSpPr>
          <p:nvPr>
            <p:ph type="subTitle" idx="1"/>
          </p:nvPr>
        </p:nvSpPr>
        <p:spPr>
          <a:xfrm>
            <a:off x="2627784" y="5641921"/>
            <a:ext cx="6264696" cy="1143149"/>
          </a:xfrm>
        </p:spPr>
        <p:txBody>
          <a:bodyPr/>
          <a:lstStyle/>
          <a:p>
            <a:r>
              <a:rPr lang="nb-NO" sz="2000" dirty="0" smtClean="0"/>
              <a:t>For ambulansestasjonene 6.des.2018 </a:t>
            </a:r>
          </a:p>
          <a:p>
            <a:r>
              <a:rPr lang="nb-NO" sz="2000" dirty="0" smtClean="0"/>
              <a:t>Ove A. Pedersen, </a:t>
            </a:r>
            <a:r>
              <a:rPr lang="nb-NO" sz="2000" dirty="0" smtClean="0"/>
              <a:t>Seksjon for </a:t>
            </a:r>
            <a:r>
              <a:rPr lang="nb-NO" sz="2000" dirty="0" smtClean="0"/>
              <a:t>fag og kvalitet</a:t>
            </a:r>
            <a:r>
              <a:rPr lang="nb-NO" sz="2000" dirty="0" smtClean="0"/>
              <a:t>, SVU</a:t>
            </a:r>
            <a:endParaRPr 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779023" cy="38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351665"/>
          </a:xfrm>
        </p:spPr>
        <p:txBody>
          <a:bodyPr/>
          <a:lstStyle/>
          <a:p>
            <a:r>
              <a:rPr lang="nb-NO" b="1" dirty="0"/>
              <a:t>I en enkel risikoanalyse </a:t>
            </a:r>
            <a:br>
              <a:rPr lang="nb-NO" b="1" dirty="0"/>
            </a:br>
            <a:r>
              <a:rPr lang="nb-NO" b="1" dirty="0" smtClean="0"/>
              <a:t>besvar</a:t>
            </a:r>
            <a:r>
              <a:rPr lang="nb-NO" b="1" dirty="0" smtClean="0"/>
              <a:t>er </a:t>
            </a:r>
            <a:r>
              <a:rPr lang="nb-NO" b="1" dirty="0"/>
              <a:t>man tre spørsmål: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4365" y="1844824"/>
            <a:ext cx="7416824" cy="4392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Hva kan gå galt (hvor sannsynlig er det, og hva er konsekvensene)?</a:t>
            </a:r>
            <a:br>
              <a:rPr lang="nb-NO" dirty="0"/>
            </a:b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Hva kan vi gjøre for å hindre dette (eller redusere sannsynligheten for at det skjer)?</a:t>
            </a:r>
            <a:br>
              <a:rPr lang="nb-NO" dirty="0"/>
            </a:b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Hva kan vi gjøre for å redusere konsekvensen dersom det skjer?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31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94747"/>
            <a:ext cx="6624736" cy="713973"/>
          </a:xfrm>
        </p:spPr>
        <p:txBody>
          <a:bodyPr/>
          <a:lstStyle/>
          <a:p>
            <a:r>
              <a:rPr lang="nb-NO" dirty="0"/>
              <a:t>Definisjoner: </a:t>
            </a:r>
            <a:r>
              <a:rPr lang="nb-NO" i="1" dirty="0"/>
              <a:t>Risiko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67544" y="916752"/>
            <a:ext cx="7416824" cy="5438782"/>
          </a:xfrm>
        </p:spPr>
        <p:txBody>
          <a:bodyPr/>
          <a:lstStyle/>
          <a:p>
            <a:r>
              <a:rPr lang="nb-NO" dirty="0"/>
              <a:t>En funksjon av sannsynligheten for at en uønsket hendelse kan inntreffe og konsekvensen - for arbeidstakernes liv eller helse </a:t>
            </a:r>
            <a:r>
              <a:rPr lang="nb-NO" sz="2000" dirty="0"/>
              <a:t>(fra Forskrift om organisering, ledelse og medvirkning)</a:t>
            </a:r>
            <a:br>
              <a:rPr lang="nb-NO" sz="2000" dirty="0"/>
            </a:br>
            <a:endParaRPr lang="nb-NO" sz="2000" dirty="0"/>
          </a:p>
          <a:p>
            <a:r>
              <a:rPr lang="nb-NO" dirty="0"/>
              <a:t>Virkningen av usikkerhet knyttet til mål</a:t>
            </a:r>
            <a:br>
              <a:rPr lang="nb-NO" dirty="0"/>
            </a:br>
            <a:r>
              <a:rPr lang="nb-NO" dirty="0"/>
              <a:t>(ISO 31000). </a:t>
            </a:r>
            <a:r>
              <a:rPr lang="nb-NO" sz="2000" dirty="0"/>
              <a:t>Virkningen kan være positiv eller negativ. Usikkerhet er mangel på informasjon</a:t>
            </a:r>
            <a:br>
              <a:rPr lang="nb-NO" sz="2000" dirty="0"/>
            </a:br>
            <a:endParaRPr lang="nb-NO" sz="2000" dirty="0" smtClean="0"/>
          </a:p>
          <a:p>
            <a:r>
              <a:rPr lang="nb-NO" dirty="0" smtClean="0"/>
              <a:t>Risiko er en funksjon av konsekvens og sannsynlighet </a:t>
            </a:r>
            <a:r>
              <a:rPr lang="nb-NO" sz="2000" dirty="0" smtClean="0"/>
              <a:t>(ROS-grovanalyse, kvalitativ)</a:t>
            </a:r>
            <a:endParaRPr lang="nb-NO" sz="2000" dirty="0"/>
          </a:p>
          <a:p>
            <a:r>
              <a:rPr lang="nb-NO" dirty="0"/>
              <a:t>Risiko=konsekvens x sannsynlighet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(ROS-grovanalyse, kvantitativ)</a:t>
            </a:r>
            <a:endParaRPr lang="nb-NO" sz="2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Uønsket hendelse og fare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340768"/>
            <a:ext cx="7416824" cy="439258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Uønsket hendelse: </a:t>
            </a:r>
          </a:p>
          <a:p>
            <a:r>
              <a:rPr lang="nb-NO" dirty="0" smtClean="0"/>
              <a:t>hendelse som kan medføre tap av verdier. Tilsiktet (sikring/ «</a:t>
            </a:r>
            <a:r>
              <a:rPr lang="nb-NO" dirty="0" smtClean="0"/>
              <a:t>securty</a:t>
            </a:r>
            <a:r>
              <a:rPr lang="nb-NO" dirty="0" smtClean="0"/>
              <a:t>») eller</a:t>
            </a:r>
            <a:br>
              <a:rPr lang="nb-NO" dirty="0" smtClean="0"/>
            </a:br>
            <a:r>
              <a:rPr lang="nb-NO" dirty="0" smtClean="0"/>
              <a:t>utilsiktet (sikkerhet/ «</a:t>
            </a:r>
            <a:r>
              <a:rPr lang="nb-NO" dirty="0" smtClean="0"/>
              <a:t>safety</a:t>
            </a:r>
            <a:r>
              <a:rPr lang="nb-NO" dirty="0" smtClean="0"/>
              <a:t>»)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Fare:</a:t>
            </a:r>
          </a:p>
          <a:p>
            <a:r>
              <a:rPr lang="nb-NO" dirty="0" smtClean="0"/>
              <a:t>Handling eller forhold /situasjon som kan føre til en uønsket hendelse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2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232706"/>
            <a:ext cx="7416824" cy="439258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Konsekvens: Resultatet av en hendelse</a:t>
            </a:r>
          </a:p>
          <a:p>
            <a:r>
              <a:rPr lang="nb-NO" dirty="0"/>
              <a:t>Konsekvens kan uttrykkes med ord, kategori eller som en tallverdi </a:t>
            </a:r>
            <a:r>
              <a:rPr lang="nb-NO" sz="2000" dirty="0"/>
              <a:t>(kvalitativt eller kvantitativt)</a:t>
            </a:r>
          </a:p>
          <a:p>
            <a:r>
              <a:rPr lang="nb-NO" dirty="0"/>
              <a:t>En hendelse kan medføre flere </a:t>
            </a:r>
            <a:r>
              <a:rPr lang="nb-NO" dirty="0" smtClean="0"/>
              <a:t>konsekvenser!</a:t>
            </a:r>
            <a:endParaRPr lang="nb-NO" dirty="0"/>
          </a:p>
          <a:p>
            <a:r>
              <a:rPr lang="nb-NO" dirty="0"/>
              <a:t>Konsekvenser for omfanget av skade på: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smtClean="0"/>
              <a:t>mennesker </a:t>
            </a:r>
            <a:r>
              <a:rPr lang="nb-NO" sz="2000" dirty="0" smtClean="0"/>
              <a:t>(liv og helse)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dirty="0"/>
              <a:t>- miljø</a:t>
            </a:r>
            <a:br>
              <a:rPr lang="nb-NO" dirty="0"/>
            </a:br>
            <a:r>
              <a:rPr lang="nb-NO" dirty="0"/>
              <a:t>- verdier </a:t>
            </a:r>
            <a:r>
              <a:rPr lang="nb-NO" sz="2000" dirty="0"/>
              <a:t>(materielle eller </a:t>
            </a:r>
            <a:r>
              <a:rPr lang="nb-NO" sz="2000" dirty="0" smtClean="0"/>
              <a:t>immaterielle, inkl. omdømme)</a:t>
            </a:r>
            <a:br>
              <a:rPr lang="nb-NO" sz="2000" dirty="0" smtClean="0"/>
            </a:br>
            <a:r>
              <a:rPr lang="nb-NO" sz="2000" dirty="0" smtClean="0"/>
              <a:t>- </a:t>
            </a:r>
            <a:r>
              <a:rPr lang="nb-NO" dirty="0" smtClean="0"/>
              <a:t>funksjoner</a:t>
            </a:r>
          </a:p>
          <a:p>
            <a:pPr marL="0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8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Sannsynlighet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Sannsynlighet for at en hendelse skal </a:t>
            </a:r>
            <a:r>
              <a:rPr lang="nb-NO" dirty="0" smtClean="0"/>
              <a:t>skje, eller frekvens innen </a:t>
            </a:r>
            <a:r>
              <a:rPr lang="nb-NO" dirty="0"/>
              <a:t>en gitt </a:t>
            </a:r>
            <a:r>
              <a:rPr lang="nb-NO" dirty="0" smtClean="0"/>
              <a:t>tidsperiode</a:t>
            </a:r>
            <a:endParaRPr lang="nb-NO" dirty="0"/>
          </a:p>
          <a:p>
            <a:r>
              <a:rPr lang="nb-NO" dirty="0" smtClean="0"/>
              <a:t>Potensialet </a:t>
            </a:r>
            <a:r>
              <a:rPr lang="nb-NO" dirty="0"/>
              <a:t>for at noe skal </a:t>
            </a:r>
            <a:r>
              <a:rPr lang="nb-NO" dirty="0" smtClean="0"/>
              <a:t>skje - muligheten</a:t>
            </a:r>
            <a:endParaRPr lang="nb-NO" dirty="0"/>
          </a:p>
          <a:p>
            <a:r>
              <a:rPr lang="nb-NO" dirty="0"/>
              <a:t>Beskrives subjektivt eller objektivt, kvalitativt eller </a:t>
            </a:r>
            <a:r>
              <a:rPr lang="nb-NO" dirty="0" smtClean="0"/>
              <a:t>kvantitativt</a:t>
            </a:r>
          </a:p>
          <a:p>
            <a:r>
              <a:rPr lang="nb-NO" dirty="0" smtClean="0"/>
              <a:t>Nynorsk: «</a:t>
            </a:r>
            <a:r>
              <a:rPr lang="nb-NO" dirty="0" smtClean="0"/>
              <a:t>Likelihood</a:t>
            </a:r>
            <a:r>
              <a:rPr lang="nb-NO" dirty="0" smtClean="0"/>
              <a:t> / </a:t>
            </a:r>
            <a:r>
              <a:rPr lang="nb-NO" dirty="0" smtClean="0"/>
              <a:t>probability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83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Sårbarhet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72673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Et uttrykk for et </a:t>
            </a:r>
            <a:r>
              <a:rPr lang="nb-NO" dirty="0" smtClean="0"/>
              <a:t>analyseobjekt </a:t>
            </a:r>
            <a:r>
              <a:rPr lang="nb-NO" dirty="0"/>
              <a:t>(foretak, avdeling, prosess, </a:t>
            </a:r>
            <a:r>
              <a:rPr lang="nb-NO" dirty="0" smtClean="0"/>
              <a:t>funksjon) </a:t>
            </a:r>
            <a:r>
              <a:rPr lang="nb-NO" dirty="0"/>
              <a:t>sin manglende evne til å fungere og oppnå sine mål når det utsettes for påkjenninger (uønskede hendelser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Risiko- og sårbarhetsanalyse (ROS):</a:t>
            </a:r>
          </a:p>
          <a:p>
            <a:pPr marL="0" indent="0">
              <a:buNone/>
            </a:pPr>
            <a:r>
              <a:rPr lang="nb-NO" dirty="0" smtClean="0"/>
              <a:t>Systematisk fremgangsmåte for å beskrive og/eller beregne risiko. </a:t>
            </a:r>
            <a:br>
              <a:rPr lang="nb-NO" dirty="0" smtClean="0"/>
            </a:br>
            <a:r>
              <a:rPr lang="nb-NO" dirty="0" smtClean="0"/>
              <a:t>«Formål: sette en i stand til å prioritere tiltak for å redusere sårbarhet»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6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Risikovurderingen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Risikovurderingen er den overordnede prosessen med de 3 </a:t>
            </a:r>
            <a:r>
              <a:rPr lang="nb-NO" dirty="0" smtClean="0"/>
              <a:t>aktivitetene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Risikoidentifisering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Risikoanalyse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Risikoevaluering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04864"/>
            <a:ext cx="43148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000" y="188640"/>
            <a:ext cx="6624736" cy="1830643"/>
          </a:xfrm>
        </p:spPr>
        <p:txBody>
          <a:bodyPr/>
          <a:lstStyle/>
          <a:p>
            <a:r>
              <a:rPr lang="nb-NO" dirty="0" smtClean="0"/>
              <a:t>Risikoidentifiseringen </a:t>
            </a:r>
            <a:br>
              <a:rPr lang="nb-NO" dirty="0" smtClean="0"/>
            </a:br>
            <a:r>
              <a:rPr lang="nb-NO" sz="2800" i="1" dirty="0" smtClean="0"/>
              <a:t>Deltakernes </a:t>
            </a:r>
            <a:r>
              <a:rPr lang="nb-NO" sz="2800" i="1" dirty="0"/>
              <a:t>tverrfaglige kompetanse viktig!</a:t>
            </a:r>
            <a:r>
              <a:rPr lang="nb-NO" i="1" dirty="0"/>
              <a:t/>
            </a:r>
            <a:br>
              <a:rPr lang="nb-NO" i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71000" y="1432232"/>
            <a:ext cx="7416824" cy="494275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Kan gjøres ved en «brainstorming</a:t>
            </a:r>
            <a:r>
              <a:rPr lang="nb-NO" dirty="0" smtClean="0"/>
              <a:t>», </a:t>
            </a:r>
            <a:r>
              <a:rPr lang="nb-NO" u="sng" dirty="0" smtClean="0"/>
              <a:t>etter</a:t>
            </a:r>
            <a:r>
              <a:rPr lang="nb-NO" dirty="0" smtClean="0"/>
              <a:t> en systematisk informasjonsinnhenting av:</a:t>
            </a:r>
            <a:endParaRPr lang="nb-NO" dirty="0"/>
          </a:p>
          <a:p>
            <a:r>
              <a:rPr lang="nb-NO" dirty="0" smtClean="0"/>
              <a:t>Risikokilder, uavhengig av grad av egenkontroll</a:t>
            </a:r>
          </a:p>
          <a:p>
            <a:r>
              <a:rPr lang="nb-NO" dirty="0" smtClean="0"/>
              <a:t>Tidligere hendelser, egne og </a:t>
            </a:r>
            <a:r>
              <a:rPr lang="nb-NO" dirty="0" smtClean="0"/>
              <a:t>andres (avvik)</a:t>
            </a:r>
            <a:endParaRPr lang="nb-NO" dirty="0" smtClean="0"/>
          </a:p>
          <a:p>
            <a:r>
              <a:rPr lang="nb-NO" dirty="0" smtClean="0"/>
              <a:t>Liknende hendelser, egne og </a:t>
            </a:r>
            <a:r>
              <a:rPr lang="nb-NO" dirty="0" smtClean="0"/>
              <a:t>andres (avvik)</a:t>
            </a:r>
            <a:endParaRPr lang="nb-NO" dirty="0" smtClean="0"/>
          </a:p>
          <a:p>
            <a:r>
              <a:rPr lang="nb-NO" dirty="0" smtClean="0"/>
              <a:t>Prosessanalyse og statistikk, kartlegge farer</a:t>
            </a:r>
          </a:p>
          <a:p>
            <a:r>
              <a:rPr lang="nb-NO" dirty="0" smtClean="0"/>
              <a:t>Kjente eller mistenkte «svake ledd»</a:t>
            </a:r>
          </a:p>
          <a:p>
            <a:r>
              <a:rPr lang="nb-NO" dirty="0" smtClean="0"/>
              <a:t>Kontekst og </a:t>
            </a:r>
            <a:r>
              <a:rPr lang="nb-NO" dirty="0" smtClean="0"/>
              <a:t>interesseparter</a:t>
            </a:r>
            <a:endParaRPr lang="nb-NO" dirty="0" smtClean="0"/>
          </a:p>
          <a:p>
            <a:r>
              <a:rPr lang="nb-NO" dirty="0" smtClean="0"/>
              <a:t>Arten og verdien av verdiene</a:t>
            </a:r>
          </a:p>
          <a:p>
            <a:r>
              <a:rPr lang="nb-NO" sz="2400" dirty="0" smtClean="0"/>
              <a:t>Inf. som reduserer virkningen av «fordommer» ……..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79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2376F-1AB0-439D-8D8F-5F0E137C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1290"/>
            <a:ext cx="6984776" cy="1223494"/>
          </a:xfrm>
        </p:spPr>
        <p:txBody>
          <a:bodyPr/>
          <a:lstStyle/>
          <a:p>
            <a:r>
              <a:rPr lang="nb-NO" dirty="0" smtClean="0"/>
              <a:t>Risikoanalyse-</a:t>
            </a:r>
            <a:br>
              <a:rPr lang="nb-NO" dirty="0" smtClean="0"/>
            </a:br>
            <a:r>
              <a:rPr lang="nb-NO" sz="3600" dirty="0" smtClean="0"/>
              <a:t>uhell oppstår ikke – de forårsakes!!!</a:t>
            </a:r>
            <a:br>
              <a:rPr lang="nb-NO" sz="3600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D6ACAB-158F-4E10-B1D8-DED22319E4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568" y="1746337"/>
            <a:ext cx="7416824" cy="439258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Prosess for å </a:t>
            </a:r>
            <a:r>
              <a:rPr lang="nb-NO" dirty="0" smtClean="0"/>
              <a:t>forstå formen/arten </a:t>
            </a:r>
            <a:r>
              <a:rPr lang="nb-NO" dirty="0"/>
              <a:t>for risiko </a:t>
            </a:r>
            <a:r>
              <a:rPr lang="nb-NO" u="sng" dirty="0"/>
              <a:t>og</a:t>
            </a:r>
            <a:r>
              <a:rPr lang="nb-NO" dirty="0"/>
              <a:t> bestemme </a:t>
            </a:r>
            <a:r>
              <a:rPr lang="nb-NO" dirty="0" smtClean="0"/>
              <a:t>risikonivået - ved å finne og vurdere:</a:t>
            </a:r>
          </a:p>
          <a:p>
            <a:r>
              <a:rPr lang="nb-NO" dirty="0" smtClean="0"/>
              <a:t>Konsekvensene av hendelser</a:t>
            </a:r>
          </a:p>
          <a:p>
            <a:r>
              <a:rPr lang="nb-NO" dirty="0" smtClean="0"/>
              <a:t>Årsakene til hendelsene</a:t>
            </a:r>
          </a:p>
          <a:p>
            <a:r>
              <a:rPr lang="nb-NO" dirty="0" smtClean="0"/>
              <a:t>Sannsynligheten for at hendelsene skal skje</a:t>
            </a:r>
          </a:p>
          <a:p>
            <a:r>
              <a:rPr lang="nb-NO" dirty="0" smtClean="0"/>
              <a:t>Hvilke </a:t>
            </a:r>
            <a:r>
              <a:rPr lang="nb-NO" dirty="0" smtClean="0"/>
              <a:t>barrierer/tiltak </a:t>
            </a:r>
            <a:r>
              <a:rPr lang="nb-NO" dirty="0" smtClean="0"/>
              <a:t>har vi </a:t>
            </a:r>
            <a:r>
              <a:rPr lang="nb-NO" dirty="0" smtClean="0"/>
              <a:t>– 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smtClean="0"/>
              <a:t>å hindre at hendelsen skjer og at eventuelle konsekvenser </a:t>
            </a:r>
            <a:r>
              <a:rPr lang="nb-NO" dirty="0" smtClean="0"/>
              <a:t>reduseres dersom det skjer</a:t>
            </a:r>
            <a:endParaRPr lang="nb-NO" dirty="0" smtClean="0"/>
          </a:p>
          <a:p>
            <a:pPr marL="0" indent="0">
              <a:buNone/>
            </a:pPr>
            <a:r>
              <a:rPr lang="nb-NO" i="1" dirty="0" smtClean="0"/>
              <a:t>Deltakernes tverrfaglige kompetanse viktig!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3586A9-EC94-4FA7-BFE5-42A98B6201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1E9D77-2C14-451B-A18C-8258D295F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18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FDD8FC-1C2A-477E-A160-94B902E99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5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«Bow-tie» -  </a:t>
            </a:r>
            <a:r>
              <a:rPr lang="nb-NO" sz="3200" dirty="0"/>
              <a:t>verktøy i analysefasen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83568" y="1916832"/>
            <a:ext cx="8003232" cy="417646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26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7416824" cy="1398595"/>
          </a:xfrm>
        </p:spPr>
        <p:txBody>
          <a:bodyPr/>
          <a:lstStyle/>
          <a:p>
            <a:r>
              <a:rPr lang="nb-NO" dirty="0" smtClean="0"/>
              <a:t>Risiko gjør det spennende å leve</a:t>
            </a:r>
            <a:br>
              <a:rPr lang="nb-NO" dirty="0" smtClean="0"/>
            </a:br>
            <a:r>
              <a:rPr lang="nb-NO" dirty="0" smtClean="0"/>
              <a:t>Risiko kan, bør og skal styres!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916832"/>
            <a:ext cx="7416824" cy="443870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Alle lever vi med en viss risiko, </a:t>
            </a:r>
            <a:br>
              <a:rPr lang="nb-NO" dirty="0"/>
            </a:br>
            <a:r>
              <a:rPr lang="nb-NO" dirty="0"/>
              <a:t>og alt vi gjør har en viss risiko, </a:t>
            </a:r>
            <a:br>
              <a:rPr lang="nb-NO" dirty="0"/>
            </a:br>
            <a:r>
              <a:rPr lang="nb-NO" dirty="0"/>
              <a:t>ikke minst i helsetjenesten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gjør alle risikovurderinger – </a:t>
            </a:r>
            <a:br>
              <a:rPr lang="nb-NO" dirty="0"/>
            </a:br>
            <a:r>
              <a:rPr lang="nb-NO" sz="2400" dirty="0"/>
              <a:t>hver eneste dag, på jobb og </a:t>
            </a:r>
            <a:r>
              <a:rPr lang="nb-NO" sz="2400" dirty="0" smtClean="0"/>
              <a:t>privat</a:t>
            </a:r>
          </a:p>
          <a:p>
            <a:pPr marL="0" indent="0">
              <a:buNone/>
            </a:pPr>
            <a:r>
              <a:rPr lang="nb-NO" dirty="0" smtClean="0"/>
              <a:t>Det er en gjentakende aktivitet –</a:t>
            </a:r>
            <a:br>
              <a:rPr lang="nb-NO" dirty="0" smtClean="0"/>
            </a:br>
            <a:r>
              <a:rPr lang="nb-NO" sz="2400" dirty="0" smtClean="0"/>
              <a:t>så lenge du lever vil omstendighetene</a:t>
            </a:r>
            <a:br>
              <a:rPr lang="nb-NO" sz="2400" dirty="0" smtClean="0"/>
            </a:br>
            <a:r>
              <a:rPr lang="nb-NO" sz="2400" dirty="0" smtClean="0"/>
              <a:t> og dermed også risikoen, endre seg</a:t>
            </a:r>
            <a:br>
              <a:rPr lang="nb-NO" sz="2400" dirty="0" smtClean="0"/>
            </a:b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69052"/>
            <a:ext cx="3581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784975" cy="575111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116632"/>
            <a:ext cx="18954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Risikoevalueringen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2472" y="1124744"/>
            <a:ext cx="7416824" cy="4968552"/>
          </a:xfrm>
        </p:spPr>
        <p:txBody>
          <a:bodyPr/>
          <a:lstStyle/>
          <a:p>
            <a:r>
              <a:rPr lang="nb-NO" dirty="0" smtClean="0"/>
              <a:t>Risikoevalueringen innebærer </a:t>
            </a:r>
            <a:r>
              <a:rPr lang="nb-NO" dirty="0" smtClean="0"/>
              <a:t>en </a:t>
            </a:r>
            <a:r>
              <a:rPr lang="nb-NO" dirty="0" smtClean="0"/>
              <a:t>sammenligning av resultatene av risikoanalysen med fastsatte </a:t>
            </a:r>
            <a:r>
              <a:rPr lang="nb-NO" dirty="0" smtClean="0"/>
              <a:t>akseptkriterier </a:t>
            </a:r>
          </a:p>
          <a:p>
            <a:r>
              <a:rPr lang="nb-NO" dirty="0" smtClean="0"/>
              <a:t>Ytterligere risikoreduserende tiltak er nødvendige dersom risikoen er uakseptabel (rød) eller uavklart (gul)</a:t>
            </a:r>
            <a:endParaRPr lang="nb-NO" dirty="0" smtClean="0"/>
          </a:p>
          <a:p>
            <a:r>
              <a:rPr lang="nb-NO" dirty="0" smtClean="0"/>
              <a:t>Hvis </a:t>
            </a:r>
            <a:r>
              <a:rPr lang="nb-NO" dirty="0" smtClean="0"/>
              <a:t>rød eller gul</a:t>
            </a:r>
            <a:r>
              <a:rPr lang="nb-NO" dirty="0" smtClean="0"/>
              <a:t>: </a:t>
            </a:r>
            <a:r>
              <a:rPr lang="nb-NO" dirty="0" smtClean="0"/>
              <a:t>utarbeid</a:t>
            </a:r>
            <a:r>
              <a:rPr lang="nb-NO" dirty="0" smtClean="0"/>
              <a:t> </a:t>
            </a:r>
            <a:r>
              <a:rPr lang="nb-NO" dirty="0" smtClean="0"/>
              <a:t>nye </a:t>
            </a:r>
            <a:r>
              <a:rPr lang="nb-NO" dirty="0" smtClean="0"/>
              <a:t>tiltak </a:t>
            </a:r>
            <a:r>
              <a:rPr lang="nb-NO" dirty="0" smtClean="0"/>
              <a:t>og vurder den nye risikoen ut fra ny konsekvens </a:t>
            </a:r>
            <a:r>
              <a:rPr lang="nb-NO" dirty="0" smtClean="0"/>
              <a:t>og/eller ny sannsynlighet</a:t>
            </a:r>
            <a:r>
              <a:rPr lang="nb-NO" dirty="0" smtClean="0"/>
              <a:t>.</a:t>
            </a:r>
          </a:p>
          <a:p>
            <a:r>
              <a:rPr lang="nb-NO" dirty="0" smtClean="0"/>
              <a:t>Resultatene dokumenteres og drøftes, og brukes  som grunnlag i risikohåndteringen.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</a:t>
            </a:r>
            <a:r>
              <a:rPr lang="nb-NO" dirty="0" smtClean="0"/>
              <a:t>isikoakseptkriterier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545264" y="1196752"/>
            <a:ext cx="7704856" cy="470012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Risikoakseptkriterium: kriterium som legges til grunn for beslutning om akseptabel risiko</a:t>
            </a:r>
          </a:p>
          <a:p>
            <a:r>
              <a:rPr lang="nb-NO" dirty="0" smtClean="0"/>
              <a:t>Kan uttrykkes med ord eller være tallfestet eller en kombinasjon</a:t>
            </a:r>
          </a:p>
          <a:p>
            <a:r>
              <a:rPr lang="nb-NO" dirty="0" smtClean="0"/>
              <a:t>F.eks. ulike soner i en risikomatrise</a:t>
            </a:r>
          </a:p>
          <a:p>
            <a:r>
              <a:rPr lang="nb-NO" dirty="0" smtClean="0"/>
              <a:t>Akseptabel risiko er en risiko som aksepteres i en gitt sammenheng basert på gjeldende verdier i samfunnet og virksomheten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sz="1800" i="1" dirty="0" smtClean="0"/>
              <a:t>Akseptkriteriene er ikke en del av risikovurderingen, men en viktig del av risikostyringen som må være på plass før vurderingen </a:t>
            </a:r>
            <a:r>
              <a:rPr lang="nb-NO" sz="1800" i="1" dirty="0" smtClean="0"/>
              <a:t>oppstartes (spes. kvantitativ ROS).</a:t>
            </a:r>
            <a:endParaRPr lang="nb-NO" sz="1800" i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7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4" y="1196752"/>
            <a:ext cx="5648325" cy="504056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227596" y="2435552"/>
            <a:ext cx="2448272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Rød: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Uakseptabel risiko – tiltak må gjennomføres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181029" y="3483712"/>
            <a:ext cx="2435164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nb-NO" dirty="0"/>
              <a:t>Gul: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Tiltak </a:t>
            </a:r>
            <a:r>
              <a:rPr lang="nb-NO" dirty="0"/>
              <a:t>skal vurderes. ALARP en mulig tilnærming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57348" y="4933701"/>
            <a:ext cx="2429452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Grønn: </a:t>
            </a:r>
            <a:br>
              <a:rPr lang="nb-NO" dirty="0"/>
            </a:br>
            <a:r>
              <a:rPr lang="nb-NO" dirty="0"/>
              <a:t>Akseptabel risiko</a:t>
            </a:r>
            <a:r>
              <a:rPr lang="nb-NO" dirty="0" smtClean="0"/>
              <a:t>.</a:t>
            </a:r>
            <a:br>
              <a:rPr lang="nb-NO" dirty="0" smtClean="0"/>
            </a:br>
            <a:r>
              <a:rPr lang="nb-NO" dirty="0" smtClean="0"/>
              <a:t>Tiltak kan vurderes.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32704" y="507242"/>
            <a:ext cx="706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</a:rPr>
              <a:t>Risikomatrise </a:t>
            </a:r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</a:rPr>
              <a:t>for </a:t>
            </a:r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</a:rPr>
              <a:t>ROS-grovanalyse, kvantitativ</a:t>
            </a:r>
            <a:endParaRPr lang="nb-NO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278770" y="1830304"/>
            <a:ext cx="270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 nivå for risiko: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97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30207"/>
            <a:ext cx="6624736" cy="1038555"/>
          </a:xfrm>
        </p:spPr>
        <p:txBody>
          <a:bodyPr/>
          <a:lstStyle/>
          <a:p>
            <a:r>
              <a:rPr lang="nb-NO" sz="3600" dirty="0" smtClean="0"/>
              <a:t>Konsekvensgradering, eks. ansatt</a:t>
            </a:r>
            <a:br>
              <a:rPr lang="nb-NO" sz="3600" dirty="0" smtClean="0"/>
            </a:br>
            <a:r>
              <a:rPr lang="nb-NO" sz="2400" dirty="0" smtClean="0"/>
              <a:t>ved skade skal ansatte vurderes som pasient</a:t>
            </a:r>
            <a:endParaRPr lang="nb-NO" sz="3600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60669275"/>
              </p:ext>
            </p:extLst>
          </p:nvPr>
        </p:nvGraphicFramePr>
        <p:xfrm>
          <a:off x="827584" y="1772816"/>
          <a:ext cx="7632847" cy="429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809">
                  <a:extLst>
                    <a:ext uri="{9D8B030D-6E8A-4147-A177-3AD203B41FA5}">
                      <a16:colId xmlns:a16="http://schemas.microsoft.com/office/drawing/2014/main" val="4174920447"/>
                    </a:ext>
                  </a:extLst>
                </a:gridCol>
                <a:gridCol w="6463038">
                  <a:extLst>
                    <a:ext uri="{9D8B030D-6E8A-4147-A177-3AD203B41FA5}">
                      <a16:colId xmlns:a16="http://schemas.microsoft.com/office/drawing/2014/main" val="977560889"/>
                    </a:ext>
                  </a:extLst>
                </a:gridCol>
              </a:tblGrid>
              <a:tr h="684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1 Meget liten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har ingen merkbare konsekvenser for den ansatte/ ikke fravær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67198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2 Liten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fører til at arbeidet gjøres mer tungvint, innen akseptable tidsrammer/fravær inntil tre dager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702278"/>
                  </a:ext>
                </a:extLst>
              </a:tr>
              <a:tr h="684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3 Middels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ulemper for den ansatte/langvarige følger eller lengre fravær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97997"/>
                  </a:ext>
                </a:extLst>
              </a:tr>
              <a:tr h="684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4 Stor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slitasje over tid og påvirker arbeidsevnen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83380"/>
                  </a:ext>
                </a:extLst>
              </a:tr>
              <a:tr h="684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5 Meget stor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at ansatte går over i annen stilling eller slutter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26136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64288" y="6211520"/>
            <a:ext cx="936104" cy="365125"/>
          </a:xfrm>
        </p:spPr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212336"/>
            <a:ext cx="442392" cy="365125"/>
          </a:xfrm>
        </p:spPr>
        <p:txBody>
          <a:bodyPr/>
          <a:lstStyle/>
          <a:p>
            <a:fld id="{7DE01194-72E6-45CF-9942-7B359F3B706A}" type="slidenum">
              <a:rPr lang="nb-NO" smtClean="0"/>
              <a:t>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3124200" y="6212336"/>
            <a:ext cx="28956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715508" y="-329871"/>
            <a:ext cx="11320734" cy="6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Tabell 6.3	Konsekvensgradering, ansatt (ved skade skal ansatte vurderes som pasient)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Konsekvensgradering, eks</a:t>
            </a:r>
            <a:r>
              <a:rPr lang="nb-NO" sz="3600" dirty="0" smtClean="0"/>
              <a:t>. pasient</a:t>
            </a:r>
            <a:endParaRPr lang="nb-NO" sz="3600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52218843"/>
              </p:ext>
            </p:extLst>
          </p:nvPr>
        </p:nvGraphicFramePr>
        <p:xfrm>
          <a:off x="827584" y="1571467"/>
          <a:ext cx="7776864" cy="380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762">
                  <a:extLst>
                    <a:ext uri="{9D8B030D-6E8A-4147-A177-3AD203B41FA5}">
                      <a16:colId xmlns:a16="http://schemas.microsoft.com/office/drawing/2014/main" val="3348830287"/>
                    </a:ext>
                  </a:extLst>
                </a:gridCol>
                <a:gridCol w="6329102">
                  <a:extLst>
                    <a:ext uri="{9D8B030D-6E8A-4147-A177-3AD203B41FA5}">
                      <a16:colId xmlns:a16="http://schemas.microsoft.com/office/drawing/2014/main" val="1957773782"/>
                    </a:ext>
                  </a:extLst>
                </a:gridCol>
              </a:tblGrid>
              <a:tr h="43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1 </a:t>
                      </a:r>
                      <a:r>
                        <a:rPr lang="nb-NO" sz="2400" dirty="0" smtClean="0">
                          <a:effectLst/>
                        </a:rPr>
                        <a:t>Meget </a:t>
                      </a:r>
                      <a:r>
                        <a:rPr lang="nb-NO" sz="2400" dirty="0">
                          <a:effectLst/>
                        </a:rPr>
                        <a:t>liten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har ingen merkbare/ubetydelig konsekvenser for pasienten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570819"/>
                  </a:ext>
                </a:extLst>
              </a:tr>
              <a:tr h="879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2 </a:t>
                      </a:r>
                      <a:r>
                        <a:rPr lang="nb-NO" sz="2400" dirty="0" smtClean="0">
                          <a:effectLst/>
                        </a:rPr>
                        <a:t>Liten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har merkbare/betydelige konsekvenser for pasienten uten medisinsk konsekvens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5721456"/>
                  </a:ext>
                </a:extLst>
              </a:tr>
              <a:tr h="43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3 Middels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at pasienten får tidsbegrenset skade/smerte 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4310772"/>
                  </a:ext>
                </a:extLst>
              </a:tr>
              <a:tr h="43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4 </a:t>
                      </a:r>
                      <a:r>
                        <a:rPr lang="nb-NO" sz="2400" dirty="0" smtClean="0">
                          <a:effectLst/>
                        </a:rPr>
                        <a:t>Stor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at pasienten får langvarig eller varig mén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984665"/>
                  </a:ext>
                </a:extLst>
              </a:tr>
              <a:tr h="43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5 Meget stor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medfører betydelig funksjonstap eller død 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67019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Sannsynlighetsgradering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69998606"/>
              </p:ext>
            </p:extLst>
          </p:nvPr>
        </p:nvGraphicFramePr>
        <p:xfrm>
          <a:off x="827584" y="1556791"/>
          <a:ext cx="7776863" cy="4811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881">
                  <a:extLst>
                    <a:ext uri="{9D8B030D-6E8A-4147-A177-3AD203B41FA5}">
                      <a16:colId xmlns:a16="http://schemas.microsoft.com/office/drawing/2014/main" val="2079591159"/>
                    </a:ext>
                  </a:extLst>
                </a:gridCol>
                <a:gridCol w="6584982">
                  <a:extLst>
                    <a:ext uri="{9D8B030D-6E8A-4147-A177-3AD203B41FA5}">
                      <a16:colId xmlns:a16="http://schemas.microsoft.com/office/drawing/2014/main" val="1045015624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1 Meget lav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inntreffer sjeldnere enn: 1 gang pr 10 år (vil sannsynligvis ikke skje, har aldri hørt om)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59127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2 Lav  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inntreffer sjeldnere enn: 1 gang pr 1 år – men inntil 1 gang pr 10 år (vil sannsynligvis ikke skje, men har hørt om )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31198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3 Middels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inntreffer sjeldnere enn:   1 gang pr måned – men inntil 1 gang pr 1 år) (Vil kunne skje en eller flere ganger i tidsperioden)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72277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4 Høy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inntreffer sjeldnere enn: 1 gang pr uke - men inntil 1 gang pr måned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39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5 Meget høy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Hendelsen inntreffer: 1 gang pr uke eller oftere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489095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09688" y="3154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30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493932" y="2406794"/>
            <a:ext cx="2448272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Rød: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Uakseptabel risiko – tiltak må gjennomføres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388192" y="3468623"/>
            <a:ext cx="2435164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nb-NO" dirty="0"/>
              <a:t>Gul: </a:t>
            </a:r>
            <a:r>
              <a:rPr lang="nb-NO" dirty="0" smtClean="0"/>
              <a:t>Uavklart risiko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Tiltak skal vurderes. ALARP en mulig tilnærming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516216" y="4668952"/>
            <a:ext cx="2429452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Grønn: </a:t>
            </a:r>
            <a:br>
              <a:rPr lang="nb-NO" dirty="0"/>
            </a:br>
            <a:r>
              <a:rPr lang="nb-NO" dirty="0"/>
              <a:t>Akseptabel risiko</a:t>
            </a:r>
            <a:r>
              <a:rPr lang="nb-NO" dirty="0" smtClean="0"/>
              <a:t>.</a:t>
            </a:r>
            <a:br>
              <a:rPr lang="nb-NO" dirty="0" smtClean="0"/>
            </a:br>
            <a:r>
              <a:rPr lang="nb-NO" dirty="0" smtClean="0"/>
              <a:t>Tiltak kan vurderes.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67544" y="7743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</a:rPr>
              <a:t>Risikomatrise </a:t>
            </a:r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</a:rPr>
              <a:t>for ROS-grovanalyse, kvalitativ</a:t>
            </a:r>
            <a:endParaRPr lang="nb-NO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23664"/>
            <a:ext cx="5695950" cy="353377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660232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 nivå for risiko: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1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547664" y="404664"/>
            <a:ext cx="571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Prosesskart for ROS - grovanalyse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09662"/>
            <a:ext cx="8496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kilder/lenker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Regelhjelp.no</a:t>
            </a:r>
            <a:endParaRPr lang="nb-NO" dirty="0"/>
          </a:p>
          <a:p>
            <a:r>
              <a:rPr lang="nb-NO" dirty="0">
                <a:hlinkClick r:id="rId3"/>
              </a:rPr>
              <a:t>Arbeidstilsynet</a:t>
            </a:r>
            <a:endParaRPr lang="nb-NO" dirty="0"/>
          </a:p>
          <a:p>
            <a:r>
              <a:rPr lang="nb-NO" dirty="0">
                <a:hlinkClick r:id="rId4"/>
              </a:rPr>
              <a:t>Difi</a:t>
            </a:r>
            <a:endParaRPr lang="nb-NO" dirty="0"/>
          </a:p>
          <a:p>
            <a:r>
              <a:rPr lang="nb-NO" dirty="0">
                <a:hlinkClick r:id="rId5"/>
              </a:rPr>
              <a:t>Datatilsynet</a:t>
            </a:r>
            <a:endParaRPr lang="nb-NO" dirty="0"/>
          </a:p>
          <a:p>
            <a:r>
              <a:rPr lang="nb-NO" dirty="0">
                <a:hlinkClick r:id="rId6"/>
              </a:rPr>
              <a:t>Nasjonal sikkerhetsmyndighet (NSM)</a:t>
            </a:r>
            <a:endParaRPr lang="nb-NO" dirty="0"/>
          </a:p>
          <a:p>
            <a:r>
              <a:rPr lang="nb-NO" dirty="0">
                <a:hlinkClick r:id="rId7"/>
              </a:rPr>
              <a:t>HNTs</a:t>
            </a:r>
            <a:r>
              <a:rPr lang="nb-NO" dirty="0">
                <a:hlinkClick r:id="rId7"/>
              </a:rPr>
              <a:t> EQS ID 1909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/>
              <a:t>Risikostyring generelt  </a:t>
            </a:r>
          </a:p>
          <a:p>
            <a:r>
              <a:rPr lang="nb-NO" dirty="0" smtClean="0"/>
              <a:t>Risikovurderinger – lovkrav</a:t>
            </a:r>
          </a:p>
          <a:p>
            <a:r>
              <a:rPr lang="nb-NO" dirty="0" smtClean="0"/>
              <a:t>Definisjoner</a:t>
            </a:r>
          </a:p>
          <a:p>
            <a:r>
              <a:rPr lang="nb-NO" dirty="0" smtClean="0"/>
              <a:t>Risikovurdering – metoder</a:t>
            </a:r>
          </a:p>
          <a:p>
            <a:r>
              <a:rPr lang="nb-NO" dirty="0" smtClean="0"/>
              <a:t>ROS-grovanalysen</a:t>
            </a:r>
            <a:endParaRPr lang="nb-NO" dirty="0" smtClean="0"/>
          </a:p>
          <a:p>
            <a:r>
              <a:rPr lang="nb-NO" dirty="0" smtClean="0"/>
              <a:t>Akseptkriterier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Tar </a:t>
            </a:r>
            <a:r>
              <a:rPr lang="nb-NO" u="sng" dirty="0" smtClean="0"/>
              <a:t>ikke</a:t>
            </a:r>
            <a:r>
              <a:rPr lang="nb-NO" dirty="0" smtClean="0"/>
              <a:t> med </a:t>
            </a:r>
            <a:r>
              <a:rPr lang="nb-NO" dirty="0" smtClean="0"/>
              <a:t>håndteringen </a:t>
            </a:r>
            <a:r>
              <a:rPr lang="nb-NO" dirty="0" smtClean="0"/>
              <a:t>av risikovurderingen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48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0F7DC-0F89-4136-BB80-D724F5CD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 litteratur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7DEA15-D750-4D85-96A7-AD6EE50E33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7416824" cy="4680520"/>
          </a:xfrm>
        </p:spPr>
        <p:txBody>
          <a:bodyPr/>
          <a:lstStyle/>
          <a:p>
            <a:r>
              <a:rPr lang="nb-NO" sz="2000" dirty="0"/>
              <a:t>NS-ISO/IEC 31010:2009 Risikostyring. Metoder for risikostyring</a:t>
            </a:r>
          </a:p>
          <a:p>
            <a:r>
              <a:rPr lang="nb-NO" sz="2000" dirty="0"/>
              <a:t>NS-ISO 31000: 2009 Risikostyring. Prinsipper og retningslinjer</a:t>
            </a:r>
          </a:p>
          <a:p>
            <a:r>
              <a:rPr lang="nb-NO" sz="2000" dirty="0"/>
              <a:t>NS </a:t>
            </a:r>
            <a:r>
              <a:rPr lang="nb-NO" sz="2000" dirty="0" smtClean="0"/>
              <a:t>5814:2008 Krav til risikovurderinger</a:t>
            </a:r>
            <a:endParaRPr lang="nb-NO" sz="2000" dirty="0"/>
          </a:p>
          <a:p>
            <a:r>
              <a:rPr lang="nb-NO" sz="2000" dirty="0"/>
              <a:t>Risikoanalyse – teori og metoder (</a:t>
            </a:r>
            <a:r>
              <a:rPr lang="nb-NO" sz="2000" dirty="0"/>
              <a:t>Rausand</a:t>
            </a:r>
            <a:r>
              <a:rPr lang="nb-NO" sz="2000" dirty="0"/>
              <a:t> og </a:t>
            </a:r>
            <a:r>
              <a:rPr lang="nb-NO" sz="2000" dirty="0"/>
              <a:t>Utne,lærebok,Tapir</a:t>
            </a:r>
            <a:r>
              <a:rPr lang="nb-NO" sz="2000" dirty="0"/>
              <a:t>)</a:t>
            </a:r>
          </a:p>
          <a:p>
            <a:r>
              <a:rPr lang="nb-NO" sz="2000" dirty="0"/>
              <a:t>Risikoanalyse. </a:t>
            </a:r>
            <a:r>
              <a:rPr lang="nb-NO" sz="2000" dirty="0" smtClean="0"/>
              <a:t>Hendelsesanalyse</a:t>
            </a:r>
            <a:r>
              <a:rPr lang="nb-NO" sz="2000" dirty="0"/>
              <a:t>: Håndbok for helsetjenesten. HOD IS-0583 (2016)</a:t>
            </a:r>
          </a:p>
          <a:p>
            <a:r>
              <a:rPr lang="nb-NO" sz="2000" dirty="0"/>
              <a:t>Risikostyring i staten. Metodedokument SSØ </a:t>
            </a:r>
            <a:r>
              <a:rPr lang="nb-NO" sz="2000" dirty="0" smtClean="0"/>
              <a:t>01/2008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3200" i="1" dirty="0" smtClean="0">
                <a:solidFill>
                  <a:srgbClr val="C00000"/>
                </a:solidFill>
              </a:rPr>
              <a:t>«Uhell skjer ikke, de forårsakes </a:t>
            </a:r>
            <a:r>
              <a:rPr lang="nb-NO" sz="3200" i="1" dirty="0" smtClean="0">
                <a:solidFill>
                  <a:srgbClr val="C00000"/>
                </a:solidFill>
              </a:rPr>
              <a:t>–</a:t>
            </a:r>
          </a:p>
          <a:p>
            <a:pPr marL="0" indent="0">
              <a:buNone/>
            </a:pPr>
            <a:endParaRPr lang="nb-NO" sz="3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C00000"/>
                </a:solidFill>
              </a:rPr>
              <a:t>og med </a:t>
            </a:r>
            <a:r>
              <a:rPr lang="nb-NO" i="1" dirty="0" smtClean="0">
                <a:solidFill>
                  <a:srgbClr val="C00000"/>
                </a:solidFill>
              </a:rPr>
              <a:t>god</a:t>
            </a:r>
            <a:r>
              <a:rPr lang="nb-NO" i="1" dirty="0" smtClean="0">
                <a:solidFill>
                  <a:srgbClr val="C00000"/>
                </a:solidFill>
              </a:rPr>
              <a:t> </a:t>
            </a:r>
            <a:r>
              <a:rPr lang="nb-NO" i="1" dirty="0" smtClean="0">
                <a:solidFill>
                  <a:srgbClr val="C00000"/>
                </a:solidFill>
              </a:rPr>
              <a:t>risikovurdering kan de unngås!»</a:t>
            </a:r>
            <a:endParaRPr lang="nb-NO" i="1" dirty="0">
              <a:solidFill>
                <a:srgbClr val="C00000"/>
              </a:solidFill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BE4407-E0DC-455A-AC62-FD0C949A42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5E0897-ED35-4C47-8FED-728339C83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30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E6E749-09FA-45DB-BC1C-89A020E3F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Risikostyring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412776"/>
            <a:ext cx="7416824" cy="5040560"/>
          </a:xfrm>
        </p:spPr>
        <p:txBody>
          <a:bodyPr/>
          <a:lstStyle/>
          <a:p>
            <a:r>
              <a:rPr lang="nb-NO" dirty="0" smtClean="0"/>
              <a:t>Formålet med risikostyring er å skape og beskytte  verdier (hindre tap og utnytte muligheter til gevinst)</a:t>
            </a:r>
          </a:p>
          <a:p>
            <a:r>
              <a:rPr lang="nb-NO" dirty="0" smtClean="0"/>
              <a:t>Forbedrer prestasjon</a:t>
            </a:r>
          </a:p>
          <a:p>
            <a:r>
              <a:rPr lang="nb-NO" dirty="0" smtClean="0"/>
              <a:t>Oppmuntrer til nyskaping (innovasjon)</a:t>
            </a:r>
          </a:p>
          <a:p>
            <a:r>
              <a:rPr lang="nb-NO" dirty="0" smtClean="0"/>
              <a:t>Støtter måloppnåelsen</a:t>
            </a:r>
          </a:p>
          <a:p>
            <a:r>
              <a:rPr lang="nb-NO" dirty="0" smtClean="0"/>
              <a:t>Er en integrert del av alle aktiviteter</a:t>
            </a:r>
          </a:p>
          <a:p>
            <a:r>
              <a:rPr lang="nb-NO" u="sng" dirty="0" smtClean="0"/>
              <a:t>Ansvarlig</a:t>
            </a:r>
            <a:r>
              <a:rPr lang="nb-NO" dirty="0" smtClean="0"/>
              <a:t>: den øverste ledelse styrer, </a:t>
            </a:r>
            <a:endParaRPr lang="nb-NO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Vi </a:t>
            </a:r>
            <a:r>
              <a:rPr lang="nb-NO" sz="2400" dirty="0" smtClean="0"/>
              <a:t>gjør mye </a:t>
            </a:r>
            <a:r>
              <a:rPr lang="nb-NO" sz="2400" dirty="0" smtClean="0"/>
              <a:t>innen </a:t>
            </a:r>
            <a:r>
              <a:rPr lang="nb-NO" sz="2400" dirty="0" smtClean="0"/>
              <a:t>risikostyring, uten å kalle det det!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0C6200-0CF8-4117-BEA5-B913242F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 henger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20661A-0C48-4200-A7D6-00EE35136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568" y="1395656"/>
            <a:ext cx="7416824" cy="4553624"/>
          </a:xfrm>
        </p:spPr>
        <p:txBody>
          <a:bodyPr/>
          <a:lstStyle/>
          <a:p>
            <a:r>
              <a:rPr lang="nb-NO" dirty="0"/>
              <a:t>Risikoanalysen er en del av risikovurderingen</a:t>
            </a:r>
          </a:p>
          <a:p>
            <a:r>
              <a:rPr lang="nb-NO" dirty="0"/>
              <a:t>Risikovurderingen er en del av risikostyringen</a:t>
            </a:r>
          </a:p>
          <a:p>
            <a:r>
              <a:rPr lang="nb-NO" dirty="0"/>
              <a:t>Risikostyringen er en del av internkontrollen</a:t>
            </a:r>
          </a:p>
          <a:p>
            <a:r>
              <a:rPr lang="nb-NO" dirty="0"/>
              <a:t>Internkontrollen er en del av ledelsessystemet </a:t>
            </a:r>
            <a:r>
              <a:rPr lang="nb-NO" dirty="0" smtClean="0"/>
              <a:t>(=kvalitetsstyringssystemet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Ledelsessystemet skal fange opp i seg de mest relevante kravene i lov og forskrift </a:t>
            </a:r>
            <a:r>
              <a:rPr lang="nb-NO" dirty="0" smtClean="0"/>
              <a:t>og faglige  ressurser, slik </a:t>
            </a:r>
            <a:r>
              <a:rPr lang="nb-NO" dirty="0"/>
              <a:t>at ansatte ikke trenger å studere disse for å utføre sitt arbeide.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711CCE-E767-4458-9741-C280F3ECAD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FCA1BA-EB12-42D8-B577-8096F2E33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CE69FE-324D-4EAD-87EF-F86CB3180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9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7344816" cy="1038555"/>
          </a:xfrm>
        </p:spPr>
        <p:txBody>
          <a:bodyPr/>
          <a:lstStyle/>
          <a:p>
            <a:r>
              <a:rPr lang="nb-NO" dirty="0" smtClean="0"/>
              <a:t>Mange risikovurderinger </a:t>
            </a:r>
            <a:r>
              <a:rPr lang="nb-NO" dirty="0"/>
              <a:t>er lovpålagt: </a:t>
            </a:r>
            <a:r>
              <a:rPr lang="nb-NO" sz="3200" dirty="0"/>
              <a:t>(listen er ikke komplett)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47564" y="1961250"/>
            <a:ext cx="7416824" cy="4392588"/>
          </a:xfrm>
        </p:spPr>
        <p:txBody>
          <a:bodyPr/>
          <a:lstStyle/>
          <a:p>
            <a:r>
              <a:rPr lang="nb-NO" dirty="0"/>
              <a:t>Arbeidsmiljøloven </a:t>
            </a:r>
            <a:r>
              <a:rPr lang="nb-NO" dirty="0">
                <a:hlinkClick r:id="rId2"/>
              </a:rPr>
              <a:t>(§§3-1 og 4-1)</a:t>
            </a:r>
            <a:endParaRPr lang="nb-NO" dirty="0"/>
          </a:p>
          <a:p>
            <a:r>
              <a:rPr lang="nb-NO" dirty="0"/>
              <a:t>Forskrift om organisering, ledelse og medvirkning (</a:t>
            </a:r>
            <a:r>
              <a:rPr lang="nb-NO" sz="1800" dirty="0">
                <a:hlinkClick r:id="rId3"/>
              </a:rPr>
              <a:t>Kap.7. Risikovurdering</a:t>
            </a:r>
            <a:r>
              <a:rPr lang="nb-NO" dirty="0"/>
              <a:t>)</a:t>
            </a:r>
          </a:p>
          <a:p>
            <a:r>
              <a:rPr lang="nb-NO" dirty="0"/>
              <a:t>Internkontrollforskriften </a:t>
            </a:r>
            <a:r>
              <a:rPr lang="nb-NO" dirty="0">
                <a:hlinkClick r:id="rId4"/>
              </a:rPr>
              <a:t>(§5. </a:t>
            </a:r>
            <a:r>
              <a:rPr lang="nb-NO" dirty="0">
                <a:hlinkClick r:id="rId4"/>
              </a:rPr>
              <a:t>pkt</a:t>
            </a:r>
            <a:r>
              <a:rPr lang="nb-NO" dirty="0">
                <a:hlinkClick r:id="rId4"/>
              </a:rPr>
              <a:t> 6)</a:t>
            </a:r>
            <a:endParaRPr lang="nb-NO" dirty="0"/>
          </a:p>
          <a:p>
            <a:r>
              <a:rPr lang="nb-NO" dirty="0"/>
              <a:t>Forskrift om ledelse og kvalitetsforbedring i helse- og omsorgstjenesten </a:t>
            </a:r>
            <a:r>
              <a:rPr lang="nb-NO" dirty="0">
                <a:hlinkClick r:id="rId5"/>
              </a:rPr>
              <a:t>(§ 6. </a:t>
            </a:r>
            <a:r>
              <a:rPr lang="nb-NO" dirty="0">
                <a:hlinkClick r:id="rId5"/>
              </a:rPr>
              <a:t>pkt</a:t>
            </a:r>
            <a:r>
              <a:rPr lang="nb-NO" dirty="0">
                <a:hlinkClick r:id="rId5"/>
              </a:rPr>
              <a:t> d og e)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Pluss mange </a:t>
            </a:r>
            <a:r>
              <a:rPr lang="nb-NO" dirty="0"/>
              <a:t>bransjespesifikke lovkrav!!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§6. Plikten til å planlegge: d)e)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/>
              <a:t>d) </a:t>
            </a:r>
            <a:r>
              <a:rPr lang="nb-NO" u="sng" dirty="0" smtClean="0"/>
              <a:t>ha </a:t>
            </a:r>
            <a:r>
              <a:rPr lang="nb-NO" u="sng" dirty="0"/>
              <a:t>oversikt </a:t>
            </a:r>
            <a:r>
              <a:rPr lang="nb-NO" dirty="0"/>
              <a:t>over områder i virksomheten hvor det er risiko for svikt eller mangel på etterlevelse av myndighetskrav og områder hvor det er behov for vesentlig forbedring av kvaliteten på tjenesten og pasient- og </a:t>
            </a:r>
            <a:r>
              <a:rPr lang="nb-NO" dirty="0" smtClean="0"/>
              <a:t>brukersikkerheten</a:t>
            </a:r>
          </a:p>
          <a:p>
            <a:r>
              <a:rPr lang="nb-NO" dirty="0" smtClean="0"/>
              <a:t>e) </a:t>
            </a:r>
            <a:r>
              <a:rPr lang="nb-NO" u="sng" dirty="0" smtClean="0"/>
              <a:t>planlegge </a:t>
            </a:r>
            <a:r>
              <a:rPr lang="nb-NO" u="sng" dirty="0"/>
              <a:t>hvordan </a:t>
            </a:r>
            <a:r>
              <a:rPr lang="nb-NO" dirty="0"/>
              <a:t>risiko som beskrevet i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§ </a:t>
            </a:r>
            <a:r>
              <a:rPr lang="nb-NO" dirty="0"/>
              <a:t>6 d </a:t>
            </a:r>
            <a:r>
              <a:rPr lang="nb-NO" u="sng" dirty="0"/>
              <a:t>kan minimaliseres </a:t>
            </a:r>
            <a:r>
              <a:rPr lang="nb-NO" dirty="0"/>
              <a:t>og særlig legge vekt på risikofaktorer forbundet med samhandling internt og eksternt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 om metode og omfang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916832"/>
            <a:ext cx="7416824" cy="5040560"/>
          </a:xfrm>
        </p:spPr>
        <p:txBody>
          <a:bodyPr/>
          <a:lstStyle/>
          <a:p>
            <a:r>
              <a:rPr lang="nb-NO" dirty="0"/>
              <a:t>Det er krav om at det skal gjøres risikovurderinger og disse skal dokumenteres </a:t>
            </a:r>
          </a:p>
          <a:p>
            <a:r>
              <a:rPr lang="nb-NO" dirty="0"/>
              <a:t>Det er vanligvis ikke satt krav til metodevalg eller omfang, men:</a:t>
            </a:r>
          </a:p>
          <a:p>
            <a:r>
              <a:rPr lang="nb-NO" dirty="0"/>
              <a:t>Risikovurderinger skal være forsvarlig og </a:t>
            </a:r>
          </a:p>
          <a:p>
            <a:r>
              <a:rPr lang="nb-NO" b="1" i="1" dirty="0" smtClean="0"/>
              <a:t>«</a:t>
            </a:r>
            <a:r>
              <a:rPr lang="nb-NO" sz="3200" b="1" i="1" dirty="0"/>
              <a:t>ikke være mer omfattende </a:t>
            </a:r>
            <a:r>
              <a:rPr lang="nb-NO" sz="3200" b="1" i="1" dirty="0" smtClean="0"/>
              <a:t/>
            </a:r>
            <a:br>
              <a:rPr lang="nb-NO" sz="3200" b="1" i="1" dirty="0" smtClean="0"/>
            </a:br>
            <a:r>
              <a:rPr lang="nb-NO" sz="3200" b="1" i="1" dirty="0" smtClean="0"/>
              <a:t>enn </a:t>
            </a:r>
            <a:r>
              <a:rPr lang="nb-NO" sz="3200" b="1" i="1" dirty="0"/>
              <a:t>strengt tatt nødvendig</a:t>
            </a:r>
            <a:r>
              <a:rPr lang="nb-NO" b="1" i="1" dirty="0" smtClean="0"/>
              <a:t>»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0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74221"/>
            <a:ext cx="6768752" cy="1038555"/>
          </a:xfrm>
        </p:spPr>
        <p:txBody>
          <a:bodyPr/>
          <a:lstStyle/>
          <a:p>
            <a:r>
              <a:rPr lang="nb-NO" dirty="0"/>
              <a:t>Fem </a:t>
            </a:r>
            <a:r>
              <a:rPr lang="nb-NO" dirty="0" smtClean="0"/>
              <a:t>«nivå» av risikovurderinger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83568" y="1268760"/>
            <a:ext cx="7416824" cy="48245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Møtereferat: </a:t>
            </a:r>
            <a:r>
              <a:rPr lang="nb-NO" dirty="0"/>
              <a:t>R</a:t>
            </a:r>
            <a:r>
              <a:rPr lang="nb-NO" dirty="0" smtClean="0"/>
              <a:t>isikoen ved tiltaket er vurdert – </a:t>
            </a:r>
            <a:br>
              <a:rPr lang="nb-NO" dirty="0" smtClean="0"/>
            </a:br>
            <a:r>
              <a:rPr lang="nb-NO" dirty="0" smtClean="0"/>
              <a:t>og funnet akseptabel</a:t>
            </a:r>
            <a:r>
              <a:rPr lang="nb-NO" dirty="0"/>
              <a:t>? 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Enkel ROS: </a:t>
            </a:r>
            <a:br>
              <a:rPr lang="nb-NO" dirty="0" smtClean="0"/>
            </a:br>
            <a:r>
              <a:rPr lang="nb-NO" dirty="0" smtClean="0"/>
              <a:t>dokumentasjon </a:t>
            </a:r>
            <a:r>
              <a:rPr lang="nb-NO" dirty="0"/>
              <a:t>av de 3 </a:t>
            </a:r>
            <a:r>
              <a:rPr lang="nb-NO" dirty="0" smtClean="0"/>
              <a:t>spørsmålene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ROS </a:t>
            </a:r>
            <a:r>
              <a:rPr lang="nb-NO" dirty="0" smtClean="0"/>
              <a:t>– </a:t>
            </a:r>
            <a:r>
              <a:rPr lang="nb-NO" dirty="0" smtClean="0"/>
              <a:t>grovanalyse, kvalitativ </a:t>
            </a:r>
            <a:r>
              <a:rPr lang="nb-NO" dirty="0"/>
              <a:t>, </a:t>
            </a:r>
            <a:r>
              <a:rPr lang="nb-NO" sz="2000" dirty="0"/>
              <a:t>uten tallgradering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ROS </a:t>
            </a:r>
            <a:r>
              <a:rPr lang="nb-NO" dirty="0" smtClean="0"/>
              <a:t>– </a:t>
            </a:r>
            <a:r>
              <a:rPr lang="nb-NO" dirty="0" smtClean="0"/>
              <a:t>grovanalyse, kvantitativ </a:t>
            </a:r>
            <a:r>
              <a:rPr lang="nb-NO" dirty="0"/>
              <a:t>, </a:t>
            </a:r>
            <a:r>
              <a:rPr lang="nb-NO" sz="2000" dirty="0"/>
              <a:t>med tallgradering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ROS – </a:t>
            </a:r>
            <a:r>
              <a:rPr lang="nb-NO" dirty="0" smtClean="0"/>
              <a:t>avansert </a:t>
            </a:r>
            <a:r>
              <a:rPr lang="nb-NO" dirty="0"/>
              <a:t>analyse,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gjerne </a:t>
            </a:r>
            <a:r>
              <a:rPr lang="nb-NO" sz="2000" dirty="0"/>
              <a:t>med bruk av avansert statistikk </a:t>
            </a:r>
            <a:r>
              <a:rPr lang="nb-NO" sz="2000" dirty="0" smtClean="0"/>
              <a:t>og inngående analyse av kontekst og historiske </a:t>
            </a:r>
            <a:r>
              <a:rPr lang="nb-NO" sz="2000" dirty="0" smtClean="0"/>
              <a:t>data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ISO </a:t>
            </a:r>
            <a:r>
              <a:rPr lang="nb-NO" dirty="0"/>
              <a:t>31010 vurderer 31 ulike verktøy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6B101-3BC7-446C-8B2C-B9B52B6F1948}" type="datetime1">
              <a:rPr lang="nb-NO" smtClean="0"/>
              <a:t>05.12.2018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66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N_mal_bokmå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sjon Helse Nord-Trøndelag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F71AC5E01DE8489F7D82D687E80CB5" ma:contentTypeVersion="0" ma:contentTypeDescription="Opprett et nytt dokument." ma:contentTypeScope="" ma:versionID="25bfe6a903dd2acfa6d10fafc533469e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CB5EEA8-FF6C-4DD8-B7E0-DFBAADB84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C2009C5-8AF6-4F36-954E-A9C76CD51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C91F8F-676D-4488-AD9D-88D0B66AA43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Helse Møre og Romsdal (2)</Template>
  <TotalTime>6486</TotalTime>
  <Words>1154</Words>
  <Application>Microsoft Office PowerPoint</Application>
  <PresentationFormat>Skjermfremvisning (4:3)</PresentationFormat>
  <Paragraphs>239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HMN_mal_bokmål</vt:lpstr>
      <vt:lpstr>Presentasjon Helse Nord-Trøndelag</vt:lpstr>
      <vt:lpstr>Generelt om risiko- og  sårbarhetsvurderinger - metodikk</vt:lpstr>
      <vt:lpstr>Risiko gjør det spennende å leve Risiko kan, bør og skal styres!</vt:lpstr>
      <vt:lpstr>Disposisjon</vt:lpstr>
      <vt:lpstr>Risikostyring</vt:lpstr>
      <vt:lpstr>Alt henger sammen</vt:lpstr>
      <vt:lpstr>Mange risikovurderinger er lovpålagt: (listen er ikke komplett)</vt:lpstr>
      <vt:lpstr>§6. Plikten til å planlegge: d)e)</vt:lpstr>
      <vt:lpstr>Viktig om metode og omfang</vt:lpstr>
      <vt:lpstr>Fem «nivå» av risikovurderinger</vt:lpstr>
      <vt:lpstr>I en enkel risikoanalyse  besvarer man tre spørsmål:</vt:lpstr>
      <vt:lpstr>Definisjoner: Risiko</vt:lpstr>
      <vt:lpstr>Uønsket hendelse og fare</vt:lpstr>
      <vt:lpstr>Konsekvens</vt:lpstr>
      <vt:lpstr>Sannsynlighet</vt:lpstr>
      <vt:lpstr>Sårbarhet</vt:lpstr>
      <vt:lpstr>Risikovurderingen</vt:lpstr>
      <vt:lpstr>Risikoidentifiseringen  Deltakernes tverrfaglige kompetanse viktig! </vt:lpstr>
      <vt:lpstr>Risikoanalyse- uhell oppstår ikke – de forårsakes!!!  </vt:lpstr>
      <vt:lpstr>«Bow-tie» -  verktøy i analysefasen</vt:lpstr>
      <vt:lpstr>PowerPoint-presentasjon</vt:lpstr>
      <vt:lpstr>Risikoevalueringen</vt:lpstr>
      <vt:lpstr>Risikoakseptkriterier</vt:lpstr>
      <vt:lpstr>PowerPoint-presentasjon</vt:lpstr>
      <vt:lpstr>Konsekvensgradering, eks. ansatt ved skade skal ansatte vurderes som pasient</vt:lpstr>
      <vt:lpstr>Konsekvensgradering, eks. pasient</vt:lpstr>
      <vt:lpstr>Sannsynlighetsgradering</vt:lpstr>
      <vt:lpstr>PowerPoint-presentasjon</vt:lpstr>
      <vt:lpstr>PowerPoint-presentasjon</vt:lpstr>
      <vt:lpstr>Nyttige kilder/lenker</vt:lpstr>
      <vt:lpstr>Nyttig litteratur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Giske, Carina</dc:creator>
  <cp:lastModifiedBy>Pedersen, Ove A</cp:lastModifiedBy>
  <cp:revision>85</cp:revision>
  <cp:lastPrinted>2018-12-05T12:26:50Z</cp:lastPrinted>
  <dcterms:created xsi:type="dcterms:W3CDTF">2017-09-14T09:12:21Z</dcterms:created>
  <dcterms:modified xsi:type="dcterms:W3CDTF">2018-12-05T12:31:51Z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0x01010040F71AC5E01DE8489F7D82D687E80CB5</vt:lpwstr>
  </property>
</Properties>
</file>