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99" r:id="rId3"/>
    <p:sldId id="389" r:id="rId4"/>
    <p:sldId id="401" r:id="rId5"/>
    <p:sldId id="400" r:id="rId6"/>
    <p:sldId id="418" r:id="rId7"/>
    <p:sldId id="409" r:id="rId8"/>
    <p:sldId id="421" r:id="rId9"/>
    <p:sldId id="422" r:id="rId10"/>
    <p:sldId id="402" r:id="rId11"/>
    <p:sldId id="415" r:id="rId12"/>
    <p:sldId id="416" r:id="rId13"/>
    <p:sldId id="420" r:id="rId14"/>
    <p:sldId id="417" r:id="rId15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D71B7F4-F8F4-4C47-B58D-7FB9AB19D5AF}" type="datetimeFigureOut">
              <a:rPr lang="nb-NO" altLang="nb-NO"/>
              <a:pPr>
                <a:defRPr/>
              </a:pPr>
              <a:t>02.10.2021</a:t>
            </a:fld>
            <a:endParaRPr lang="nb-NO" alt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2108" tIns="46054" rIns="92108" bIns="4605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540F875-EAB0-45F3-A220-9F45A335E5F3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pPr>
              <a:defRPr/>
            </a:pPr>
            <a:fld id="{D2C563E2-0BB2-4383-9C15-1BDC2CE41423}" type="datetimeFigureOut">
              <a:rPr lang="nb-NO"/>
              <a:pPr>
                <a:defRPr/>
              </a:pPr>
              <a:t>02.10.2021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pPr lvl="0"/>
            <a:endParaRPr lang="nb-NO" noProof="0" smtClean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2108" tIns="46054" rIns="92108" bIns="46054" rtlCol="0"/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2108" tIns="46054" rIns="92108" bIns="4605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6AF1C4-F508-47DB-9A8F-FD55CC374681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b-NO" altLang="nb-NO" smtClean="0"/>
          </a:p>
        </p:txBody>
      </p:sp>
      <p:sp>
        <p:nvSpPr>
          <p:cNvPr id="26628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7713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131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168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88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60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32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04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BB6D0C2-C3CC-4C2E-906F-6E9983A2C2A4}" type="slidenum">
              <a:rPr lang="nb-NO" altLang="nb-NO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nb-NO" altLang="nb-NO">
              <a:latin typeface="Times New Roman" panose="02020603050405020304" pitchFamily="18" charset="0"/>
            </a:endParaRPr>
          </a:p>
        </p:txBody>
      </p:sp>
      <p:sp>
        <p:nvSpPr>
          <p:cNvPr id="26629" name="Plassholder for bunntekst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7713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131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168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88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60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32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04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 smtClean="0">
              <a:latin typeface="Times New Roman" panose="02020603050405020304" pitchFamily="18" charset="0"/>
            </a:endParaRPr>
          </a:p>
        </p:txBody>
      </p:sp>
      <p:sp>
        <p:nvSpPr>
          <p:cNvPr id="26630" name="Plassholder for topptekst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7713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131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168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88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60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32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04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b-NO" altLang="nb-NO" smtClean="0"/>
          </a:p>
        </p:txBody>
      </p:sp>
      <p:sp>
        <p:nvSpPr>
          <p:cNvPr id="27652" name="Plassholder for bunntekst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7713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131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168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88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60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32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04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 smtClean="0">
              <a:latin typeface="Times New Roman" panose="02020603050405020304" pitchFamily="18" charset="0"/>
            </a:endParaRPr>
          </a:p>
        </p:txBody>
      </p:sp>
      <p:sp>
        <p:nvSpPr>
          <p:cNvPr id="27653" name="Plassholder for lysbildenumm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7713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131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168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88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60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32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04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5B67C9E-77FA-49B5-A0BA-D69199E52E1D}" type="slidenum">
              <a:rPr lang="nb-NO" altLang="nb-NO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nb-NO" altLang="nb-NO">
              <a:latin typeface="Times New Roman" panose="02020603050405020304" pitchFamily="18" charset="0"/>
            </a:endParaRPr>
          </a:p>
        </p:txBody>
      </p:sp>
      <p:sp>
        <p:nvSpPr>
          <p:cNvPr id="27654" name="Plassholder for topptekst 5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7713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131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168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88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60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32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04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b-NO" altLang="nb-NO" smtClean="0"/>
          </a:p>
        </p:txBody>
      </p:sp>
      <p:sp>
        <p:nvSpPr>
          <p:cNvPr id="28676" name="Plassholder for bunntekst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7713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131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168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88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60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32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04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 smtClean="0">
              <a:latin typeface="Times New Roman" panose="02020603050405020304" pitchFamily="18" charset="0"/>
            </a:endParaRPr>
          </a:p>
        </p:txBody>
      </p:sp>
      <p:sp>
        <p:nvSpPr>
          <p:cNvPr id="28677" name="Plassholder for lysbildenumm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7713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131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168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88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60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32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04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F7FC217-90DC-4AD4-B734-744F2EDB3C8B}" type="slidenum">
              <a:rPr lang="nb-NO" altLang="nb-NO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nb-NO" altLang="nb-NO">
              <a:latin typeface="Times New Roman" panose="02020603050405020304" pitchFamily="18" charset="0"/>
            </a:endParaRPr>
          </a:p>
        </p:txBody>
      </p:sp>
      <p:sp>
        <p:nvSpPr>
          <p:cNvPr id="28678" name="Plassholder for topptekst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7713" indent="-2873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093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1313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1688" indent="-2301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288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860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432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00488" indent="-2301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b-NO" altLang="nb-NO" smtClean="0"/>
          </a:p>
        </p:txBody>
      </p:sp>
      <p:sp>
        <p:nvSpPr>
          <p:cNvPr id="29700" name="Plassholder for topptekst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 smtClean="0">
              <a:latin typeface="Times New Roman" panose="02020603050405020304" pitchFamily="18" charset="0"/>
            </a:endParaRPr>
          </a:p>
        </p:txBody>
      </p:sp>
      <p:sp>
        <p:nvSpPr>
          <p:cNvPr id="29701" name="Plassholder for bunntekst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nb-NO" altLang="nb-NO" smtClean="0">
              <a:latin typeface="Times New Roman" panose="02020603050405020304" pitchFamily="18" charset="0"/>
            </a:endParaRPr>
          </a:p>
        </p:txBody>
      </p:sp>
      <p:sp>
        <p:nvSpPr>
          <p:cNvPr id="29702" name="Plassholder for lysbildenumm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B7C3869-61D1-4D8E-A6A8-D5A756444051}" type="slidenum">
              <a:rPr lang="nb-NO" altLang="nb-NO">
                <a:latin typeface="Times New Roman" panose="02020603050405020304" pitchFamily="18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nb-NO" altLang="nb-NO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38049E-D243-49B7-9766-95DE34B74523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681771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19200" y="6096000"/>
            <a:ext cx="14478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6096000"/>
            <a:ext cx="27432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F5F38-47F6-4C3E-9712-E7F982F03150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560682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685800"/>
            <a:ext cx="180975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527685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19200" y="6096000"/>
            <a:ext cx="14478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6096000"/>
            <a:ext cx="27432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F4D651-107A-4A3B-A9CA-30B3AD03446C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575469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76499E-44FB-4778-97B2-D459776630DD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966495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D43EFB-1670-4923-A75E-7A7291DF9425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202777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19200" y="6096000"/>
            <a:ext cx="14478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6096000"/>
            <a:ext cx="27432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42F50-F134-4843-BED6-A27DF18B80B0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03753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981200"/>
            <a:ext cx="35433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5433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219200" y="6096000"/>
            <a:ext cx="14478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6096000"/>
            <a:ext cx="27432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7AC20A-8776-4CFC-90C8-390AB66D56F6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92330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19200" y="6096000"/>
            <a:ext cx="14478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6096000"/>
            <a:ext cx="27432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BAB44-4E7A-44AD-AFE4-FEEB5DE831E4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67692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19200" y="6096000"/>
            <a:ext cx="14478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6096000"/>
            <a:ext cx="27432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2D21B-0171-4D06-935E-EAB1B525AE7A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238138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19200" y="6096000"/>
            <a:ext cx="14478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6096000"/>
            <a:ext cx="27432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EB687-617B-4634-AACF-250F7496284C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813279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219200" y="6096000"/>
            <a:ext cx="14478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6096000"/>
            <a:ext cx="27432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DB9D9-BBC9-4756-A7C6-E704564274AE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194296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219200" y="6096000"/>
            <a:ext cx="14478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6096000"/>
            <a:ext cx="27432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19DFB-A39B-4F7C-8325-D206F10DDBA5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602340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685800"/>
            <a:ext cx="7239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 i malen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981200"/>
            <a:ext cx="72390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tekststiler i malen</a:t>
            </a:r>
          </a:p>
          <a:p>
            <a:pPr lvl="1"/>
            <a:r>
              <a:rPr lang="nb-NO" altLang="nb-NO" smtClean="0"/>
              <a:t>Andre nivå</a:t>
            </a:r>
          </a:p>
          <a:p>
            <a:pPr lvl="2"/>
            <a:r>
              <a:rPr lang="nb-NO" altLang="nb-NO" smtClean="0"/>
              <a:t>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152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1F22CBE-B2C1-4887-92A8-3B49F3698F96}" type="slidenum">
              <a:rPr lang="nb-NO" altLang="nb-NO"/>
              <a:pPr/>
              <a:t>‹#›</a:t>
            </a:fld>
            <a:endParaRPr lang="nb-NO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9" r:id="rId1"/>
    <p:sldLayoutId id="2147484660" r:id="rId2"/>
    <p:sldLayoutId id="2147484662" r:id="rId3"/>
    <p:sldLayoutId id="2147484663" r:id="rId4"/>
    <p:sldLayoutId id="2147484664" r:id="rId5"/>
    <p:sldLayoutId id="2147484665" r:id="rId6"/>
    <p:sldLayoutId id="2147484666" r:id="rId7"/>
    <p:sldLayoutId id="2147484667" r:id="rId8"/>
    <p:sldLayoutId id="2147484668" r:id="rId9"/>
    <p:sldLayoutId id="2147484669" r:id="rId10"/>
    <p:sldLayoutId id="2147484670" r:id="rId11"/>
    <p:sldLayoutId id="2147484661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altLang="nb-NO" sz="2800" i="1" smtClean="0"/>
              <a:t> </a:t>
            </a:r>
            <a:r>
              <a:rPr lang="nb-NO" altLang="nb-NO" sz="2800" smtClean="0"/>
              <a:t>Regionalt standardisert pasientforløp </a:t>
            </a:r>
            <a:br>
              <a:rPr lang="nb-NO" altLang="nb-NO" sz="2800" smtClean="0"/>
            </a:br>
            <a:r>
              <a:rPr lang="nb-NO" altLang="nb-NO" sz="2800" b="1" smtClean="0"/>
              <a:t>Malignt melanom</a:t>
            </a:r>
          </a:p>
        </p:txBody>
      </p:sp>
      <p:sp>
        <p:nvSpPr>
          <p:cNvPr id="11267" name="Subtitle 1"/>
          <p:cNvSpPr>
            <a:spLocks noGrp="1"/>
          </p:cNvSpPr>
          <p:nvPr>
            <p:ph type="subTitle" idx="1"/>
          </p:nvPr>
        </p:nvSpPr>
        <p:spPr>
          <a:xfrm>
            <a:off x="1403350" y="4076700"/>
            <a:ext cx="6400800" cy="1752600"/>
          </a:xfrm>
        </p:spPr>
        <p:txBody>
          <a:bodyPr/>
          <a:lstStyle/>
          <a:p>
            <a:r>
              <a:rPr lang="nb-NO" altLang="nb-NO" smtClean="0"/>
              <a:t>Utarbeidet høsten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tel 1"/>
          <p:cNvSpPr>
            <a:spLocks noGrp="1"/>
          </p:cNvSpPr>
          <p:nvPr>
            <p:ph type="title"/>
          </p:nvPr>
        </p:nvSpPr>
        <p:spPr>
          <a:xfrm>
            <a:off x="1219200" y="333375"/>
            <a:ext cx="7239000" cy="1066800"/>
          </a:xfrm>
        </p:spPr>
        <p:txBody>
          <a:bodyPr/>
          <a:lstStyle/>
          <a:p>
            <a:r>
              <a:rPr lang="nb-NO" altLang="nb-NO" smtClean="0"/>
              <a:t>Hva er nytt i forløpet?</a:t>
            </a:r>
          </a:p>
        </p:txBody>
      </p:sp>
      <p:sp>
        <p:nvSpPr>
          <p:cNvPr id="20483" name="Plassholder for innhold 2"/>
          <p:cNvSpPr>
            <a:spLocks noGrp="1"/>
          </p:cNvSpPr>
          <p:nvPr>
            <p:ph idx="1"/>
          </p:nvPr>
        </p:nvSpPr>
        <p:spPr>
          <a:xfrm>
            <a:off x="1219200" y="1557338"/>
            <a:ext cx="7239000" cy="3886200"/>
          </a:xfrm>
        </p:spPr>
        <p:txBody>
          <a:bodyPr/>
          <a:lstStyle/>
          <a:p>
            <a:r>
              <a:rPr lang="nb-NO" altLang="nb-NO" sz="2000" smtClean="0"/>
              <a:t>Vaktpostdiagnostikk og etablering av videre oppfølging sentralisert til St Olavs</a:t>
            </a:r>
          </a:p>
          <a:p>
            <a:endParaRPr lang="nb-NO" altLang="nb-NO" sz="2000" smtClean="0"/>
          </a:p>
          <a:p>
            <a:r>
              <a:rPr lang="nb-NO" altLang="nb-NO" sz="2000" smtClean="0"/>
              <a:t>Vaktpost må gjøres SAMTIDIG med re-eksisjon</a:t>
            </a:r>
          </a:p>
          <a:p>
            <a:endParaRPr lang="nb-NO" altLang="nb-NO" sz="2000" smtClean="0"/>
          </a:p>
          <a:p>
            <a:r>
              <a:rPr lang="nb-NO" altLang="nb-NO" sz="2000" smtClean="0"/>
              <a:t>Flowsheet under utarbeidelse på St Olavs</a:t>
            </a:r>
            <a:endParaRPr lang="nb-NO" altLang="nb-NO" sz="1800" smtClean="0"/>
          </a:p>
          <a:p>
            <a:endParaRPr lang="nb-NO" altLang="nb-NO" b="1" i="1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tel 1"/>
          <p:cNvSpPr>
            <a:spLocks noGrp="1"/>
          </p:cNvSpPr>
          <p:nvPr>
            <p:ph type="title"/>
          </p:nvPr>
        </p:nvSpPr>
        <p:spPr>
          <a:xfrm>
            <a:off x="1219200" y="549275"/>
            <a:ext cx="7239000" cy="1066800"/>
          </a:xfrm>
        </p:spPr>
        <p:txBody>
          <a:bodyPr/>
          <a:lstStyle/>
          <a:p>
            <a:r>
              <a:rPr lang="nb-NO" altLang="nb-NO" smtClean="0"/>
              <a:t>Hvordan skal forløpet implementeres</a:t>
            </a:r>
          </a:p>
        </p:txBody>
      </p:sp>
      <p:sp>
        <p:nvSpPr>
          <p:cNvPr id="21507" name="Plassholder for innhold 2"/>
          <p:cNvSpPr>
            <a:spLocks noGrp="1"/>
          </p:cNvSpPr>
          <p:nvPr>
            <p:ph idx="1"/>
          </p:nvPr>
        </p:nvSpPr>
        <p:spPr>
          <a:xfrm>
            <a:off x="1219200" y="1700213"/>
            <a:ext cx="7239000" cy="3886200"/>
          </a:xfrm>
        </p:spPr>
        <p:txBody>
          <a:bodyPr/>
          <a:lstStyle/>
          <a:p>
            <a:r>
              <a:rPr lang="nb-NO" altLang="nb-NO" smtClean="0"/>
              <a:t>Implementering og måling av resultater er et </a:t>
            </a:r>
            <a:r>
              <a:rPr lang="nb-NO" altLang="nb-NO" u="sng" smtClean="0"/>
              <a:t>lederansvar</a:t>
            </a:r>
            <a:r>
              <a:rPr lang="nb-NO" altLang="nb-NO" smtClean="0"/>
              <a:t> og rollen som forløpsansvarlig har ansvar for både å beskrive, implementere og følge opp standardiserte pasientforløp. Forløpsansvarlig skal påse at forløpene følges og at de er riktig ressurssatt.</a:t>
            </a:r>
          </a:p>
          <a:p>
            <a:r>
              <a:rPr lang="nb-NO" altLang="nb-NO" smtClean="0"/>
              <a:t>Forløpskoordinatorer vil være viktige ressurser i det daglige arbeidet med å bidra til og påse at forløpene følges som beskrevet.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tel 1"/>
          <p:cNvSpPr>
            <a:spLocks noGrp="1"/>
          </p:cNvSpPr>
          <p:nvPr>
            <p:ph type="title"/>
          </p:nvPr>
        </p:nvSpPr>
        <p:spPr>
          <a:xfrm>
            <a:off x="1219200" y="260350"/>
            <a:ext cx="7239000" cy="1066800"/>
          </a:xfrm>
        </p:spPr>
        <p:txBody>
          <a:bodyPr/>
          <a:lstStyle/>
          <a:p>
            <a:r>
              <a:rPr lang="nb-NO" altLang="nb-NO" smtClean="0"/>
              <a:t>Måleparametre</a:t>
            </a:r>
          </a:p>
        </p:txBody>
      </p:sp>
      <p:sp>
        <p:nvSpPr>
          <p:cNvPr id="22531" name="Plassholder for innhold 2"/>
          <p:cNvSpPr>
            <a:spLocks noGrp="1"/>
          </p:cNvSpPr>
          <p:nvPr>
            <p:ph idx="1"/>
          </p:nvPr>
        </p:nvSpPr>
        <p:spPr>
          <a:xfrm>
            <a:off x="1219200" y="1773238"/>
            <a:ext cx="7239000" cy="3886200"/>
          </a:xfrm>
        </p:spPr>
        <p:txBody>
          <a:bodyPr/>
          <a:lstStyle/>
          <a:p>
            <a:r>
              <a:rPr lang="nb-NO" altLang="nb-NO" smtClean="0"/>
              <a:t>Kreftdiagnose</a:t>
            </a:r>
          </a:p>
          <a:p>
            <a:endParaRPr lang="nb-NO" altLang="nb-NO" smtClean="0"/>
          </a:p>
          <a:p>
            <a:r>
              <a:rPr lang="nb-NO" altLang="nb-NO" smtClean="0"/>
              <a:t>Tid fra henvisning til påbegynt behandling</a:t>
            </a:r>
          </a:p>
          <a:p>
            <a:endParaRPr lang="nb-NO" altLang="nb-NO" smtClean="0"/>
          </a:p>
          <a:p>
            <a:endParaRPr lang="nb-NO" altLang="nb-NO" smtClean="0"/>
          </a:p>
          <a:p>
            <a:r>
              <a:rPr lang="nb-NO" altLang="nb-NO" smtClean="0"/>
              <a:t>Tid til endelig behandling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tel 1"/>
          <p:cNvSpPr>
            <a:spLocks noGrp="1"/>
          </p:cNvSpPr>
          <p:nvPr>
            <p:ph type="title"/>
          </p:nvPr>
        </p:nvSpPr>
        <p:spPr>
          <a:xfrm>
            <a:off x="1219200" y="115888"/>
            <a:ext cx="7239000" cy="1066800"/>
          </a:xfrm>
        </p:spPr>
        <p:txBody>
          <a:bodyPr/>
          <a:lstStyle/>
          <a:p>
            <a:r>
              <a:rPr lang="nb-NO" altLang="nb-NO" smtClean="0"/>
              <a:t>Koding</a:t>
            </a:r>
          </a:p>
        </p:txBody>
      </p:sp>
      <p:sp>
        <p:nvSpPr>
          <p:cNvPr id="23555" name="Plassholder for innhold 2"/>
          <p:cNvSpPr>
            <a:spLocks noGrp="1"/>
          </p:cNvSpPr>
          <p:nvPr>
            <p:ph idx="1"/>
          </p:nvPr>
        </p:nvSpPr>
        <p:spPr>
          <a:xfrm>
            <a:off x="1331913" y="1268413"/>
            <a:ext cx="7239000" cy="3886200"/>
          </a:xfrm>
        </p:spPr>
        <p:txBody>
          <a:bodyPr/>
          <a:lstStyle/>
          <a:p>
            <a:r>
              <a:rPr lang="nb-NO" altLang="nb-NO" smtClean="0"/>
              <a:t>Når man mottar henvisning angående bekreftet eller mistenkt malignt melanom, skal første mottagende instans i 2. linjetjeneste kode «start pakkeforløp» A38A, i PAS (Pasient Administrativt System). Se kap 7 i Helsedirektoratets «pakkeforløp for føflekkreft». </a:t>
            </a:r>
          </a:p>
          <a:p>
            <a:endParaRPr lang="nb-NO" altLang="nb-NO" smtClean="0"/>
          </a:p>
          <a:p>
            <a:r>
              <a:rPr lang="nb-NO" altLang="nb-NO" smtClean="0"/>
              <a:t>Utredning eller sikker diagnose ved mottak av henvisning? </a:t>
            </a:r>
          </a:p>
          <a:p>
            <a:r>
              <a:rPr lang="nb-NO" altLang="nb-NO" smtClean="0"/>
              <a:t>Når første behandling iverksettes (kirurgi), er pakkeforløpet avsluttet.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tel 1"/>
          <p:cNvSpPr>
            <a:spLocks noGrp="1"/>
          </p:cNvSpPr>
          <p:nvPr>
            <p:ph type="title"/>
          </p:nvPr>
        </p:nvSpPr>
        <p:spPr>
          <a:xfrm>
            <a:off x="1219200" y="346075"/>
            <a:ext cx="7239000" cy="1066800"/>
          </a:xfrm>
        </p:spPr>
        <p:txBody>
          <a:bodyPr/>
          <a:lstStyle/>
          <a:p>
            <a:r>
              <a:rPr lang="nb-NO" altLang="nb-NO" smtClean="0"/>
              <a:t>Oppsummering</a:t>
            </a:r>
          </a:p>
        </p:txBody>
      </p:sp>
      <p:sp>
        <p:nvSpPr>
          <p:cNvPr id="24579" name="Plassholder for innhold 2"/>
          <p:cNvSpPr>
            <a:spLocks noGrp="1"/>
          </p:cNvSpPr>
          <p:nvPr>
            <p:ph idx="1"/>
          </p:nvPr>
        </p:nvSpPr>
        <p:spPr>
          <a:xfrm>
            <a:off x="1219200" y="1846263"/>
            <a:ext cx="7239000" cy="3886200"/>
          </a:xfrm>
        </p:spPr>
        <p:txBody>
          <a:bodyPr/>
          <a:lstStyle/>
          <a:p>
            <a:r>
              <a:rPr lang="nb-NO" altLang="nb-NO" smtClean="0"/>
              <a:t>Re-eksisjon av melanomer 1 mm og under – uten mitoser eller ulcerasjon – kan gjøres lokalt.</a:t>
            </a:r>
          </a:p>
          <a:p>
            <a:r>
              <a:rPr lang="nb-NO" altLang="nb-NO" smtClean="0"/>
              <a:t>Følge melanomgruppens oppfølgingsanbefaling</a:t>
            </a:r>
          </a:p>
          <a:p>
            <a:endParaRPr lang="nb-NO" altLang="nb-NO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tel 1"/>
          <p:cNvSpPr>
            <a:spLocks noGrp="1"/>
          </p:cNvSpPr>
          <p:nvPr>
            <p:ph type="title"/>
          </p:nvPr>
        </p:nvSpPr>
        <p:spPr>
          <a:xfrm>
            <a:off x="1219200" y="188913"/>
            <a:ext cx="7239000" cy="1066800"/>
          </a:xfrm>
        </p:spPr>
        <p:txBody>
          <a:bodyPr/>
          <a:lstStyle/>
          <a:p>
            <a:r>
              <a:rPr lang="nb-NO" altLang="nb-NO" smtClean="0"/>
              <a:t>Innledning</a:t>
            </a:r>
          </a:p>
        </p:txBody>
      </p:sp>
      <p:sp>
        <p:nvSpPr>
          <p:cNvPr id="12291" name="Plassholder for innhold 2"/>
          <p:cNvSpPr>
            <a:spLocks noGrp="1"/>
          </p:cNvSpPr>
          <p:nvPr>
            <p:ph idx="1"/>
          </p:nvPr>
        </p:nvSpPr>
        <p:spPr>
          <a:xfrm>
            <a:off x="1187450" y="981075"/>
            <a:ext cx="7239000" cy="3886200"/>
          </a:xfrm>
        </p:spPr>
        <p:txBody>
          <a:bodyPr/>
          <a:lstStyle/>
          <a:p>
            <a:pPr>
              <a:defRPr/>
            </a:pPr>
            <a:r>
              <a:rPr lang="nb-NO" altLang="nb-NO" sz="1400" dirty="0" smtClean="0"/>
              <a:t>Forløpsansvarlige overleger</a:t>
            </a:r>
          </a:p>
          <a:p>
            <a:pPr lvl="1">
              <a:defRPr/>
            </a:pPr>
            <a:r>
              <a:rPr lang="nb-NO" altLang="nb-NO" sz="1400" dirty="0" smtClean="0"/>
              <a:t>Kjersti Ausen, overlege, Plastikkirurgisk avdeling, St. Olavs Hospital</a:t>
            </a:r>
          </a:p>
          <a:p>
            <a:pPr lvl="1">
              <a:defRPr/>
            </a:pPr>
            <a:r>
              <a:rPr lang="nb-NO" altLang="nb-NO" sz="1400" dirty="0" smtClean="0"/>
              <a:t>Jarle Karlsen, overlege, Kreftklinikken, St. Olavs Hospital</a:t>
            </a:r>
          </a:p>
          <a:p>
            <a:pPr>
              <a:defRPr/>
            </a:pPr>
            <a:r>
              <a:rPr lang="nb-NO" altLang="nb-NO" sz="1400" dirty="0" smtClean="0"/>
              <a:t>Deltakere i utarbeidelsen av forløpet:</a:t>
            </a:r>
          </a:p>
          <a:p>
            <a:pPr>
              <a:defRPr/>
            </a:pPr>
            <a:r>
              <a:rPr lang="nb-NO" altLang="nb-NO" sz="1400" b="1" dirty="0" smtClean="0"/>
              <a:t>Melanomgruppen ved St Olavs Hospital:</a:t>
            </a:r>
          </a:p>
          <a:p>
            <a:pPr lvl="1">
              <a:defRPr/>
            </a:pPr>
            <a:r>
              <a:rPr lang="nb-NO" altLang="nb-NO" sz="1400" b="1" dirty="0" smtClean="0"/>
              <a:t>Ragnhild Telnes, overlege, Hudavdelingen</a:t>
            </a:r>
            <a:r>
              <a:rPr lang="nb-NO" altLang="nb-NO" sz="1400" dirty="0" smtClean="0"/>
              <a:t>, St Olavs Hospital</a:t>
            </a:r>
          </a:p>
          <a:p>
            <a:pPr lvl="1">
              <a:defRPr/>
            </a:pPr>
            <a:r>
              <a:rPr lang="nb-NO" altLang="nb-NO" sz="1400" dirty="0" smtClean="0"/>
              <a:t>Hans Fjøsne, avdelingsoverlege, endokrinkirurgi, St Olavs Hospital</a:t>
            </a:r>
          </a:p>
          <a:p>
            <a:pPr lvl="1">
              <a:defRPr/>
            </a:pPr>
            <a:r>
              <a:rPr lang="nb-NO" altLang="nb-NO" sz="1400" dirty="0" smtClean="0"/>
              <a:t>Marit Langmyr, overlege, Klinikk for billeddiagnostikk, St Olavs Hospital</a:t>
            </a:r>
          </a:p>
          <a:p>
            <a:pPr lvl="1">
              <a:defRPr/>
            </a:pPr>
            <a:r>
              <a:rPr lang="nb-NO" altLang="nb-NO" sz="1400" dirty="0" smtClean="0"/>
              <a:t>Åsmund Straum, overlege, Klinikk for billeddiagnostikk, St Olavs Hospital</a:t>
            </a:r>
          </a:p>
          <a:p>
            <a:pPr lvl="1">
              <a:defRPr/>
            </a:pPr>
            <a:r>
              <a:rPr lang="nb-NO" altLang="nb-NO" sz="1400" dirty="0" smtClean="0"/>
              <a:t>Harald Aarseth, avdelingsoverlege, avdeling for Patologi, St Olavs Hospital</a:t>
            </a:r>
          </a:p>
          <a:p>
            <a:pPr lvl="1">
              <a:defRPr/>
            </a:pPr>
            <a:r>
              <a:rPr lang="nb-NO" altLang="nb-NO" sz="1400" dirty="0" smtClean="0"/>
              <a:t>Leif Anders Holmen, overlege, ØNH, St. Olavs Hospital</a:t>
            </a:r>
          </a:p>
          <a:p>
            <a:pPr marL="457200" lvl="1" indent="0">
              <a:buFontTx/>
              <a:buNone/>
              <a:defRPr/>
            </a:pPr>
            <a:r>
              <a:rPr lang="nb-NO" altLang="nb-NO" sz="1400" b="1" dirty="0" smtClean="0"/>
              <a:t>Øvrige deltakere Helse Midt-Norge</a:t>
            </a:r>
            <a:r>
              <a:rPr lang="nb-NO" altLang="nb-NO" sz="1400" dirty="0" smtClean="0"/>
              <a:t>:</a:t>
            </a:r>
          </a:p>
          <a:p>
            <a:pPr lvl="1">
              <a:defRPr/>
            </a:pPr>
            <a:r>
              <a:rPr lang="nb-NO" altLang="nb-NO" sz="1400" dirty="0" smtClean="0"/>
              <a:t>Oluf Herlofsen, Seksjonsoverlege, Kreftavdelinga, Ålesund Sjukehus</a:t>
            </a:r>
          </a:p>
          <a:p>
            <a:pPr lvl="1">
              <a:defRPr/>
            </a:pPr>
            <a:r>
              <a:rPr lang="nb-NO" altLang="nb-NO" sz="1400" dirty="0" smtClean="0"/>
              <a:t>Svein Ruud, Overlege, Kirurgisk avdeling, Namsos Sykehus</a:t>
            </a:r>
          </a:p>
          <a:p>
            <a:pPr lvl="1">
              <a:defRPr/>
            </a:pPr>
            <a:r>
              <a:rPr lang="nb-NO" altLang="nb-NO" sz="1400" dirty="0" smtClean="0"/>
              <a:t>Knut Holmen, Overlege, Kirurgisk avdeling, Sykehuset Levanger</a:t>
            </a:r>
          </a:p>
          <a:p>
            <a:pPr lvl="1">
              <a:defRPr/>
            </a:pPr>
            <a:r>
              <a:rPr lang="nb-NO" altLang="nb-NO" sz="1400" dirty="0" smtClean="0"/>
              <a:t>Unni Irene Arnestad, Rådgiver, Helse Møre og Romsdal</a:t>
            </a:r>
          </a:p>
          <a:p>
            <a:pPr lvl="1">
              <a:defRPr/>
            </a:pPr>
            <a:r>
              <a:rPr lang="nb-NO" altLang="nb-NO" sz="1400" dirty="0" smtClean="0"/>
              <a:t>Torstein Rønningen, Rådgiver, Helse Nord-Trøndelag</a:t>
            </a:r>
          </a:p>
          <a:p>
            <a:pPr lvl="1">
              <a:defRPr/>
            </a:pPr>
            <a:r>
              <a:rPr lang="nb-NO" altLang="nb-NO" sz="1400" dirty="0" smtClean="0"/>
              <a:t>Karina Fonstad, Pasientkoordinator, St Olavs Hospital</a:t>
            </a:r>
            <a:endParaRPr lang="nb-NO" altLang="nb-NO" sz="1400" dirty="0"/>
          </a:p>
          <a:p>
            <a:pPr lvl="1">
              <a:defRPr/>
            </a:pPr>
            <a:r>
              <a:rPr lang="nb-NO" altLang="nb-NO" sz="1400" dirty="0"/>
              <a:t>Berit Helene Langås, Helsefaglig Rådgiver, St Olavs Hospital</a:t>
            </a:r>
          </a:p>
          <a:p>
            <a:pPr lvl="1">
              <a:defRPr/>
            </a:pPr>
            <a:endParaRPr lang="nb-NO" altLang="nb-NO" sz="1400" dirty="0" smtClean="0"/>
          </a:p>
          <a:p>
            <a:pPr>
              <a:defRPr/>
            </a:pPr>
            <a:endParaRPr lang="nb-NO" altLang="nb-NO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tel 1"/>
          <p:cNvSpPr>
            <a:spLocks noGrp="1"/>
          </p:cNvSpPr>
          <p:nvPr>
            <p:ph type="title"/>
          </p:nvPr>
        </p:nvSpPr>
        <p:spPr>
          <a:xfrm>
            <a:off x="1219200" y="404813"/>
            <a:ext cx="7239000" cy="1066800"/>
          </a:xfrm>
        </p:spPr>
        <p:txBody>
          <a:bodyPr/>
          <a:lstStyle/>
          <a:p>
            <a:r>
              <a:rPr lang="nb-NO" altLang="nb-NO" smtClean="0"/>
              <a:t>Hvorfor regionalt pasientforløp for malignt melanom?</a:t>
            </a:r>
          </a:p>
        </p:txBody>
      </p:sp>
      <p:sp>
        <p:nvSpPr>
          <p:cNvPr id="13315" name="Plassholder for innhold 2"/>
          <p:cNvSpPr>
            <a:spLocks noGrp="1"/>
          </p:cNvSpPr>
          <p:nvPr>
            <p:ph idx="1"/>
          </p:nvPr>
        </p:nvSpPr>
        <p:spPr>
          <a:xfrm>
            <a:off x="1258888" y="2133600"/>
            <a:ext cx="7239000" cy="4310063"/>
          </a:xfrm>
        </p:spPr>
        <p:txBody>
          <a:bodyPr/>
          <a:lstStyle/>
          <a:p>
            <a:r>
              <a:rPr lang="nb-NO" altLang="nb-NO" smtClean="0"/>
              <a:t>Mest alvorlige form for hudkreft</a:t>
            </a:r>
          </a:p>
          <a:p>
            <a:r>
              <a:rPr lang="nb-NO" altLang="nb-NO" smtClean="0"/>
              <a:t>Internasjonalt relativt standardisert behandling</a:t>
            </a:r>
          </a:p>
          <a:p>
            <a:r>
              <a:rPr lang="nb-NO" altLang="nb-NO" smtClean="0"/>
              <a:t>Sikre riktig pasientforløp</a:t>
            </a:r>
          </a:p>
          <a:p>
            <a:r>
              <a:rPr lang="nb-NO" altLang="nb-NO" smtClean="0"/>
              <a:t>Utvidet indikasjon for vaktpostdiagnostikk</a:t>
            </a:r>
          </a:p>
          <a:p>
            <a:r>
              <a:rPr lang="nb-NO" altLang="nb-NO" smtClean="0"/>
              <a:t>Nye muligheter for behandling gjør oppfølging viktigere enn før.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mtClean="0"/>
              <a:t>Hvorfor blir dette et bedre forløp</a:t>
            </a:r>
            <a:br>
              <a:rPr lang="nb-NO" altLang="nb-NO" smtClean="0"/>
            </a:br>
            <a:r>
              <a:rPr lang="nb-NO" altLang="nb-NO" smtClean="0"/>
              <a:t>for pasient og helsepersonell</a:t>
            </a:r>
          </a:p>
        </p:txBody>
      </p:sp>
      <p:sp>
        <p:nvSpPr>
          <p:cNvPr id="14339" name="Plassholder for innhold 2"/>
          <p:cNvSpPr>
            <a:spLocks noGrp="1"/>
          </p:cNvSpPr>
          <p:nvPr>
            <p:ph idx="1"/>
          </p:nvPr>
        </p:nvSpPr>
        <p:spPr>
          <a:xfrm>
            <a:off x="1219200" y="2135188"/>
            <a:ext cx="7239000" cy="3886200"/>
          </a:xfrm>
        </p:spPr>
        <p:txBody>
          <a:bodyPr/>
          <a:lstStyle/>
          <a:p>
            <a:pPr>
              <a:defRPr/>
            </a:pPr>
            <a:r>
              <a:rPr lang="nb-NO" sz="2000" dirty="0" smtClean="0"/>
              <a:t>Klar informasjon om hvem som skal kontaktes for: </a:t>
            </a:r>
          </a:p>
          <a:p>
            <a:pPr lvl="1">
              <a:defRPr/>
            </a:pPr>
            <a:r>
              <a:rPr lang="nb-NO" dirty="0" smtClean="0"/>
              <a:t>Pasient</a:t>
            </a:r>
          </a:p>
          <a:p>
            <a:pPr lvl="1">
              <a:defRPr/>
            </a:pPr>
            <a:r>
              <a:rPr lang="nb-NO" dirty="0" smtClean="0"/>
              <a:t>Primærlege/tilsynslege/legevakt </a:t>
            </a:r>
          </a:p>
          <a:p>
            <a:pPr>
              <a:defRPr/>
            </a:pPr>
            <a:r>
              <a:rPr lang="nb-NO" sz="2000" dirty="0" smtClean="0"/>
              <a:t>Entydig informasjon om utredning, initial behandling og videre henvisning for lokalsykehus uten vaktpostdiagnostikk og uten kreftavdeling.</a:t>
            </a:r>
          </a:p>
          <a:p>
            <a:pPr>
              <a:defRPr/>
            </a:pPr>
            <a:r>
              <a:rPr lang="nb-NO" sz="2000" dirty="0" smtClean="0"/>
              <a:t>Tydelige føringer for samarbeid mellom (plastikk) kirurg, hudlege, røntgendiagnostikk og </a:t>
            </a:r>
            <a:r>
              <a:rPr lang="nb-NO" sz="2000" dirty="0" err="1" smtClean="0"/>
              <a:t>onkolog</a:t>
            </a:r>
            <a:r>
              <a:rPr lang="nb-NO" sz="2000" dirty="0" smtClean="0"/>
              <a:t> for å sikre god pasientflyt og optimalt pasientutkomme</a:t>
            </a:r>
          </a:p>
          <a:p>
            <a:pPr marL="0" indent="0">
              <a:buFontTx/>
              <a:buNone/>
              <a:defRPr/>
            </a:pPr>
            <a:endParaRPr lang="nb-NO" altLang="nb-NO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tel 1"/>
          <p:cNvSpPr>
            <a:spLocks noGrp="1"/>
          </p:cNvSpPr>
          <p:nvPr>
            <p:ph type="title"/>
          </p:nvPr>
        </p:nvSpPr>
        <p:spPr>
          <a:xfrm>
            <a:off x="1219200" y="490538"/>
            <a:ext cx="7239000" cy="1066800"/>
          </a:xfrm>
        </p:spPr>
        <p:txBody>
          <a:bodyPr/>
          <a:lstStyle/>
          <a:p>
            <a:r>
              <a:rPr lang="nb-NO" altLang="nb-NO" smtClean="0"/>
              <a:t>Kunnskapsgrunnlaget</a:t>
            </a:r>
          </a:p>
        </p:txBody>
      </p:sp>
      <p:sp>
        <p:nvSpPr>
          <p:cNvPr id="1536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altLang="nb-NO" sz="1600" smtClean="0"/>
              <a:t>Malignt melanom (MM) er blant de kreftformer som har økt mest i den vestlige verden over flere tiår. Mer enn ni av ti dødsfall som skyldes hudkreft i Europa, kan tilskrives malignt melanom. </a:t>
            </a:r>
          </a:p>
          <a:p>
            <a:r>
              <a:rPr lang="nb-NO" altLang="nb-NO" sz="1600" smtClean="0"/>
              <a:t>I 2011 ble det registert 1718 nye tilfeller i Norge, og denne kreftformen rammer relativt mange unge mennesker. Melanom er den nest vanligste kreftform hos både menn og kvinner i alderen 25-49 år, og dødsfall medfører derfor tap av mange leveår. </a:t>
            </a:r>
          </a:p>
          <a:p>
            <a:r>
              <a:rPr lang="nb-NO" altLang="nb-NO" sz="1600" smtClean="0"/>
              <a:t>Den eneste kjente ytre risikofaktor er eksponering for sollys, og spesielt korte intense eksponeringer som medfører solbrenthet. Primær forebyggelse vil innebære informasjon til befolkningen om å endre sin solingsadferd. Sekundær forebyggelse søker å gi befolkningen informasjon om faresignaler ved melanom, slik at sykdommen kan diagnostiseres på et tidlig tidspunkt med bedret overlevelse. På denne måten kan både forekomst og dødelighet reduseres.</a:t>
            </a:r>
            <a:endParaRPr lang="nb-NO" altLang="nb-NO" sz="1600" b="1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altLang="nb-NO" smtClean="0"/>
          </a:p>
        </p:txBody>
      </p:sp>
      <p:pic>
        <p:nvPicPr>
          <p:cNvPr id="1638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2276475"/>
            <a:ext cx="8239125" cy="3611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620713"/>
            <a:ext cx="7324725" cy="176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tel 1"/>
          <p:cNvSpPr>
            <a:spLocks noGrp="1"/>
          </p:cNvSpPr>
          <p:nvPr>
            <p:ph type="title"/>
          </p:nvPr>
        </p:nvSpPr>
        <p:spPr>
          <a:xfrm>
            <a:off x="1219200" y="333375"/>
            <a:ext cx="7239000" cy="1066800"/>
          </a:xfrm>
        </p:spPr>
        <p:txBody>
          <a:bodyPr/>
          <a:lstStyle/>
          <a:p>
            <a:r>
              <a:rPr lang="nb-NO" altLang="nb-NO" sz="2400" smtClean="0"/>
              <a:t>Behandling av malignt melanom</a:t>
            </a:r>
          </a:p>
        </p:txBody>
      </p:sp>
      <p:sp>
        <p:nvSpPr>
          <p:cNvPr id="16387" name="Plassholder for innhold 2"/>
          <p:cNvSpPr>
            <a:spLocks noGrp="1"/>
          </p:cNvSpPr>
          <p:nvPr>
            <p:ph idx="1"/>
          </p:nvPr>
        </p:nvSpPr>
        <p:spPr>
          <a:xfrm>
            <a:off x="1219200" y="1700213"/>
            <a:ext cx="7239000" cy="3886200"/>
          </a:xfrm>
        </p:spPr>
        <p:txBody>
          <a:bodyPr/>
          <a:lstStyle/>
          <a:p>
            <a:pPr>
              <a:defRPr/>
            </a:pPr>
            <a:r>
              <a:rPr lang="nb-NO" altLang="nb-NO" sz="1800" dirty="0" smtClean="0"/>
              <a:t>Kirurgisk behandling fremdeles </a:t>
            </a:r>
            <a:r>
              <a:rPr lang="nb-NO" altLang="nb-NO" sz="1800" dirty="0" err="1" smtClean="0"/>
              <a:t>hovedbehandling</a:t>
            </a:r>
            <a:r>
              <a:rPr lang="nb-NO" altLang="nb-NO" sz="1800" dirty="0" smtClean="0"/>
              <a:t>. Re-eksisjon med mer enn 2 cm fri margin har usikker gevinst. Se handlingsprogram for malignt melanom. </a:t>
            </a:r>
          </a:p>
          <a:p>
            <a:pPr>
              <a:defRPr/>
            </a:pPr>
            <a:endParaRPr lang="nb-NO" altLang="nb-NO" sz="1800" dirty="0"/>
          </a:p>
          <a:p>
            <a:pPr>
              <a:defRPr/>
            </a:pPr>
            <a:r>
              <a:rPr lang="nb-NO" altLang="nb-NO" sz="1800" dirty="0" smtClean="0"/>
              <a:t>Vaktpostdiagnostikk ved melanomer over 1 mm tykkelse (men under 4 mm) – omdiskutert, mest prognostisk gevinst. </a:t>
            </a:r>
          </a:p>
          <a:p>
            <a:pPr>
              <a:defRPr/>
            </a:pPr>
            <a:endParaRPr lang="nb-NO" altLang="nb-NO" sz="1800" dirty="0" smtClean="0"/>
          </a:p>
          <a:p>
            <a:pPr>
              <a:defRPr/>
            </a:pPr>
            <a:r>
              <a:rPr lang="nb-NO" altLang="nb-NO" sz="1800" dirty="0" smtClean="0"/>
              <a:t>Siste år: Nye medikamenter; mange pågående studier. Derfor viktigere med vaktpostdiagnostikk. </a:t>
            </a:r>
          </a:p>
          <a:p>
            <a:pPr marL="0" indent="0">
              <a:buFontTx/>
              <a:buNone/>
              <a:defRPr/>
            </a:pPr>
            <a:endParaRPr lang="nb-NO" altLang="nb-NO" sz="16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tel 1"/>
          <p:cNvSpPr>
            <a:spLocks noGrp="1"/>
          </p:cNvSpPr>
          <p:nvPr>
            <p:ph type="title"/>
          </p:nvPr>
        </p:nvSpPr>
        <p:spPr>
          <a:xfrm>
            <a:off x="1219200" y="-171450"/>
            <a:ext cx="7239000" cy="1066800"/>
          </a:xfrm>
        </p:spPr>
        <p:txBody>
          <a:bodyPr/>
          <a:lstStyle/>
          <a:p>
            <a:r>
              <a:rPr lang="nb-NO" altLang="nb-NO" smtClean="0"/>
              <a:t>Henvisning og utredning</a:t>
            </a: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450" y="692150"/>
            <a:ext cx="7451725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kstSylinder 1"/>
          <p:cNvSpPr txBox="1">
            <a:spLocks noChangeArrowheads="1"/>
          </p:cNvSpPr>
          <p:nvPr/>
        </p:nvSpPr>
        <p:spPr bwMode="auto">
          <a:xfrm rot="-1357977">
            <a:off x="6345238" y="3324225"/>
            <a:ext cx="255111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2800" b="1">
                <a:latin typeface="Times New Roman" panose="02020603050405020304" pitchFamily="18" charset="0"/>
              </a:rPr>
              <a:t>Er diagnosen sikker?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tel 1"/>
          <p:cNvSpPr>
            <a:spLocks noGrp="1"/>
          </p:cNvSpPr>
          <p:nvPr>
            <p:ph type="title"/>
          </p:nvPr>
        </p:nvSpPr>
        <p:spPr>
          <a:xfrm>
            <a:off x="1219200" y="-100013"/>
            <a:ext cx="7239000" cy="1066801"/>
          </a:xfrm>
        </p:spPr>
        <p:txBody>
          <a:bodyPr/>
          <a:lstStyle/>
          <a:p>
            <a:r>
              <a:rPr lang="nb-NO" altLang="nb-NO" smtClean="0"/>
              <a:t>Behandling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765175"/>
            <a:ext cx="6877050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kstSylinder 1"/>
          <p:cNvSpPr txBox="1">
            <a:spLocks noChangeArrowheads="1"/>
          </p:cNvSpPr>
          <p:nvPr/>
        </p:nvSpPr>
        <p:spPr bwMode="auto">
          <a:xfrm rot="-1153653">
            <a:off x="4702175" y="2705100"/>
            <a:ext cx="3563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2800" b="1">
                <a:latin typeface="Times New Roman" panose="02020603050405020304" pitchFamily="18" charset="0"/>
              </a:rPr>
              <a:t>Vaktpostdiagnostikk?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olav_liggende_ren">
  <a:themeElements>
    <a:clrScheme name="stolav_liggende_re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olav_liggende_re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olav_liggende_re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olav_liggende_re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lav_liggende_re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lav_liggende_re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lav_liggende_re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lav_liggende_re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lav_liggende_re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stolav_liggende_ren</Template>
  <TotalTime>15636</TotalTime>
  <Words>697</Words>
  <Application>Microsoft Office PowerPoint</Application>
  <PresentationFormat>Skjermfremvisning (4:3)</PresentationFormat>
  <Paragraphs>76</Paragraphs>
  <Slides>14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9" baseType="lpstr">
      <vt:lpstr>Times New Roman</vt:lpstr>
      <vt:lpstr>MS PGothic</vt:lpstr>
      <vt:lpstr>Arial</vt:lpstr>
      <vt:lpstr>Calibri</vt:lpstr>
      <vt:lpstr>stolav_liggende_ren</vt:lpstr>
      <vt:lpstr> Regionalt standardisert pasientforløp  Malignt melanom</vt:lpstr>
      <vt:lpstr>Innledning</vt:lpstr>
      <vt:lpstr>Hvorfor regionalt pasientforløp for malignt melanom?</vt:lpstr>
      <vt:lpstr>Hvorfor blir dette et bedre forløp for pasient og helsepersonell</vt:lpstr>
      <vt:lpstr>Kunnskapsgrunnlaget</vt:lpstr>
      <vt:lpstr>PowerPoint-presentasjon</vt:lpstr>
      <vt:lpstr>Behandling av malignt melanom</vt:lpstr>
      <vt:lpstr>Henvisning og utredning</vt:lpstr>
      <vt:lpstr>Behandling</vt:lpstr>
      <vt:lpstr>Hva er nytt i forløpet?</vt:lpstr>
      <vt:lpstr>Hvordan skal forløpet implementeres</vt:lpstr>
      <vt:lpstr>Måleparametre</vt:lpstr>
      <vt:lpstr>Koding</vt:lpstr>
      <vt:lpstr>Oppsummering</vt:lpstr>
    </vt:vector>
  </TitlesOfParts>
  <Company>Stolav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raggre-st</dc:creator>
  <cp:lastModifiedBy>sys_rpa_robot01_prd</cp:lastModifiedBy>
  <cp:revision>313</cp:revision>
  <cp:lastPrinted>2013-09-11T07:10:15Z</cp:lastPrinted>
  <dcterms:created xsi:type="dcterms:W3CDTF">2011-05-10T08:35:30Z</dcterms:created>
  <dcterms:modified xsi:type="dcterms:W3CDTF">2021-10-01T22:45:42Z</dcterms:modified>
</cp:coreProperties>
</file>