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377" r:id="rId2"/>
    <p:sldId id="402" r:id="rId3"/>
    <p:sldId id="376" r:id="rId4"/>
    <p:sldId id="406" r:id="rId5"/>
    <p:sldId id="410" r:id="rId6"/>
    <p:sldId id="397" r:id="rId7"/>
    <p:sldId id="398" r:id="rId8"/>
    <p:sldId id="399" r:id="rId9"/>
    <p:sldId id="400" r:id="rId10"/>
    <p:sldId id="405" r:id="rId11"/>
    <p:sldId id="409" r:id="rId12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000066"/>
    <a:srgbClr val="FF0066"/>
    <a:srgbClr val="B7FFE7"/>
    <a:srgbClr val="89FFD8"/>
    <a:srgbClr val="99FFCC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1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90815-9257-4DC3-BBF5-A9761A88D92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5562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3278B-A9F0-48A1-9EBD-EEBF550AA5C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8570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A14F6-E6BD-49A1-B40A-1F3D9D0B709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204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E515F-650F-4164-A1AE-461CDEB7249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7973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D1741-DA58-422D-928A-9CA4A46A1D9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2244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4E049-CE2E-4D3A-B2EA-F0683FBE9C0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9761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E2508-3EFB-48E8-890F-04862BFD526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8295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EC904-0506-4C07-B72E-D6B56DD0848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169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A266D-5A66-4FE6-B0BF-0CD4F07B0DB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5909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61D6B-AF49-4EFC-9E41-FA43EF36EDA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029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E7101-8737-4923-8268-71B22E3D95F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6513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9"/>
            </a:gs>
            <a:gs pos="100000">
              <a:srgbClr val="00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86A2EBC6-134A-4AD5-8E3F-711DD4768EC1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431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b="1">
                <a:solidFill>
                  <a:srgbClr val="FFFF00"/>
                </a:solidFill>
                <a:latin typeface="Arial" panose="020B0604020202020204" pitchFamily="34" charset="0"/>
              </a:rPr>
              <a:t>MYELOMATOSE / BENMARGSKREFT</a:t>
            </a:r>
          </a:p>
        </p:txBody>
      </p:sp>
      <p:pic>
        <p:nvPicPr>
          <p:cNvPr id="2051" name="Picture 6" descr="mmcel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844675"/>
            <a:ext cx="4687888" cy="312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304800" y="6248400"/>
            <a:ext cx="819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>
                <a:solidFill>
                  <a:srgbClr val="FFFF00"/>
                </a:solidFill>
                <a:latin typeface="Arial" panose="020B0604020202020204" pitchFamily="34" charset="0"/>
              </a:rPr>
              <a:t>Overlege dr. med. Øyvind Hjertner, Avd. for blodsykdommer, St. Olavs Hospital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r>
              <a:rPr lang="nb-NO" altLang="nb-NO" smtClean="0">
                <a:solidFill>
                  <a:srgbClr val="FFFF00"/>
                </a:solidFill>
                <a:latin typeface="Arial" panose="020B0604020202020204" pitchFamily="34" charset="0"/>
              </a:rPr>
              <a:t>Myelomatose-behandling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876800"/>
          </a:xfrm>
        </p:spPr>
        <p:txBody>
          <a:bodyPr/>
          <a:lstStyle/>
          <a:p>
            <a:pPr>
              <a:lnSpc>
                <a:spcPct val="115000"/>
              </a:lnSpc>
              <a:defRPr/>
            </a:pP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</a:rPr>
              <a:t>Vi har 9-10 tilgjengelige medikamenter mot myelomatose. Ofte blir 2-3 gitt sammen. </a:t>
            </a:r>
          </a:p>
          <a:p>
            <a:pPr>
              <a:lnSpc>
                <a:spcPct val="115000"/>
              </a:lnSpc>
              <a:defRPr/>
            </a:pP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</a:rPr>
              <a:t>Kreftcellene kan over tid bli motstandsdyktig mot medikamentene</a:t>
            </a:r>
          </a:p>
          <a:p>
            <a:pPr>
              <a:lnSpc>
                <a:spcPct val="115000"/>
              </a:lnSpc>
              <a:defRPr/>
            </a:pP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</a:rPr>
              <a:t>Helbredende behandling ikke tilgjengelig i dag</a:t>
            </a:r>
          </a:p>
          <a:p>
            <a:pPr>
              <a:lnSpc>
                <a:spcPct val="115000"/>
              </a:lnSpc>
              <a:defRPr/>
            </a:pP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</a:rPr>
              <a:t>To nye lovende medikamenter er nå tilgjengelig:</a:t>
            </a:r>
          </a:p>
          <a:p>
            <a:pPr>
              <a:lnSpc>
                <a:spcPct val="115000"/>
              </a:lnSpc>
              <a:buFontTx/>
              <a:buNone/>
              <a:defRPr/>
            </a:pP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</a:rPr>
              <a:t>		- </a:t>
            </a:r>
            <a:r>
              <a:rPr lang="nb-NO" altLang="nb-NO" sz="2400" dirty="0" err="1" smtClean="0">
                <a:solidFill>
                  <a:srgbClr val="FFFF00"/>
                </a:solidFill>
                <a:latin typeface="Arial" charset="0"/>
              </a:rPr>
              <a:t>Pomalidomid</a:t>
            </a: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</a:rPr>
              <a:t> (</a:t>
            </a:r>
            <a:r>
              <a:rPr lang="nb-NO" altLang="nb-NO" sz="2400" dirty="0" err="1" smtClean="0">
                <a:solidFill>
                  <a:srgbClr val="FFFF00"/>
                </a:solidFill>
                <a:latin typeface="Arial" charset="0"/>
              </a:rPr>
              <a:t>Imnovid</a:t>
            </a: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®)</a:t>
            </a:r>
          </a:p>
          <a:p>
            <a:pPr>
              <a:lnSpc>
                <a:spcPct val="115000"/>
              </a:lnSpc>
              <a:buFontTx/>
              <a:buNone/>
              <a:defRPr/>
            </a:pP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</a:rPr>
              <a:t>		- </a:t>
            </a:r>
            <a:r>
              <a:rPr lang="nb-NO" altLang="nb-NO" sz="2400" dirty="0" err="1" smtClean="0">
                <a:solidFill>
                  <a:srgbClr val="FFFF00"/>
                </a:solidFill>
                <a:latin typeface="Arial" charset="0"/>
              </a:rPr>
              <a:t>Carfilzomib</a:t>
            </a: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</a:rPr>
              <a:t> (</a:t>
            </a:r>
            <a:r>
              <a:rPr lang="nb-NO" altLang="nb-NO" sz="2400" dirty="0" err="1" smtClean="0">
                <a:solidFill>
                  <a:srgbClr val="FFFF00"/>
                </a:solidFill>
                <a:latin typeface="Arial" charset="0"/>
              </a:rPr>
              <a:t>Kyprolis</a:t>
            </a: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®)</a:t>
            </a:r>
            <a:endParaRPr lang="nb-NO" altLang="nb-NO" sz="2400" dirty="0" smtClean="0">
              <a:solidFill>
                <a:srgbClr val="FFFF00"/>
              </a:solidFill>
              <a:latin typeface="Arial" charset="0"/>
            </a:endParaRPr>
          </a:p>
          <a:p>
            <a:pPr>
              <a:lnSpc>
                <a:spcPct val="115000"/>
              </a:lnSpc>
              <a:defRPr/>
            </a:pP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</a:rPr>
              <a:t>Snart kommer antistoff-behandling</a:t>
            </a:r>
          </a:p>
          <a:p>
            <a:pPr marL="0" indent="0">
              <a:lnSpc>
                <a:spcPct val="115000"/>
              </a:lnSpc>
              <a:buFontTx/>
              <a:buNone/>
              <a:defRPr/>
            </a:pPr>
            <a:r>
              <a:rPr lang="nb-NO" altLang="nb-NO" sz="24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</a:rPr>
              <a:t>   som ser lovende ut (</a:t>
            </a:r>
            <a:r>
              <a:rPr lang="nb-NO" altLang="nb-NO" sz="2400" dirty="0" err="1" smtClean="0">
                <a:solidFill>
                  <a:srgbClr val="FFFF00"/>
                </a:solidFill>
                <a:latin typeface="Arial" charset="0"/>
              </a:rPr>
              <a:t>daratumumab</a:t>
            </a:r>
            <a:r>
              <a:rPr lang="nb-NO" altLang="nb-NO" sz="2400" dirty="0" smtClean="0">
                <a:solidFill>
                  <a:srgbClr val="FFFF00"/>
                </a:solidFill>
                <a:latin typeface="Arial" charset="0"/>
              </a:rPr>
              <a:t>)		</a:t>
            </a:r>
          </a:p>
          <a:p>
            <a:pPr>
              <a:defRPr/>
            </a:pPr>
            <a:endParaRPr lang="nb-NO" altLang="nb-NO" dirty="0" smtClean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11268" name="Picture 4" descr="mmcel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768850"/>
            <a:ext cx="3132137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4000" smtClean="0">
                <a:solidFill>
                  <a:srgbClr val="FFFF00"/>
                </a:solidFill>
                <a:latin typeface="Arial" panose="020B0604020202020204" pitchFamily="34" charset="0"/>
              </a:rPr>
              <a:t>Transplantasjon med benmarg fra annen person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 sz="2400" smtClean="0">
                <a:solidFill>
                  <a:srgbClr val="FFFF00"/>
                </a:solidFill>
                <a:latin typeface="Arial" panose="020B0604020202020204" pitchFamily="34" charset="0"/>
              </a:rPr>
              <a:t>Farlig, og ekstra farlig ved myelomatose</a:t>
            </a:r>
          </a:p>
          <a:p>
            <a:endParaRPr lang="nb-NO" altLang="nb-NO" sz="2400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r>
              <a:rPr lang="nb-NO" altLang="nb-NO" sz="2400" smtClean="0">
                <a:solidFill>
                  <a:srgbClr val="FFFF00"/>
                </a:solidFill>
                <a:latin typeface="Arial" panose="020B0604020202020204" pitchFamily="34" charset="0"/>
              </a:rPr>
              <a:t>De aller fleste får tilbakefall</a:t>
            </a:r>
          </a:p>
          <a:p>
            <a:endParaRPr lang="nb-NO" altLang="nb-NO" sz="2400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r>
              <a:rPr lang="nb-NO" altLang="nb-NO" sz="2400" smtClean="0">
                <a:solidFill>
                  <a:srgbClr val="FFFF00"/>
                </a:solidFill>
                <a:latin typeface="Arial" panose="020B0604020202020204" pitchFamily="34" charset="0"/>
              </a:rPr>
              <a:t>Mange får tilleggsplager ved at immun-celler fra den nye benmargen går til angrep på hud og slimhinner, lunger, tarm, lever mm. (Graft-versus-host sykdom)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r>
              <a:rPr lang="nb-NO" altLang="nb-NO" smtClean="0">
                <a:solidFill>
                  <a:srgbClr val="FFFF00"/>
                </a:solidFill>
                <a:latin typeface="Arial" panose="020B0604020202020204" pitchFamily="34" charset="0"/>
              </a:rPr>
              <a:t>Myelomatose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nb-NO" altLang="nb-NO" sz="2400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r>
              <a:rPr lang="nb-NO" altLang="nb-NO" sz="2400" smtClean="0">
                <a:solidFill>
                  <a:srgbClr val="FFFF00"/>
                </a:solidFill>
                <a:latin typeface="Arial" panose="020B0604020202020204" pitchFamily="34" charset="0"/>
              </a:rPr>
              <a:t> Litt over 1% av alle nye kreftformer  </a:t>
            </a:r>
          </a:p>
          <a:p>
            <a:endParaRPr lang="nb-NO" altLang="nb-NO" sz="2400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r>
              <a:rPr lang="nb-NO" altLang="nb-NO" sz="2400" smtClean="0">
                <a:solidFill>
                  <a:srgbClr val="FFFF00"/>
                </a:solidFill>
                <a:latin typeface="Arial" panose="020B0604020202020204" pitchFamily="34" charset="0"/>
              </a:rPr>
              <a:t> Ca. 300 nye pasienter i Norge hvert år</a:t>
            </a:r>
          </a:p>
          <a:p>
            <a:endParaRPr lang="nb-NO" altLang="nb-NO" sz="2400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r>
              <a:rPr lang="nb-NO" altLang="nb-NO" sz="2400" smtClean="0">
                <a:solidFill>
                  <a:srgbClr val="FFFF00"/>
                </a:solidFill>
                <a:latin typeface="Arial" panose="020B0604020202020204" pitchFamily="34" charset="0"/>
              </a:rPr>
              <a:t> Gjennomsnittlig alder ved diagnose 70 år</a:t>
            </a:r>
          </a:p>
          <a:p>
            <a:endParaRPr lang="nb-NO" altLang="nb-NO" sz="2400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r>
              <a:rPr lang="nb-NO" altLang="nb-NO" sz="2400" smtClean="0">
                <a:solidFill>
                  <a:srgbClr val="FFFF00"/>
                </a:solidFill>
                <a:latin typeface="Arial" panose="020B0604020202020204" pitchFamily="34" charset="0"/>
              </a:rPr>
              <a:t> Ingen kjent årsak til sykdommen</a:t>
            </a:r>
            <a:endParaRPr lang="nb-NO" altLang="nb-NO" sz="2400" b="1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endParaRPr lang="nb-NO" altLang="nb-NO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700338" y="260350"/>
            <a:ext cx="3367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b="1">
                <a:solidFill>
                  <a:srgbClr val="FFFF00"/>
                </a:solidFill>
                <a:latin typeface="Arial" panose="020B0604020202020204" pitchFamily="34" charset="0"/>
              </a:rPr>
              <a:t>MYELOMATOSE</a:t>
            </a:r>
            <a:endParaRPr lang="nb-NO" altLang="nb-NO" sz="24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8677275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Kreftsykdom med økt vekst av plasmaceller i benmargen, sjelden i blodet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Normalt med 2-3 % plasmaceller i benmargen, ved  myelomatose er det over 10%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Normale plasmaceller produserer antistoffer som        beskytter oss mot infeksjoner med bakterier og virus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Normale plasmaceller er en viktig del av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immunforsvaret 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5" descr="mmcel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057775"/>
            <a:ext cx="27003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nb-NO" altLang="nb-NO" smtClean="0">
                <a:solidFill>
                  <a:srgbClr val="FFFF00"/>
                </a:solidFill>
                <a:latin typeface="Arial" panose="020B0604020202020204" pitchFamily="34" charset="0"/>
              </a:rPr>
              <a:t>Myelomatose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7772400" cy="4114800"/>
          </a:xfrm>
        </p:spPr>
        <p:txBody>
          <a:bodyPr/>
          <a:lstStyle/>
          <a:p>
            <a:r>
              <a:rPr lang="nb-NO" altLang="nb-NO" sz="2400" smtClean="0">
                <a:solidFill>
                  <a:srgbClr val="FFFF00"/>
                </a:solidFill>
                <a:latin typeface="Arial" panose="020B0604020202020204" pitchFamily="34" charset="0"/>
              </a:rPr>
              <a:t>Plasmacellene ved myelomatose er genetisk skadet, og deler seg og vokser ukontrollert. </a:t>
            </a:r>
          </a:p>
          <a:p>
            <a:endParaRPr lang="nb-NO" altLang="nb-NO" sz="2400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r>
              <a:rPr lang="nb-NO" altLang="nb-NO" sz="2400" smtClean="0">
                <a:solidFill>
                  <a:srgbClr val="FFFF00"/>
                </a:solidFill>
                <a:latin typeface="Arial" panose="020B0604020202020204" pitchFamily="34" charset="0"/>
              </a:rPr>
              <a:t>De produserer alle sammen et likt antistoff, og dette antistoffet kalles en M-komponent (M = monoklonal)</a:t>
            </a:r>
          </a:p>
          <a:p>
            <a:endParaRPr lang="nb-NO" altLang="nb-NO" sz="2400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r>
              <a:rPr lang="nb-NO" altLang="nb-NO" sz="2400" smtClean="0">
                <a:solidFill>
                  <a:srgbClr val="FFFF00"/>
                </a:solidFill>
                <a:latin typeface="Arial" panose="020B0604020202020204" pitchFamily="34" charset="0"/>
              </a:rPr>
              <a:t>M-komponenten måles i blodet eller i urinen, og kan brukes som et mål på sykdomsaktivitet og effekt av behandling</a:t>
            </a:r>
            <a:r>
              <a:rPr lang="nb-NO" altLang="nb-NO" smtClean="0"/>
              <a:t> </a:t>
            </a:r>
          </a:p>
        </p:txBody>
      </p:sp>
      <p:pic>
        <p:nvPicPr>
          <p:cNvPr id="5124" name="Picture 5" descr="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733925"/>
            <a:ext cx="270033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nb-NO" altLang="nb-NO" smtClean="0">
                <a:solidFill>
                  <a:srgbClr val="FFFF00"/>
                </a:solidFill>
                <a:latin typeface="Arial" panose="020B0604020202020204" pitchFamily="34" charset="0"/>
              </a:rPr>
              <a:t>M-komponent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sz="2800" smtClean="0">
                <a:solidFill>
                  <a:srgbClr val="FFFF00"/>
                </a:solidFill>
                <a:latin typeface="Arial" panose="020B0604020202020204" pitchFamily="34" charset="0"/>
              </a:rPr>
              <a:t>Stiger M-komponenten (ved flere målinger) er det oftest et signal om at aktiviteten i sykdommen øker</a:t>
            </a:r>
          </a:p>
          <a:p>
            <a:pPr>
              <a:lnSpc>
                <a:spcPct val="90000"/>
              </a:lnSpc>
            </a:pPr>
            <a:endParaRPr lang="nb-NO" altLang="nb-NO" sz="2800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nb-NO" altLang="nb-NO" sz="2800" smtClean="0">
                <a:solidFill>
                  <a:srgbClr val="FFFF00"/>
                </a:solidFill>
                <a:latin typeface="Arial" panose="020B0604020202020204" pitchFamily="34" charset="0"/>
              </a:rPr>
              <a:t>Er M-komponenten stabil og lav over tid er det et tegn på at sykdomsaktiviteten er lav</a:t>
            </a:r>
          </a:p>
          <a:p>
            <a:pPr>
              <a:lnSpc>
                <a:spcPct val="90000"/>
              </a:lnSpc>
            </a:pPr>
            <a:endParaRPr lang="nb-NO" altLang="nb-NO" sz="2800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nb-NO" altLang="nb-NO" sz="2800" smtClean="0">
                <a:solidFill>
                  <a:srgbClr val="FFFF00"/>
                </a:solidFill>
                <a:latin typeface="Arial" panose="020B0604020202020204" pitchFamily="34" charset="0"/>
              </a:rPr>
              <a:t>Under behandling bør M-komponenten synke som tegn på effekt av behandlingen</a:t>
            </a:r>
            <a:r>
              <a:rPr lang="nb-NO" altLang="nb-NO" sz="2800" smtClean="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5" t="3770" b="38783"/>
          <a:stretch>
            <a:fillRect/>
          </a:stretch>
        </p:blipFill>
        <p:spPr bwMode="auto">
          <a:xfrm>
            <a:off x="0" y="0"/>
            <a:ext cx="9144000" cy="714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908175" y="908050"/>
            <a:ext cx="1150938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4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92275" y="404813"/>
            <a:ext cx="5227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800" b="1">
                <a:solidFill>
                  <a:srgbClr val="FFFF00"/>
                </a:solidFill>
                <a:latin typeface="Arial" panose="020B0604020202020204" pitchFamily="34" charset="0"/>
              </a:rPr>
              <a:t>Symptomer  på myelomatose </a:t>
            </a: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9750" y="1196975"/>
            <a:ext cx="595312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Vondt i ryggen, bedre i ro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Lav blodprosent 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Høy senkning (SR)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Nyresvikt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M-komponent i serum eller urin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Hyperkalsemi (høyt kalsium-nivå i blodet)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Tegn til økt nedbrytning av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 skjelettet på røntgenbilder</a:t>
            </a:r>
          </a:p>
          <a:p>
            <a:pPr>
              <a:spcBef>
                <a:spcPct val="0"/>
              </a:spcBef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7172" name="Picture 4" descr="osteoly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30688"/>
            <a:ext cx="4427537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MULTIBLE MYELOMA OSTEOLYTIC LES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5276850"/>
            <a:ext cx="19589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692275" y="333375"/>
            <a:ext cx="5773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800" b="1">
                <a:solidFill>
                  <a:srgbClr val="FFFF00"/>
                </a:solidFill>
                <a:latin typeface="Arial" panose="020B0604020202020204" pitchFamily="34" charset="0"/>
              </a:rPr>
              <a:t>UTREDNING AV MYELOMATOSE</a:t>
            </a:r>
            <a:endParaRPr lang="nb-NO" altLang="nb-NO" sz="24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7630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Blodverdier Hb (blodprosent), trombocytter (blodplater),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 leukocytter (hvite blodlegemer) som mål på benmargsfunksjon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Kreatinin (nyrefunksjon)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Kalsium-nivå i blodet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Måle M-komponent i blod eller urin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Røntgen-undersøkelse av skjelettet, evt CT eller MR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Benmargsprøve – telle antall plasmaceller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73263" y="725488"/>
            <a:ext cx="5195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400" b="1">
                <a:solidFill>
                  <a:srgbClr val="FFFF00"/>
                </a:solidFill>
                <a:latin typeface="Arial" panose="020B0604020202020204" pitchFamily="34" charset="0"/>
              </a:rPr>
              <a:t>BEHANDLING AV MYELOMATOSE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863013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&lt;65 år, ellers stort sett frisk: </a:t>
            </a:r>
          </a:p>
          <a:p>
            <a:pPr>
              <a:spcBef>
                <a:spcPct val="0"/>
              </a:spcBef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HMAS - høydose melphalan med autolog (egne) stamcellestøtte</a:t>
            </a:r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1. Pasientene forbehandles med to-tre cellegiftkurer.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2. Cyclofosfamid-kur etterfulgt av G-CSF (vekstfaktor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   for normale blodceller). Blodets stamceller lokkes da ut i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   blodet og kan høstes og deretter fryses. 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3. Høydosert cellegift med melphalan etterfulgt av tilbakeføring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   av stamceller etter 2 døgn. </a:t>
            </a:r>
            <a:endParaRPr lang="nb-NO" altLang="nb-NO" sz="2400" b="1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27263" y="725488"/>
            <a:ext cx="468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400" b="1">
                <a:solidFill>
                  <a:srgbClr val="FFFF00"/>
                </a:solidFill>
                <a:latin typeface="Arial" panose="020B0604020202020204" pitchFamily="34" charset="0"/>
              </a:rPr>
              <a:t>BEHANDLING MYELOMATOSE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63917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&gt;65 år:</a:t>
            </a:r>
          </a:p>
          <a:p>
            <a:pPr>
              <a:spcBef>
                <a:spcPct val="0"/>
              </a:spcBef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- Lavdosert melphalan (Alkeran</a:t>
            </a:r>
            <a:r>
              <a:rPr lang="en-US" altLang="nb-NO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) + prednisolon 4 dager hver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 5.-6. uke. Ofte 4-6 slike cellegiftkurer.</a:t>
            </a:r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Ofte tillegg av Thalidomid-tabletter, Revlimid-tabletter  eller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  Velcade-sprøyter  </a:t>
            </a:r>
          </a:p>
          <a:p>
            <a:pPr>
              <a:spcBef>
                <a:spcPct val="0"/>
              </a:spcBef>
            </a:pPr>
            <a:r>
              <a:rPr lang="nb-NO" altLang="nb-NO" sz="2400">
                <a:solidFill>
                  <a:srgbClr val="FFFF00"/>
                </a:solidFill>
                <a:latin typeface="Arial" panose="020B0604020202020204" pitchFamily="34" charset="0"/>
              </a:rPr>
              <a:t>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6013</TotalTime>
  <Words>535</Words>
  <Application>Microsoft Office PowerPoint</Application>
  <PresentationFormat>Skjermfremvisning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Calibri</vt:lpstr>
      <vt:lpstr>Default Design</vt:lpstr>
      <vt:lpstr>PowerPoint-presentasjon</vt:lpstr>
      <vt:lpstr>Myelomatose</vt:lpstr>
      <vt:lpstr>PowerPoint-presentasjon</vt:lpstr>
      <vt:lpstr>Myelomatose</vt:lpstr>
      <vt:lpstr>M-komponent</vt:lpstr>
      <vt:lpstr>PowerPoint-presentasjon</vt:lpstr>
      <vt:lpstr>PowerPoint-presentasjon</vt:lpstr>
      <vt:lpstr>PowerPoint-presentasjon</vt:lpstr>
      <vt:lpstr>PowerPoint-presentasjon</vt:lpstr>
      <vt:lpstr>Myelomatose-behandling</vt:lpstr>
      <vt:lpstr>Transplantasjon med benmarg fra annen person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hjertner</dc:creator>
  <cp:lastModifiedBy>sys_rpa_robot01_prd</cp:lastModifiedBy>
  <cp:revision>87</cp:revision>
  <cp:lastPrinted>2001-08-29T14:24:15Z</cp:lastPrinted>
  <dcterms:created xsi:type="dcterms:W3CDTF">2001-08-23T08:51:21Z</dcterms:created>
  <dcterms:modified xsi:type="dcterms:W3CDTF">2021-10-01T23:02:40Z</dcterms:modified>
</cp:coreProperties>
</file>