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4"/>
  </p:sldMasterIdLst>
  <p:notesMasterIdLst>
    <p:notesMasterId r:id="rId25"/>
  </p:notesMasterIdLst>
  <p:handoutMasterIdLst>
    <p:handoutMasterId r:id="rId26"/>
  </p:handoutMasterIdLst>
  <p:sldIdLst>
    <p:sldId id="256" r:id="rId5"/>
    <p:sldId id="271" r:id="rId6"/>
    <p:sldId id="259" r:id="rId7"/>
    <p:sldId id="274" r:id="rId8"/>
    <p:sldId id="260" r:id="rId9"/>
    <p:sldId id="273" r:id="rId10"/>
    <p:sldId id="258" r:id="rId11"/>
    <p:sldId id="264" r:id="rId12"/>
    <p:sldId id="263" r:id="rId13"/>
    <p:sldId id="262" r:id="rId14"/>
    <p:sldId id="261" r:id="rId15"/>
    <p:sldId id="265" r:id="rId16"/>
    <p:sldId id="266" r:id="rId17"/>
    <p:sldId id="267" r:id="rId18"/>
    <p:sldId id="268" r:id="rId19"/>
    <p:sldId id="269" r:id="rId20"/>
    <p:sldId id="270" r:id="rId21"/>
    <p:sldId id="276" r:id="rId22"/>
    <p:sldId id="277" r:id="rId23"/>
    <p:sldId id="278" r:id="rId24"/>
  </p:sldIdLst>
  <p:sldSz cx="9144000" cy="6858000" type="screen4x3"/>
  <p:notesSz cx="9902825" cy="6772275"/>
  <p:defaultTextStyle>
    <a:defPPr>
      <a:defRPr lang="en-GB"/>
    </a:defPPr>
    <a:lvl1pPr algn="l" rtl="0" fontAlgn="base">
      <a:spcBef>
        <a:spcPct val="20000"/>
      </a:spcBef>
      <a:spcAft>
        <a:spcPct val="0"/>
      </a:spcAft>
      <a:buClr>
        <a:srgbClr val="214991"/>
      </a:buClr>
      <a:buSzPct val="75000"/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rgbClr val="214991"/>
      </a:buClr>
      <a:buSzPct val="75000"/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rgbClr val="214991"/>
      </a:buClr>
      <a:buSzPct val="75000"/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rgbClr val="214991"/>
      </a:buClr>
      <a:buSzPct val="75000"/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rgbClr val="214991"/>
      </a:buClr>
      <a:buSzPct val="75000"/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2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6699FF"/>
    <a:srgbClr val="CC6600"/>
    <a:srgbClr val="CC9900"/>
    <a:srgbClr val="3399FF"/>
    <a:srgbClr val="FF0000"/>
    <a:srgbClr val="339966"/>
    <a:srgbClr val="F7F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78" autoAdjust="0"/>
    <p:restoredTop sz="96441" autoAdjust="0"/>
  </p:normalViewPr>
  <p:slideViewPr>
    <p:cSldViewPr>
      <p:cViewPr>
        <p:scale>
          <a:sx n="116" d="100"/>
          <a:sy n="116" d="100"/>
        </p:scale>
        <p:origin x="-109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9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11813" y="0"/>
            <a:ext cx="429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397625"/>
            <a:ext cx="4291013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11813" y="6397625"/>
            <a:ext cx="4291012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fld id="{621FD166-475D-4754-93AD-FEFA3F15740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639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576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513" y="0"/>
            <a:ext cx="425767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27400" y="541338"/>
            <a:ext cx="3302000" cy="2476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66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92225" y="3249613"/>
            <a:ext cx="7297738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Klikk for å redigere tekststiler i malen</a:t>
            </a:r>
          </a:p>
          <a:p>
            <a:pPr lvl="1"/>
            <a:r>
              <a:rPr lang="en-GB" noProof="0" smtClean="0"/>
              <a:t>Andre nivå</a:t>
            </a:r>
          </a:p>
          <a:p>
            <a:pPr lvl="2"/>
            <a:r>
              <a:rPr lang="en-GB" noProof="0" smtClean="0"/>
              <a:t>Tredje nivå</a:t>
            </a:r>
          </a:p>
          <a:p>
            <a:pPr lvl="3"/>
            <a:r>
              <a:rPr lang="en-GB" noProof="0" smtClean="0"/>
              <a:t>Fjerde nivå</a:t>
            </a:r>
          </a:p>
          <a:p>
            <a:pPr lvl="4"/>
            <a:r>
              <a:rPr lang="en-GB" noProof="0" smtClean="0"/>
              <a:t>Femte nivå</a:t>
            </a:r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23025"/>
            <a:ext cx="42576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513" y="6423025"/>
            <a:ext cx="4257675" cy="38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166" tIns="45583" rIns="91166" bIns="45583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spcBef>
                <a:spcPct val="0"/>
              </a:spcBef>
              <a:buClrTx/>
              <a:buSzTx/>
              <a:defRPr sz="1200" smtClean="0"/>
            </a:lvl1pPr>
          </a:lstStyle>
          <a:p>
            <a:pPr>
              <a:defRPr/>
            </a:pPr>
            <a:fld id="{5EF75A7B-609E-442D-B1B3-8496066711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46841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EF75A7B-609E-442D-B1B3-8496066711A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792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fld id="{7E0E98C2-762A-4F04-8997-796CFECAEA48}" type="slidenum">
              <a:rPr lang="en-GB" altLang="nb-NO" sz="1200"/>
              <a:pPr/>
              <a:t>5</a:t>
            </a:fld>
            <a:endParaRPr lang="en-GB" altLang="nb-NO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smtClean="0"/>
              <a:t>I vanlig forskning er man ute etter å finne vitenskapelig kunnskap,</a:t>
            </a:r>
          </a:p>
          <a:p>
            <a:pPr eaLnBrk="1" hangingPunct="1"/>
            <a:r>
              <a:rPr lang="nb-NO" altLang="nb-NO" smtClean="0"/>
              <a:t>mens i aksjonsforskning ser man på resultatene av disse undersøkelsene </a:t>
            </a:r>
          </a:p>
          <a:p>
            <a:pPr eaLnBrk="1" hangingPunct="1"/>
            <a:r>
              <a:rPr lang="nb-NO" altLang="nb-NO" smtClean="0"/>
              <a:t>og kommer i tillegg med praktiske tiltak til endring. Man søker</a:t>
            </a:r>
          </a:p>
          <a:p>
            <a:pPr eaLnBrk="1" hangingPunct="1"/>
            <a:r>
              <a:rPr lang="nb-NO" altLang="nb-NO" smtClean="0"/>
              <a:t>løsninger og endringer og setter dette ut i handling. </a:t>
            </a:r>
          </a:p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defTabSz="911225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defTabSz="9112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fld id="{C9CFDA15-67FB-4A56-AB08-5CA2961EABE1}" type="slidenum">
              <a:rPr lang="en-GB" altLang="nb-NO" sz="1200"/>
              <a:pPr/>
              <a:t>7</a:t>
            </a:fld>
            <a:endParaRPr lang="en-GB" altLang="nb-NO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nb-NO" altLang="nb-NO" smtClean="0"/>
              <a:t>Guiden er et </a:t>
            </a:r>
            <a:r>
              <a:rPr lang="nb-NO" altLang="nb-NO" b="1" smtClean="0"/>
              <a:t>diagnostisk redskap</a:t>
            </a:r>
            <a:r>
              <a:rPr lang="nb-NO" altLang="nb-NO" smtClean="0"/>
              <a:t>, som kan </a:t>
            </a:r>
            <a:r>
              <a:rPr lang="nb-NO" altLang="nb-NO" b="1" smtClean="0"/>
              <a:t>forutsi </a:t>
            </a:r>
            <a:r>
              <a:rPr lang="nb-NO" altLang="nb-NO" smtClean="0"/>
              <a:t>sannsynligheten</a:t>
            </a:r>
          </a:p>
          <a:p>
            <a:pPr eaLnBrk="1" hangingPunct="1"/>
            <a:r>
              <a:rPr lang="nb-NO" altLang="nb-NO" smtClean="0"/>
              <a:t>for at endringsprosessen blir vedvarende</a:t>
            </a:r>
          </a:p>
          <a:p>
            <a:pPr eaLnBrk="1" hangingPunct="1"/>
            <a:r>
              <a:rPr lang="nb-NO" altLang="nb-NO" smtClean="0"/>
              <a:t>Guiden presenterer praktiske anvisninger på, hvordan det er</a:t>
            </a:r>
          </a:p>
          <a:p>
            <a:pPr eaLnBrk="1" hangingPunct="1"/>
            <a:r>
              <a:rPr lang="nb-NO" altLang="nb-NO" smtClean="0"/>
              <a:t>mulig at </a:t>
            </a:r>
            <a:r>
              <a:rPr lang="nb-NO" altLang="nb-NO" b="1" smtClean="0"/>
              <a:t>øke mulighetene/sjansene  </a:t>
            </a:r>
            <a:r>
              <a:rPr lang="nb-NO" altLang="nb-NO" smtClean="0"/>
              <a:t>for vedlikehold av endringsintiativet.</a:t>
            </a:r>
          </a:p>
          <a:p>
            <a:pPr eaLnBrk="1" hangingPunct="1"/>
            <a:endParaRPr lang="nb-NO" altLang="nb-NO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tore:Documents:2.Arbeid:Helse%20Nord-Tr&#248;ndelag:5360%20HNT%20PP%20skisse%20m%20psy%20Folder:bakgr%20HNT%201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" descr="Macintosh HD:Users:tore:Documents:2.Arbeid:Helse Nord-Trøndelag:5360 HNT PP skisse m psy Folder:bakgr HNT 1.jpg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4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676400" y="1143000"/>
            <a:ext cx="7239000" cy="1295400"/>
          </a:xfrm>
        </p:spPr>
        <p:txBody>
          <a:bodyPr/>
          <a:lstStyle>
            <a:lvl1pPr algn="l">
              <a:defRPr sz="4400"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1334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676400" y="2492375"/>
            <a:ext cx="7275513" cy="3451225"/>
          </a:xfrm>
        </p:spPr>
        <p:txBody>
          <a:bodyPr lIns="92075" tIns="46038" rIns="92075" bIns="46038"/>
          <a:lstStyle>
            <a:lvl1pPr marL="0" indent="0">
              <a:defRPr/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421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783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858000" y="333375"/>
            <a:ext cx="2286000" cy="561657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0" y="333375"/>
            <a:ext cx="6705600" cy="561657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76893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07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234689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4000500" cy="457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838700" y="1371600"/>
            <a:ext cx="4000500" cy="45783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5994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9075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49558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051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46513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461309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Macintosh%20HD:Users:tore:Documents:2.Arbeid:Helse%20Nord-Tr&#248;ndelag:5360%20HNT%20PP%20skisse%20m%20psy%20Folder:logo%20HNT%201.jp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8153400" cy="457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Click to edit Master text styles</a:t>
            </a:r>
          </a:p>
          <a:p>
            <a:pPr lvl="1"/>
            <a:r>
              <a:rPr lang="en-GB" altLang="nb-NO" smtClean="0"/>
              <a:t>Second level</a:t>
            </a:r>
          </a:p>
          <a:p>
            <a:pPr lvl="2"/>
            <a:r>
              <a:rPr lang="en-GB" altLang="nb-NO" smtClean="0"/>
              <a:t>Third level</a:t>
            </a:r>
          </a:p>
          <a:p>
            <a:pPr lvl="3"/>
            <a:r>
              <a:rPr lang="en-GB" altLang="nb-NO" smtClean="0"/>
              <a:t>Fourth level</a:t>
            </a:r>
          </a:p>
          <a:p>
            <a:pPr lvl="4"/>
            <a:r>
              <a:rPr lang="en-GB" altLang="nb-NO" smtClean="0"/>
              <a:t>Fifth level</a:t>
            </a:r>
          </a:p>
        </p:txBody>
      </p:sp>
      <p:sp>
        <p:nvSpPr>
          <p:cNvPr id="1027" name="Rectangle 39"/>
          <p:cNvSpPr>
            <a:spLocks noChangeArrowheads="1"/>
          </p:cNvSpPr>
          <p:nvPr/>
        </p:nvSpPr>
        <p:spPr bwMode="auto">
          <a:xfrm>
            <a:off x="0" y="0"/>
            <a:ext cx="9144000" cy="914400"/>
          </a:xfrm>
          <a:prstGeom prst="rect">
            <a:avLst/>
          </a:prstGeom>
          <a:solidFill>
            <a:srgbClr val="DDE6F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1028" name="Rectangle 40"/>
          <p:cNvSpPr>
            <a:spLocks noChangeArrowheads="1"/>
          </p:cNvSpPr>
          <p:nvPr/>
        </p:nvSpPr>
        <p:spPr bwMode="auto">
          <a:xfrm>
            <a:off x="0" y="6705600"/>
            <a:ext cx="9144000" cy="152400"/>
          </a:xfrm>
          <a:prstGeom prst="rect">
            <a:avLst/>
          </a:prstGeom>
          <a:solidFill>
            <a:srgbClr val="00338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pic>
        <p:nvPicPr>
          <p:cNvPr id="1029" name="Picture 43" descr="Macintosh HD:Users:tore:Documents:2.Arbeid:Helse Nord-Trøndelag:5360 HNT PP skisse m psy Folder:logo HNT 1.jpg"/>
          <p:cNvPicPr>
            <a:picLocks noChangeAspect="1" noChangeArrowheads="1"/>
          </p:cNvPicPr>
          <p:nvPr/>
        </p:nvPicPr>
        <p:blipFill>
          <a:blip r:embed="rId13" r:link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6278563"/>
            <a:ext cx="2339975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0" y="333375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b-NO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+mj-lt"/>
          <a:ea typeface="+mj-ea"/>
          <a:cs typeface="+mj-cs"/>
        </a:defRPr>
      </a:lvl1pPr>
      <a:lvl2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2pPr>
      <a:lvl3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3pPr>
      <a:lvl4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4pPr>
      <a:lvl5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rgbClr val="003388"/>
          </a:solidFill>
          <a:latin typeface="ScalaSans-Bold" pitchFamily="2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214991"/>
        </a:buClr>
        <a:buSzPct val="75000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838200" indent="-381000" algn="l" rtl="0" eaLnBrk="0" fontAlgn="base" hangingPunct="0">
        <a:spcBef>
          <a:spcPct val="20000"/>
        </a:spcBef>
        <a:spcAft>
          <a:spcPct val="0"/>
        </a:spcAft>
        <a:buClr>
          <a:srgbClr val="003388"/>
        </a:buClr>
        <a:buSzPct val="120000"/>
        <a:buFont typeface="Times"/>
        <a:buChar char="•"/>
        <a:defRPr sz="2000" b="1">
          <a:solidFill>
            <a:srgbClr val="333333"/>
          </a:solidFill>
          <a:latin typeface="+mn-lt"/>
        </a:defRPr>
      </a:lvl2pPr>
      <a:lvl3pPr marL="1295400" indent="-381000" algn="l" rtl="0" eaLnBrk="0" fontAlgn="base" hangingPunct="0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Char char="-"/>
        <a:defRPr sz="2000" b="1">
          <a:solidFill>
            <a:srgbClr val="333333"/>
          </a:solidFill>
          <a:latin typeface="+mn-lt"/>
        </a:defRPr>
      </a:lvl3pPr>
      <a:lvl4pPr marL="1752600" indent="-381000" algn="l" rtl="0" eaLnBrk="0" fontAlgn="base" hangingPunct="0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AutoNum type="alphaUcPeriod"/>
        <a:defRPr sz="2000" b="1">
          <a:solidFill>
            <a:srgbClr val="333333"/>
          </a:solidFill>
          <a:latin typeface="+mn-lt"/>
        </a:defRPr>
      </a:lvl4pPr>
      <a:lvl5pPr marL="2209800" indent="-381000" algn="l" rtl="0" eaLnBrk="0" fontAlgn="base" hangingPunct="0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AutoNum type="alphaLcParenR"/>
        <a:defRPr sz="2000" b="1">
          <a:solidFill>
            <a:srgbClr val="333333"/>
          </a:solidFill>
          <a:latin typeface="+mn-lt"/>
        </a:defRPr>
      </a:lvl5pPr>
      <a:lvl6pPr marL="2667000" indent="-381000" algn="l" rtl="0" fontAlgn="base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AutoNum type="alphaLcParenR"/>
        <a:defRPr sz="2000" b="1">
          <a:solidFill>
            <a:srgbClr val="333333"/>
          </a:solidFill>
          <a:latin typeface="+mn-lt"/>
        </a:defRPr>
      </a:lvl6pPr>
      <a:lvl7pPr marL="3124200" indent="-381000" algn="l" rtl="0" fontAlgn="base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AutoNum type="alphaLcParenR"/>
        <a:defRPr sz="2000" b="1">
          <a:solidFill>
            <a:srgbClr val="333333"/>
          </a:solidFill>
          <a:latin typeface="+mn-lt"/>
        </a:defRPr>
      </a:lvl7pPr>
      <a:lvl8pPr marL="3581400" indent="-381000" algn="l" rtl="0" fontAlgn="base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AutoNum type="alphaLcParenR"/>
        <a:defRPr sz="2000" b="1">
          <a:solidFill>
            <a:srgbClr val="333333"/>
          </a:solidFill>
          <a:latin typeface="+mn-lt"/>
        </a:defRPr>
      </a:lvl8pPr>
      <a:lvl9pPr marL="4038600" indent="-381000" algn="l" rtl="0" fontAlgn="base">
        <a:spcBef>
          <a:spcPct val="20000"/>
        </a:spcBef>
        <a:spcAft>
          <a:spcPct val="0"/>
        </a:spcAft>
        <a:buClr>
          <a:srgbClr val="003388"/>
        </a:buClr>
        <a:buSzPct val="100000"/>
        <a:buFont typeface="Times"/>
        <a:buAutoNum type="alphaLcParenR"/>
        <a:defRPr sz="2000" b="1">
          <a:solidFill>
            <a:srgbClr val="333333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76375" y="1143000"/>
            <a:ext cx="7439025" cy="1295400"/>
          </a:xfrm>
        </p:spPr>
        <p:txBody>
          <a:bodyPr/>
          <a:lstStyle/>
          <a:p>
            <a:pPr algn="ctr" eaLnBrk="1" hangingPunct="1"/>
            <a:r>
              <a:rPr lang="nb-NO" altLang="nb-NO" sz="4000" smtClean="0"/>
              <a:t>Varige forbedringsresultater</a:t>
            </a:r>
            <a:br>
              <a:rPr lang="nb-NO" altLang="nb-NO" sz="4000" smtClean="0"/>
            </a:br>
            <a:r>
              <a:rPr lang="nb-NO" altLang="nb-NO" sz="4000" smtClean="0"/>
              <a:t>”Sustainability - Bærekraft”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3500438"/>
            <a:ext cx="7956550" cy="865187"/>
          </a:xfrm>
        </p:spPr>
        <p:txBody>
          <a:bodyPr/>
          <a:lstStyle/>
          <a:p>
            <a:pPr eaLnBrk="1" hangingPunct="1"/>
            <a:r>
              <a:rPr lang="nb-NO" altLang="nb-NO" sz="2800" i="1" dirty="0" smtClean="0">
                <a:solidFill>
                  <a:schemeClr val="tx2"/>
                </a:solidFill>
              </a:rPr>
              <a:t>Utfordringen er ikke å komme i gang, men å fortsette etter at den første entusiasmen har lagt seg</a:t>
            </a:r>
            <a:r>
              <a:rPr lang="nb-NO" altLang="nb-NO" sz="2800" b="0" i="1" dirty="0" smtClean="0">
                <a:solidFill>
                  <a:schemeClr val="tx2"/>
                </a:solidFill>
              </a:rPr>
              <a:t> </a:t>
            </a:r>
            <a:endParaRPr lang="nb-NO" altLang="nb-NO" sz="2800" dirty="0" smtClean="0">
              <a:solidFill>
                <a:schemeClr val="tx2"/>
              </a:solidFill>
            </a:endParaRPr>
          </a:p>
        </p:txBody>
      </p:sp>
      <p:sp>
        <p:nvSpPr>
          <p:cNvPr id="3076" name="Text Box 604"/>
          <p:cNvSpPr txBox="1">
            <a:spLocks noChangeArrowheads="1"/>
          </p:cNvSpPr>
          <p:nvPr/>
        </p:nvSpPr>
        <p:spPr bwMode="auto">
          <a:xfrm>
            <a:off x="3276600" y="4868863"/>
            <a:ext cx="3673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>
                <a:solidFill>
                  <a:srgbClr val="FF0000"/>
                </a:solidFill>
                <a:latin typeface="Arial" charset="0"/>
              </a:rPr>
              <a:t>Introduksjon av verktøy</a:t>
            </a:r>
          </a:p>
        </p:txBody>
      </p:sp>
      <p:sp>
        <p:nvSpPr>
          <p:cNvPr id="3077" name="Text Box 605"/>
          <p:cNvSpPr txBox="1">
            <a:spLocks noChangeArrowheads="1"/>
          </p:cNvSpPr>
          <p:nvPr/>
        </p:nvSpPr>
        <p:spPr bwMode="auto">
          <a:xfrm>
            <a:off x="6948488" y="6553200"/>
            <a:ext cx="1871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Torstein Rønningen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Prosess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b-NO" altLang="nb-NO" smtClean="0"/>
          </a:p>
          <a:p>
            <a:pPr eaLnBrk="1" hangingPunct="1">
              <a:buFontTx/>
              <a:buChar char="•"/>
            </a:pPr>
            <a:endParaRPr lang="nb-NO" altLang="nb-NO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60582" b="13699"/>
          <a:stretch>
            <a:fillRect/>
          </a:stretch>
        </p:blipFill>
        <p:spPr bwMode="auto">
          <a:xfrm>
            <a:off x="4572000" y="1663700"/>
            <a:ext cx="4176713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395288" y="2852738"/>
            <a:ext cx="2663825" cy="2447925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fordelene med ny praksis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tydelige og synlige for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pasienter, personale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organisasjonen?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Kan positive resultater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dokumenteres?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Har personale tiltro til ny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praksis?</a:t>
            </a:r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 flipH="1">
            <a:off x="3132138" y="3716338"/>
            <a:ext cx="1512887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Prosess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789363"/>
            <a:ext cx="2663825" cy="2592387"/>
          </a:xfrm>
          <a:solidFill>
            <a:srgbClr val="F7F7C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Opplever personalet en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positiv forskjell i deres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daglige rutiner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arbeid?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Forbedrer ny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praksis effektiviteten?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 smtClean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Er det andre fordeler ved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den nye praksisen enn de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pasientrelaterte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fordelene?	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nb-NO" altLang="nb-NO" sz="1400" dirty="0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5292725" y="692150"/>
            <a:ext cx="2951163" cy="6492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60582" b="13699"/>
          <a:stretch>
            <a:fillRect/>
          </a:stretch>
        </p:blipFill>
        <p:spPr bwMode="auto">
          <a:xfrm>
            <a:off x="4572000" y="1663700"/>
            <a:ext cx="4176713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Line 9"/>
          <p:cNvSpPr>
            <a:spLocks noChangeShapeType="1"/>
          </p:cNvSpPr>
          <p:nvPr/>
        </p:nvSpPr>
        <p:spPr bwMode="auto">
          <a:xfrm flipH="1">
            <a:off x="2987675" y="5300663"/>
            <a:ext cx="2232025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Ansatte og ledere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t="-2933" r="22783" b="46967"/>
          <a:stretch>
            <a:fillRect/>
          </a:stretch>
        </p:blipFill>
        <p:spPr bwMode="auto">
          <a:xfrm>
            <a:off x="250825" y="1268413"/>
            <a:ext cx="52562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Line 6"/>
          <p:cNvSpPr>
            <a:spLocks noChangeShapeType="1"/>
          </p:cNvSpPr>
          <p:nvPr/>
        </p:nvSpPr>
        <p:spPr bwMode="auto">
          <a:xfrm>
            <a:off x="3132138" y="1773238"/>
            <a:ext cx="2879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6011863" y="981075"/>
            <a:ext cx="2663825" cy="3743325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ansatte har blitt involvert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fra starten av?</a:t>
            </a:r>
          </a:p>
          <a:p>
            <a:pPr eaLnBrk="1" hangingPunct="1">
              <a:lnSpc>
                <a:spcPct val="80000"/>
              </a:lnSpc>
            </a:pPr>
            <a:endParaRPr lang="nb-NO" altLang="nb-NO" sz="8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Deltar medarbeiderne i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utvikling, testing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implementering av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endringene?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Har organisasjonen en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utdannings-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utviklingspolitikk som kan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identifisere og oppveie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eventuelle mangler i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kompetanse og kunnskap?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medarbeiderne utdannet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og har kompetanse i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forbedringsmetodikk?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Ansatte og ledere</a:t>
            </a:r>
          </a:p>
        </p:txBody>
      </p:sp>
      <p:pic>
        <p:nvPicPr>
          <p:cNvPr id="153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t="-2933" r="22783" b="46967"/>
          <a:stretch>
            <a:fillRect/>
          </a:stretch>
        </p:blipFill>
        <p:spPr bwMode="auto">
          <a:xfrm>
            <a:off x="250825" y="1268413"/>
            <a:ext cx="52562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6011863" y="1630363"/>
            <a:ext cx="2663825" cy="3382962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Oppfordres ansatte til å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komme med ideer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forbedringsforslag og blir de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satt på dagsorden?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medarbeidere i stand til å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utføre småskala test (PDSA)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basert på egne ideer for å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bestemme om det skal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gjennomføres en ytterligere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tilpasning?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Vurderer personalet om ny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praksis er en forbedring som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de ønsker å fortsette med?</a:t>
            </a:r>
          </a:p>
        </p:txBody>
      </p:sp>
      <p:sp>
        <p:nvSpPr>
          <p:cNvPr id="15365" name="Line 9"/>
          <p:cNvSpPr>
            <a:spLocks noChangeShapeType="1"/>
          </p:cNvSpPr>
          <p:nvPr/>
        </p:nvSpPr>
        <p:spPr bwMode="auto">
          <a:xfrm>
            <a:off x="5435600" y="2276475"/>
            <a:ext cx="5048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Ansatte og ledere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t="-2933" r="22783" b="46967"/>
          <a:stretch>
            <a:fillRect/>
          </a:stretch>
        </p:blipFill>
        <p:spPr bwMode="auto">
          <a:xfrm>
            <a:off x="250825" y="1268413"/>
            <a:ext cx="52562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11863" y="1630363"/>
            <a:ext cx="2663825" cy="2519362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Tar toppledelsen ansvar for å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opprettholde forbedringene?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Er det en høy grad av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informasjonsutveksling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mellom  toppledelsen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mellomledere?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1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Søker mellomledere aktivt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toppledelsens råd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1"/>
                </a:solidFill>
                <a:latin typeface="Arial" charset="0"/>
              </a:rPr>
              <a:t>veiledning?</a:t>
            </a:r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5219700" y="2924175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6011863" y="1628775"/>
            <a:ext cx="2663825" cy="2519363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Tar toppledelsen ansvar for å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opprettholde forbedringene?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det en høy grad av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informasjonsutveksling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mellom  toppledelsen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mellomledere?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Søker mellomledere aktivt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toppledelsens råd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veiledning?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Ansatte og ledere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16" t="-2933" r="22783" b="46967"/>
          <a:stretch>
            <a:fillRect/>
          </a:stretch>
        </p:blipFill>
        <p:spPr bwMode="auto">
          <a:xfrm>
            <a:off x="250825" y="1268413"/>
            <a:ext cx="5256213" cy="294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Line 4"/>
          <p:cNvSpPr>
            <a:spLocks noChangeShapeType="1"/>
          </p:cNvSpPr>
          <p:nvPr/>
        </p:nvSpPr>
        <p:spPr bwMode="auto">
          <a:xfrm>
            <a:off x="5219700" y="3716338"/>
            <a:ext cx="7207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11863" y="2493963"/>
            <a:ext cx="2663825" cy="2663825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det tillit til fagledelsen?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(har de innflytelse, er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respekterte og troverdige?)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lederne involvert i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forandringene, støtter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fremmer dem?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lederne personlig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ansvarlig for å opprettholde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ny praksis og har de tid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ressurser til å gjøre dette?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Organisasjon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3366" r="16733" b="7666"/>
          <a:stretch>
            <a:fillRect/>
          </a:stretch>
        </p:blipFill>
        <p:spPr bwMode="auto">
          <a:xfrm>
            <a:off x="323850" y="1125538"/>
            <a:ext cx="536416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7"/>
          <p:cNvSpPr>
            <a:spLocks noChangeArrowheads="1"/>
          </p:cNvSpPr>
          <p:nvPr/>
        </p:nvSpPr>
        <p:spPr bwMode="auto">
          <a:xfrm>
            <a:off x="6011863" y="1557338"/>
            <a:ext cx="2663825" cy="4535487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Har organisasjonen gode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erfaringer med å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opprettholde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kvalitetsforbedringer over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tid?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målene med ny praksis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synlige og kjent for alle?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det overensstemmelse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mellom ny praksis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organisasjonens visjoner,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strategier og mål?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kvalitetsforbedringen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viktig for organisasjonen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ledelsen?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organisasjonen preget av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en kvalitetsutviklingskultur?</a:t>
            </a:r>
          </a:p>
        </p:txBody>
      </p:sp>
      <p:sp>
        <p:nvSpPr>
          <p:cNvPr id="18437" name="Line 8"/>
          <p:cNvSpPr>
            <a:spLocks noChangeShapeType="1"/>
          </p:cNvSpPr>
          <p:nvPr/>
        </p:nvSpPr>
        <p:spPr bwMode="auto">
          <a:xfrm>
            <a:off x="5219700" y="2924175"/>
            <a:ext cx="7207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Organisasjon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0" t="33366" r="16733" b="7666"/>
          <a:stretch>
            <a:fillRect/>
          </a:stretch>
        </p:blipFill>
        <p:spPr bwMode="auto">
          <a:xfrm>
            <a:off x="323850" y="1125538"/>
            <a:ext cx="5364163" cy="303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6011863" y="1557338"/>
            <a:ext cx="2663825" cy="4392612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det tilstrekkelig med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kvalifisert og velutdannet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personale?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nødvendig teknisk utstyr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og fysiske forhold tilstede for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å støtte prosessen eller må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det kjøpes nytt/reinvesteres?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Er kompetanse beskrevet i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stillingsbeskrivelser?</a:t>
            </a:r>
            <a:endParaRPr lang="nb-NO" altLang="nb-NO" sz="16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Støtter gjeldende prosedyrer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og retningslinjer  etc. ny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praksis?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Fins det et hensiktsmessig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kommunikasjons- og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informasjonssystem som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>
                <a:solidFill>
                  <a:schemeClr val="tx2"/>
                </a:solidFill>
                <a:latin typeface="Arial" charset="0"/>
              </a:rPr>
              <a:t>understøtter ny praksis?</a:t>
            </a:r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5219700" y="3789363"/>
            <a:ext cx="720725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88913"/>
            <a:ext cx="9144000" cy="914400"/>
          </a:xfrm>
        </p:spPr>
        <p:txBody>
          <a:bodyPr/>
          <a:lstStyle/>
          <a:p>
            <a:pPr eaLnBrk="1" hangingPunct="1"/>
            <a:r>
              <a:rPr lang="nb-NO" altLang="nb-NO" smtClean="0"/>
              <a:t>Registreringsskjema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3" t="22334" r="57024" b="57541"/>
          <a:stretch>
            <a:fillRect/>
          </a:stretch>
        </p:blipFill>
        <p:spPr bwMode="auto">
          <a:xfrm>
            <a:off x="0" y="765175"/>
            <a:ext cx="6227763" cy="191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24921" r="56796" b="54207"/>
          <a:stretch>
            <a:fillRect/>
          </a:stretch>
        </p:blipFill>
        <p:spPr bwMode="auto">
          <a:xfrm>
            <a:off x="1187450" y="2516188"/>
            <a:ext cx="6480175" cy="206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" t="37445" r="57709" b="43111"/>
          <a:stretch>
            <a:fillRect/>
          </a:stretch>
        </p:blipFill>
        <p:spPr bwMode="auto">
          <a:xfrm>
            <a:off x="2051050" y="4508500"/>
            <a:ext cx="6480175" cy="19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Oppsummering av målinger</a:t>
            </a:r>
          </a:p>
        </p:txBody>
      </p:sp>
      <p:pic>
        <p:nvPicPr>
          <p:cNvPr id="2150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5983" r="60844" b="25858"/>
          <a:stretch>
            <a:fillRect/>
          </a:stretch>
        </p:blipFill>
        <p:spPr bwMode="auto">
          <a:xfrm>
            <a:off x="323850" y="908050"/>
            <a:ext cx="8353425" cy="533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5888"/>
            <a:ext cx="9144000" cy="914400"/>
          </a:xfrm>
        </p:spPr>
        <p:txBody>
          <a:bodyPr/>
          <a:lstStyle/>
          <a:p>
            <a:pPr eaLnBrk="1" hangingPunct="1"/>
            <a:r>
              <a:rPr lang="nb-NO" altLang="nb-NO" sz="2800" smtClean="0"/>
              <a:t>Bakgrunnen for utviklingen av "The Sustainability Model, Bærekraftmodellen"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Kvalitetsforbedringer tar ofte lengre tid å få fotfeste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enn forventet og enda lenger tid å bli fullt integrert i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for en organisasjon (Ham, 2003). </a:t>
            </a:r>
          </a:p>
          <a:p>
            <a:pPr eaLnBrk="1" hangingPunct="1"/>
            <a:endParaRPr lang="nb-NO" altLang="nb-NO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En av hovedgrunnene dette er at mange endringsinitiativer 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ikke blir vedlikeholdt over tid. Forskning viser at opptil 70% 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av alle forsøk på å skape endring av organisasjoner viser seg 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ikke holdbare over tid. (Daft &amp; Noe 2000)</a:t>
            </a:r>
            <a:br>
              <a:rPr lang="nb-NO" altLang="nb-NO" dirty="0" smtClean="0">
                <a:solidFill>
                  <a:schemeClr val="tx2"/>
                </a:solidFill>
              </a:rPr>
            </a:br>
            <a:endParaRPr lang="nb-NO" altLang="nb-NO" dirty="0" smtClean="0">
              <a:solidFill>
                <a:schemeClr val="tx2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29225"/>
            <a:ext cx="931862" cy="1052513"/>
          </a:xfrm>
          <a:prstGeom prst="rect">
            <a:avLst/>
          </a:prstGeom>
          <a:solidFill>
            <a:srgbClr val="6699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Oppsummering av målinger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35983" r="60844" b="25858"/>
          <a:stretch>
            <a:fillRect/>
          </a:stretch>
        </p:blipFill>
        <p:spPr bwMode="auto">
          <a:xfrm>
            <a:off x="179388" y="1341438"/>
            <a:ext cx="4824412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2" name="Text Box 5"/>
          <p:cNvSpPr txBox="1">
            <a:spLocks noChangeArrowheads="1"/>
          </p:cNvSpPr>
          <p:nvPr/>
        </p:nvSpPr>
        <p:spPr bwMode="auto">
          <a:xfrm>
            <a:off x="5364163" y="1628775"/>
            <a:ext cx="3240087" cy="437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Vurdering av svar: Jo nærmere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100, jo større er sjansen for at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forbedringen vil vedvare. Dersom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man skårer mer enn 55 er det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grunn til optimisme, mens lavere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skåre enn 45 gir grunn til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bekymring.</a:t>
            </a:r>
            <a:br>
              <a:rPr lang="nb-NO" altLang="nb-NO" sz="1600" b="0" dirty="0">
                <a:solidFill>
                  <a:schemeClr val="tx2"/>
                </a:solidFill>
                <a:latin typeface="Arial" charset="0"/>
              </a:rPr>
            </a:br>
            <a:endParaRPr lang="nb-NO" altLang="nb-NO" sz="1600" b="0" dirty="0">
              <a:solidFill>
                <a:schemeClr val="tx2"/>
              </a:solidFill>
              <a:latin typeface="Arial" charset="0"/>
            </a:endParaRP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Man bør gjøre målinger før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start, under og ved avslutning av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prosjektet. Det anbefales å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vurdere både totalskår (helheten)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og enkeltfaktorer, og bruke dette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som utgangspunkt for videre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arbeid med å styrke de faktorene </a:t>
            </a:r>
          </a:p>
          <a:p>
            <a:pPr fontAlgn="t">
              <a:spcBef>
                <a:spcPct val="0"/>
              </a:spcBef>
              <a:buClrTx/>
              <a:buSzTx/>
            </a:pPr>
            <a:r>
              <a:rPr lang="nb-NO" altLang="nb-NO" sz="1600" b="0" dirty="0">
                <a:solidFill>
                  <a:schemeClr val="tx2"/>
                </a:solidFill>
                <a:latin typeface="Arial" charset="0"/>
              </a:rPr>
              <a:t>der skåren er lav.</a:t>
            </a:r>
          </a:p>
          <a:p>
            <a:pPr eaLnBrk="1" hangingPunct="1">
              <a:spcBef>
                <a:spcPct val="50000"/>
              </a:spcBef>
            </a:pPr>
            <a:endParaRPr lang="nb-NO" altLang="nb-NO" sz="16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39622" name="Oval 6"/>
          <p:cNvSpPr>
            <a:spLocks noChangeArrowheads="1"/>
          </p:cNvSpPr>
          <p:nvPr/>
        </p:nvSpPr>
        <p:spPr bwMode="auto">
          <a:xfrm>
            <a:off x="7235825" y="2276475"/>
            <a:ext cx="431800" cy="4318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39623" name="Oval 7"/>
          <p:cNvSpPr>
            <a:spLocks noChangeArrowheads="1"/>
          </p:cNvSpPr>
          <p:nvPr/>
        </p:nvSpPr>
        <p:spPr bwMode="auto">
          <a:xfrm>
            <a:off x="468313" y="1557338"/>
            <a:ext cx="647700" cy="1150937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39624" name="Oval 8"/>
          <p:cNvSpPr>
            <a:spLocks noChangeArrowheads="1"/>
          </p:cNvSpPr>
          <p:nvPr/>
        </p:nvSpPr>
        <p:spPr bwMode="auto">
          <a:xfrm>
            <a:off x="468313" y="2997200"/>
            <a:ext cx="647700" cy="1150938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  <p:sp>
        <p:nvSpPr>
          <p:cNvPr id="239625" name="Oval 9"/>
          <p:cNvSpPr>
            <a:spLocks noChangeArrowheads="1"/>
          </p:cNvSpPr>
          <p:nvPr/>
        </p:nvSpPr>
        <p:spPr bwMode="auto">
          <a:xfrm>
            <a:off x="6300788" y="2781300"/>
            <a:ext cx="431800" cy="431800"/>
          </a:xfrm>
          <a:prstGeom prst="ellipse">
            <a:avLst/>
          </a:prstGeom>
          <a:noFill/>
          <a:ln w="28575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nb-NO" altLang="nb-NO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9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9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9622" grpId="0" animBg="1"/>
      <p:bldP spid="239623" grpId="0" animBg="1"/>
      <p:bldP spid="239624" grpId="0" animBg="1"/>
      <p:bldP spid="2396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Erfaringer</a:t>
            </a:r>
          </a:p>
        </p:txBody>
      </p: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29225"/>
            <a:ext cx="931862" cy="1052513"/>
          </a:xfrm>
          <a:prstGeom prst="rect">
            <a:avLst/>
          </a:prstGeom>
          <a:solidFill>
            <a:srgbClr val="6699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755650" y="1268413"/>
            <a:ext cx="79200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nb-NO" altLang="nb-NO" dirty="0">
                <a:solidFill>
                  <a:schemeClr val="tx2"/>
                </a:solidFill>
              </a:rPr>
              <a:t>Kvalitetsforbedringer tar lang tid for å få fotfeste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dirty="0">
                <a:solidFill>
                  <a:schemeClr val="tx2"/>
                </a:solidFill>
              </a:rPr>
              <a:t>og enda lengre tid for å bli forankret i en organisasjon 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dirty="0">
                <a:solidFill>
                  <a:schemeClr val="tx2"/>
                </a:solidFill>
              </a:rPr>
              <a:t>(Ham, 2003).</a:t>
            </a:r>
          </a:p>
          <a:p>
            <a:pPr eaLnBrk="1" hangingPunct="1">
              <a:spcBef>
                <a:spcPct val="50000"/>
              </a:spcBef>
            </a:pPr>
            <a:endParaRPr lang="nb-NO" altLang="nb-NO" dirty="0">
              <a:solidFill>
                <a:schemeClr val="tx2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nb-NO" altLang="nb-NO" dirty="0">
                <a:solidFill>
                  <a:schemeClr val="tx2"/>
                </a:solidFill>
              </a:rPr>
              <a:t>70% av alle forsøk på å skape forandringer i en organisasjon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dirty="0">
                <a:solidFill>
                  <a:schemeClr val="tx2"/>
                </a:solidFill>
              </a:rPr>
              <a:t>viser seg ikke holdbare over tid </a:t>
            </a:r>
          </a:p>
          <a:p>
            <a:pPr eaLnBrk="1" hangingPunct="1">
              <a:spcBef>
                <a:spcPct val="50000"/>
              </a:spcBef>
            </a:pPr>
            <a:r>
              <a:rPr lang="nb-NO" altLang="nb-NO" dirty="0">
                <a:solidFill>
                  <a:schemeClr val="tx2"/>
                </a:solidFill>
              </a:rPr>
              <a:t>(Daft  &amp; Noe 2000).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Utvikling av ”The Sustainability Model”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196975"/>
            <a:ext cx="8153400" cy="4895850"/>
          </a:xfrm>
        </p:spPr>
        <p:txBody>
          <a:bodyPr/>
          <a:lstStyle/>
          <a:p>
            <a:pPr marL="0" indent="0" eaLnBrk="1" hangingPunct="1"/>
            <a:r>
              <a:rPr lang="nb-NO" altLang="nb-NO" sz="2000" dirty="0" smtClean="0">
                <a:solidFill>
                  <a:schemeClr val="tx2"/>
                </a:solidFill>
              </a:rPr>
              <a:t>NHS (National Health Service, England) tar utgangspunkt i en rekke </a:t>
            </a:r>
          </a:p>
          <a:p>
            <a:pPr marL="0" indent="0" eaLnBrk="1" hangingPunct="1"/>
            <a:r>
              <a:rPr lang="nb-NO" altLang="nb-NO" sz="2000" dirty="0" smtClean="0">
                <a:solidFill>
                  <a:schemeClr val="tx2"/>
                </a:solidFill>
              </a:rPr>
              <a:t>Forskningsprosjekter: ”Vedlikehold av strategiske organisatoriske endringer".</a:t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>Prosjekter er gjennomført i vestlige land i forhold til ulike</a:t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>disipliner og organisasjoner på ulike analytiske nivåer.</a:t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>Gjennom en syntese av disse prosjektene har NHS kartlagt og analysert faktorer som er kritiske for vedlikehold av  prosessen på tvers av organisasjoner (NHS </a:t>
            </a:r>
            <a:r>
              <a:rPr lang="nb-NO" altLang="nb-NO" sz="2000" dirty="0" err="1" smtClean="0">
                <a:solidFill>
                  <a:schemeClr val="tx2"/>
                </a:solidFill>
              </a:rPr>
              <a:t>Modernizing</a:t>
            </a:r>
            <a:r>
              <a:rPr lang="nb-NO" altLang="nb-NO" sz="2000" dirty="0" smtClean="0">
                <a:solidFill>
                  <a:schemeClr val="tx2"/>
                </a:solidFill>
              </a:rPr>
              <a:t> </a:t>
            </a:r>
            <a:r>
              <a:rPr lang="nb-NO" altLang="nb-NO" sz="2000" dirty="0" err="1" smtClean="0">
                <a:solidFill>
                  <a:schemeClr val="tx2"/>
                </a:solidFill>
              </a:rPr>
              <a:t>Agency</a:t>
            </a:r>
            <a:r>
              <a:rPr lang="nb-NO" altLang="nb-NO" sz="2000" dirty="0" smtClean="0">
                <a:solidFill>
                  <a:schemeClr val="tx2"/>
                </a:solidFill>
              </a:rPr>
              <a:t>; Oktober 2003). </a:t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> </a:t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>Guiden og måleverktøy vil bli brukt i andre organisasjoner enn de engelske helseorganisasjoner </a:t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/>
            </a:r>
            <a:br>
              <a:rPr lang="nb-NO" altLang="nb-NO" sz="2000" dirty="0" smtClean="0">
                <a:solidFill>
                  <a:schemeClr val="tx2"/>
                </a:solidFill>
              </a:rPr>
            </a:br>
            <a:r>
              <a:rPr lang="nb-NO" altLang="nb-NO" sz="2000" dirty="0" smtClean="0">
                <a:solidFill>
                  <a:schemeClr val="tx2"/>
                </a:solidFill>
              </a:rPr>
              <a:t>NHS har målrettet bruk av ”Bærekraft modellen" for helsevesen </a:t>
            </a:r>
          </a:p>
          <a:p>
            <a:pPr marL="0" indent="0" eaLnBrk="1" hangingPunct="1"/>
            <a:r>
              <a:rPr lang="nb-NO" altLang="nb-NO" sz="2000" dirty="0" smtClean="0">
                <a:solidFill>
                  <a:schemeClr val="tx2"/>
                </a:solidFill>
              </a:rPr>
              <a:t>og dermed knyttet praktisk erfaring primært til dette område -                    i Norge brukt i gjennomføring av gjennombruddsprosjektene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29225"/>
            <a:ext cx="931862" cy="1052513"/>
          </a:xfrm>
          <a:prstGeom prst="rect">
            <a:avLst/>
          </a:prstGeom>
          <a:solidFill>
            <a:srgbClr val="6699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Utvikling av ”The Sustainability Model”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Med utgangspunkt i aksjonsbasert forskning er det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identifisert 10 faktorer som spiller en </a:t>
            </a:r>
            <a:r>
              <a:rPr lang="nb-NO" altLang="nb-NO" i="1" dirty="0" smtClean="0">
                <a:solidFill>
                  <a:schemeClr val="tx2"/>
                </a:solidFill>
              </a:rPr>
              <a:t>avgjørende rolle</a:t>
            </a:r>
            <a:r>
              <a:rPr lang="nb-NO" altLang="nb-NO" dirty="0" smtClean="0">
                <a:solidFill>
                  <a:schemeClr val="tx2"/>
                </a:solidFill>
              </a:rPr>
              <a:t> i 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forhold til å </a:t>
            </a:r>
            <a:r>
              <a:rPr lang="nb-NO" altLang="nb-NO" i="1" dirty="0" smtClean="0">
                <a:solidFill>
                  <a:schemeClr val="tx2"/>
                </a:solidFill>
              </a:rPr>
              <a:t>oppnå varige forbedringer</a:t>
            </a:r>
            <a:r>
              <a:rPr lang="nb-NO" altLang="nb-NO" dirty="0" smtClean="0">
                <a:solidFill>
                  <a:schemeClr val="tx2"/>
                </a:solidFill>
              </a:rPr>
              <a:t> i helsevesenet.</a:t>
            </a:r>
          </a:p>
          <a:p>
            <a:pPr eaLnBrk="1" hangingPunct="1"/>
            <a:endParaRPr lang="nb-NO" altLang="nb-NO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Formuleringen av de 10 faktorene tar utgangspunkt i at de </a:t>
            </a: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konkrete forandringene har til formål å </a:t>
            </a:r>
            <a:r>
              <a:rPr lang="nb-NO" altLang="nb-NO" i="1" dirty="0" smtClean="0">
                <a:solidFill>
                  <a:schemeClr val="tx2"/>
                </a:solidFill>
              </a:rPr>
              <a:t>forbedre pasientforløp</a:t>
            </a:r>
          </a:p>
          <a:p>
            <a:pPr eaLnBrk="1" hangingPunct="1"/>
            <a:endParaRPr lang="nb-NO" altLang="nb-NO" i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nb-NO" altLang="nb-NO" dirty="0" smtClean="0">
                <a:solidFill>
                  <a:schemeClr val="tx2"/>
                </a:solidFill>
              </a:rPr>
              <a:t>Faktorene relaterer seg til 3 dimensjoner:</a:t>
            </a:r>
            <a:r>
              <a:rPr lang="nb-NO" altLang="nb-NO" i="1" dirty="0" smtClean="0">
                <a:solidFill>
                  <a:schemeClr val="tx2"/>
                </a:solidFill>
              </a:rPr>
              <a:t> </a:t>
            </a:r>
          </a:p>
          <a:p>
            <a:pPr eaLnBrk="1" hangingPunct="1"/>
            <a:r>
              <a:rPr lang="nb-NO" altLang="nb-NO" i="1" dirty="0" smtClean="0">
                <a:solidFill>
                  <a:schemeClr val="tx2"/>
                </a:solidFill>
              </a:rPr>
              <a:t>			prosess, personale  og organisasjon</a:t>
            </a:r>
          </a:p>
        </p:txBody>
      </p:sp>
      <p:pic>
        <p:nvPicPr>
          <p:cNvPr id="717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29225"/>
            <a:ext cx="931862" cy="1052513"/>
          </a:xfrm>
          <a:prstGeom prst="rect">
            <a:avLst/>
          </a:prstGeom>
          <a:solidFill>
            <a:srgbClr val="6699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Modellen omfatter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nb-NO" altLang="nb-NO" dirty="0" smtClean="0">
                <a:solidFill>
                  <a:schemeClr val="tx2"/>
                </a:solidFill>
              </a:rPr>
              <a:t>Prosess: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1. Tilpasningsdyktig ny arbeidsprosess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2. Troverdige resultater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3. Måle utvikling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4. Gevinster i tillegg til nytte for pasientene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dirty="0" smtClean="0">
                <a:solidFill>
                  <a:schemeClr val="tx2"/>
                </a:solidFill>
              </a:rPr>
              <a:t>Ansatte og ledere: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5. Opplæring og involvering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6. Holdning til endringer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7. Toppledelsens engasjement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sz="1800" dirty="0" smtClean="0">
                <a:solidFill>
                  <a:schemeClr val="tx2"/>
                </a:solidFill>
              </a:rPr>
              <a:t>8. Fagledelsens engasjement</a:t>
            </a:r>
          </a:p>
          <a:p>
            <a:pPr eaLnBrk="1" hangingPunct="1">
              <a:lnSpc>
                <a:spcPct val="90000"/>
              </a:lnSpc>
            </a:pPr>
            <a:r>
              <a:rPr lang="nb-NO" altLang="nb-NO" dirty="0" smtClean="0">
                <a:solidFill>
                  <a:schemeClr val="tx2"/>
                </a:solidFill>
              </a:rPr>
              <a:t>Organisasjon: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dirty="0" smtClean="0">
                <a:solidFill>
                  <a:schemeClr val="tx2"/>
                </a:solidFill>
              </a:rPr>
              <a:t>9. Endringer er tilpasset mål og kultur i organisasjonen</a:t>
            </a:r>
          </a:p>
          <a:p>
            <a:pPr lvl="1" eaLnBrk="1" hangingPunct="1">
              <a:lnSpc>
                <a:spcPct val="90000"/>
              </a:lnSpc>
              <a:buFont typeface="Times"/>
              <a:buNone/>
            </a:pPr>
            <a:r>
              <a:rPr lang="nb-NO" altLang="nb-NO" dirty="0" smtClean="0">
                <a:solidFill>
                  <a:schemeClr val="tx2"/>
                </a:solidFill>
              </a:rPr>
              <a:t>10. Infrastruktur for å opprettholde endringer</a:t>
            </a:r>
          </a:p>
          <a:p>
            <a:pPr eaLnBrk="1" hangingPunct="1">
              <a:lnSpc>
                <a:spcPct val="90000"/>
              </a:lnSpc>
            </a:pPr>
            <a:endParaRPr lang="nb-NO" altLang="nb-NO" sz="2000" dirty="0" smtClean="0">
              <a:solidFill>
                <a:schemeClr val="tx2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nb-NO" altLang="nb-NO" dirty="0" smtClean="0">
              <a:solidFill>
                <a:schemeClr val="tx2"/>
              </a:solidFill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5229225"/>
            <a:ext cx="931862" cy="1052513"/>
          </a:xfrm>
          <a:prstGeom prst="rect">
            <a:avLst/>
          </a:prstGeom>
          <a:solidFill>
            <a:srgbClr val="6699FF">
              <a:alpha val="5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450"/>
            <a:ext cx="9144000" cy="914400"/>
          </a:xfrm>
        </p:spPr>
        <p:txBody>
          <a:bodyPr/>
          <a:lstStyle/>
          <a:p>
            <a:pPr eaLnBrk="1" hangingPunct="1"/>
            <a:r>
              <a:rPr lang="nb-NO" altLang="nb-NO" sz="2800" smtClean="0"/>
              <a:t>Identifisering av faktorer som fremmer og hindrer forbedringer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" t="33112" r="49593" b="23682"/>
          <a:stretch>
            <a:fillRect/>
          </a:stretch>
        </p:blipFill>
        <p:spPr bwMode="auto">
          <a:xfrm>
            <a:off x="0" y="1038225"/>
            <a:ext cx="9144000" cy="512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Prosess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60582" b="13699"/>
          <a:stretch>
            <a:fillRect/>
          </a:stretch>
        </p:blipFill>
        <p:spPr bwMode="auto">
          <a:xfrm>
            <a:off x="4572000" y="1663700"/>
            <a:ext cx="4176713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395288" y="1052513"/>
            <a:ext cx="2663825" cy="2447925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Kan ny praksis ”motstå”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organisatoriske endringer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(utskiftinger i ledelse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personale)?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Kan ny praksis tilpasses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kontinuerlig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kvalitetsutvikling i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avdelingen (endringer i 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prosedyrer og arbeidsflyt)?</a:t>
            </a:r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3060700" y="1989138"/>
            <a:ext cx="23749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smtClean="0"/>
              <a:t>Prosess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Char char="•"/>
            </a:pPr>
            <a:endParaRPr lang="nb-NO" altLang="nb-NO" smtClean="0"/>
          </a:p>
          <a:p>
            <a:pPr eaLnBrk="1" hangingPunct="1">
              <a:buFontTx/>
              <a:buChar char="•"/>
            </a:pPr>
            <a:endParaRPr lang="nb-NO" altLang="nb-NO" smtClean="0"/>
          </a:p>
          <a:p>
            <a:pPr eaLnBrk="1" hangingPunct="1"/>
            <a:endParaRPr lang="nb-NO" altLang="nb-NO" smtClean="0"/>
          </a:p>
        </p:txBody>
      </p:sp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9" r="60582" b="13699"/>
          <a:stretch>
            <a:fillRect/>
          </a:stretch>
        </p:blipFill>
        <p:spPr bwMode="auto">
          <a:xfrm>
            <a:off x="4572000" y="1663700"/>
            <a:ext cx="4176713" cy="392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6"/>
          <p:cNvSpPr>
            <a:spLocks noChangeArrowheads="1"/>
          </p:cNvSpPr>
          <p:nvPr/>
        </p:nvSpPr>
        <p:spPr bwMode="auto">
          <a:xfrm>
            <a:off x="251520" y="1341438"/>
            <a:ext cx="2807593" cy="2808287"/>
          </a:xfrm>
          <a:prstGeom prst="rect">
            <a:avLst/>
          </a:prstGeom>
          <a:solidFill>
            <a:srgbClr val="F7F7C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1pPr>
            <a:lvl2pPr marL="742950" indent="-28575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2pPr>
            <a:lvl3pPr marL="11430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3pPr>
            <a:lvl4pPr marL="16002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4pPr>
            <a:lvl5pPr marL="2057400" indent="-228600" eaLnBrk="0" hangingPunct="0">
              <a:defRPr sz="2400" b="1">
                <a:solidFill>
                  <a:schemeClr val="bg2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14991"/>
              </a:buClr>
              <a:buSzPct val="75000"/>
              <a:defRPr sz="2400" b="1">
                <a:solidFill>
                  <a:schemeClr val="bg2"/>
                </a:solidFill>
                <a:latin typeface="Garamond" pitchFamily="18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det avtalt hvilke </a:t>
            </a:r>
            <a:r>
              <a:rPr lang="nb-NO" altLang="nb-NO" sz="1400" dirty="0" smtClean="0">
                <a:solidFill>
                  <a:schemeClr val="tx2"/>
                </a:solidFill>
                <a:latin typeface="Arial" charset="0"/>
              </a:rPr>
              <a:t>Parametre</a:t>
            </a: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som skal måles for å følge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prosessen? 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det klart hvilke data som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skal samles inn?</a:t>
            </a:r>
          </a:p>
          <a:p>
            <a:pPr eaLnBrk="1" hangingPunct="1">
              <a:lnSpc>
                <a:spcPct val="80000"/>
              </a:lnSpc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Er det utpekt ansvarlige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personer som skal foreta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målingene og formidle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resultater til ledelse,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personale, pasienter og</a:t>
            </a:r>
          </a:p>
          <a:p>
            <a:pPr eaLnBrk="1" hangingPunct="1">
              <a:lnSpc>
                <a:spcPct val="80000"/>
              </a:lnSpc>
            </a:pPr>
            <a:r>
              <a:rPr lang="nb-NO" altLang="nb-NO" sz="1400" dirty="0">
                <a:solidFill>
                  <a:schemeClr val="tx2"/>
                </a:solidFill>
                <a:latin typeface="Arial" charset="0"/>
              </a:rPr>
              <a:t>andre i organisasjonen?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nb-NO" altLang="nb-NO" sz="14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 flipH="1">
            <a:off x="3132138" y="2708275"/>
            <a:ext cx="1511300" cy="0"/>
          </a:xfrm>
          <a:prstGeom prst="line">
            <a:avLst/>
          </a:prstGeom>
          <a:noFill/>
          <a:ln w="38100">
            <a:solidFill>
              <a:srgbClr val="3399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nb-N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 utforming">
  <a:themeElements>
    <a:clrScheme name="Standard utforming 4">
      <a:dk1>
        <a:srgbClr val="000000"/>
      </a:dk1>
      <a:lt1>
        <a:srgbClr val="FFFFFF"/>
      </a:lt1>
      <a:dk2>
        <a:srgbClr val="003388"/>
      </a:dk2>
      <a:lt2>
        <a:srgbClr val="5F5F5F"/>
      </a:lt2>
      <a:accent1>
        <a:srgbClr val="CEDBEA"/>
      </a:accent1>
      <a:accent2>
        <a:srgbClr val="6666FF"/>
      </a:accent2>
      <a:accent3>
        <a:srgbClr val="FFFFFF"/>
      </a:accent3>
      <a:accent4>
        <a:srgbClr val="000000"/>
      </a:accent4>
      <a:accent5>
        <a:srgbClr val="E3EAF3"/>
      </a:accent5>
      <a:accent6>
        <a:srgbClr val="5C5CE7"/>
      </a:accent6>
      <a:hlink>
        <a:srgbClr val="0D0DFF"/>
      </a:hlink>
      <a:folHlink>
        <a:srgbClr val="800000"/>
      </a:folHlink>
    </a:clrScheme>
    <a:fontScheme name="Standard utforming">
      <a:majorFont>
        <a:latin typeface="ScalaSans-Bol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14991"/>
          </a:buClr>
          <a:buSzPct val="75000"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457200" marR="0" indent="-4572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214991"/>
          </a:buClr>
          <a:buSzPct val="75000"/>
          <a:buFontTx/>
          <a:buNone/>
          <a:tabLst/>
          <a:defRPr kumimoji="0" lang="en-GB" sz="2400" b="1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andard utforming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FFFFFF"/>
        </a:lt1>
        <a:dk2>
          <a:srgbClr val="003388"/>
        </a:dk2>
        <a:lt2>
          <a:srgbClr val="5F5F5F"/>
        </a:lt2>
        <a:accent1>
          <a:srgbClr val="CEDBEA"/>
        </a:accent1>
        <a:accent2>
          <a:srgbClr val="6666FF"/>
        </a:accent2>
        <a:accent3>
          <a:srgbClr val="FFFFFF"/>
        </a:accent3>
        <a:accent4>
          <a:srgbClr val="000000"/>
        </a:accent4>
        <a:accent5>
          <a:srgbClr val="E3EAF3"/>
        </a:accent5>
        <a:accent6>
          <a:srgbClr val="5C5CE7"/>
        </a:accent6>
        <a:hlink>
          <a:srgbClr val="0D0DFF"/>
        </a:hlink>
        <a:folHlink>
          <a:srgbClr val="8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9813D7566302546BC1E0CC494F13D93" ma:contentTypeVersion="0" ma:contentTypeDescription="Opprett et nytt dokument." ma:contentTypeScope="" ma:versionID="3792fc2e835e853798844d22ebe919ee">
  <xsd:schema xmlns:xsd="http://www.w3.org/2001/XMLSchema" xmlns:p="http://schemas.microsoft.com/office/2006/metadata/properties" targetNamespace="http://schemas.microsoft.com/office/2006/metadata/properties" ma:root="true" ma:fieldsID="ebed2e9da880fd1116f4cada8ffe3c2e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 ma:readOnly="tru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C081DDB-1E34-4839-9073-8635E0A170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EC40552-5FB7-494A-B8C9-820A7F5DE2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82BE596C-AB1D-427E-9C2C-A7A385E98670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4321</TotalTime>
  <Words>908</Words>
  <Application>Microsoft Office PowerPoint</Application>
  <PresentationFormat>Skjermfremvisning (4:3)</PresentationFormat>
  <Paragraphs>242</Paragraphs>
  <Slides>20</Slides>
  <Notes>3</Notes>
  <HiddenSlides>2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1" baseType="lpstr">
      <vt:lpstr>Standard utforming</vt:lpstr>
      <vt:lpstr>Varige forbedringsresultater ”Sustainability - Bærekraft”</vt:lpstr>
      <vt:lpstr>Bakgrunnen for utviklingen av "The Sustainability Model, Bærekraftmodellen"</vt:lpstr>
      <vt:lpstr>Erfaringer</vt:lpstr>
      <vt:lpstr>Utvikling av ”The Sustainability Model”</vt:lpstr>
      <vt:lpstr>Utvikling av ”The Sustainability Model”</vt:lpstr>
      <vt:lpstr>Modellen omfatter</vt:lpstr>
      <vt:lpstr>Identifisering av faktorer som fremmer og hindrer forbedringer</vt:lpstr>
      <vt:lpstr>Prosess</vt:lpstr>
      <vt:lpstr>Prosess</vt:lpstr>
      <vt:lpstr>Prosess</vt:lpstr>
      <vt:lpstr>Prosess</vt:lpstr>
      <vt:lpstr>Ansatte og ledere</vt:lpstr>
      <vt:lpstr>Ansatte og ledere</vt:lpstr>
      <vt:lpstr>Ansatte og ledere</vt:lpstr>
      <vt:lpstr>Ansatte og ledere</vt:lpstr>
      <vt:lpstr>Organisasjon</vt:lpstr>
      <vt:lpstr>Organisasjon</vt:lpstr>
      <vt:lpstr>Registreringsskjema</vt:lpstr>
      <vt:lpstr>Oppsummering av målinger</vt:lpstr>
      <vt:lpstr>Oppsummering av målinger</vt:lpstr>
    </vt:vector>
  </TitlesOfParts>
  <Company>Helse Midt-Norge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Torstein Rønningen</dc:creator>
  <cp:lastModifiedBy>Pedersen, Ove A</cp:lastModifiedBy>
  <cp:revision>46</cp:revision>
  <dcterms:created xsi:type="dcterms:W3CDTF">2003-12-02T15:27:38Z</dcterms:created>
  <dcterms:modified xsi:type="dcterms:W3CDTF">2017-03-15T09:31:29Z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0x01010079813D7566302546BC1E0CC494F13D93</vt:lpwstr>
  </property>
</Properties>
</file>