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290" r:id="rId2"/>
    <p:sldId id="294" r:id="rId3"/>
    <p:sldId id="295" r:id="rId4"/>
    <p:sldId id="297" r:id="rId5"/>
    <p:sldId id="305" r:id="rId6"/>
    <p:sldId id="306" r:id="rId7"/>
    <p:sldId id="300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2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CC6600"/>
    <a:srgbClr val="CC9900"/>
    <a:srgbClr val="3399FF"/>
    <a:srgbClr val="5599EE"/>
    <a:srgbClr val="33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78" autoAdjust="0"/>
    <p:restoredTop sz="97378" autoAdjust="0"/>
  </p:normalViewPr>
  <p:slideViewPr>
    <p:cSldViewPr>
      <p:cViewPr varScale="1">
        <p:scale>
          <a:sx n="107" d="100"/>
          <a:sy n="107" d="100"/>
        </p:scale>
        <p:origin x="136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4971" cy="54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05" y="1"/>
            <a:ext cx="2944971" cy="54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9940"/>
            <a:ext cx="2944971" cy="54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05" y="9379940"/>
            <a:ext cx="2944971" cy="54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fld id="{BC0D0219-F04D-4243-BAE5-E50761D8C167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1896938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2141" cy="453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1402" y="1"/>
            <a:ext cx="2922141" cy="453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92163"/>
            <a:ext cx="4838700" cy="3630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080" y="4764414"/>
            <a:ext cx="5009385" cy="442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Klikk for å redigere tekststiler i malen</a:t>
            </a:r>
          </a:p>
          <a:p>
            <a:pPr lvl="1"/>
            <a:r>
              <a:rPr lang="en-GB" noProof="0" smtClean="0"/>
              <a:t>Andre nivå</a:t>
            </a:r>
          </a:p>
          <a:p>
            <a:pPr lvl="2"/>
            <a:r>
              <a:rPr lang="en-GB" noProof="0" smtClean="0"/>
              <a:t>Tredje nivå</a:t>
            </a:r>
          </a:p>
          <a:p>
            <a:pPr lvl="3"/>
            <a:r>
              <a:rPr lang="en-GB" noProof="0" smtClean="0"/>
              <a:t>Fjerde nivå</a:t>
            </a:r>
          </a:p>
          <a:p>
            <a:pPr lvl="4"/>
            <a:r>
              <a:rPr lang="en-GB" noProof="0" smtClean="0"/>
              <a:t>Femte nivå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15388"/>
            <a:ext cx="2922141" cy="56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1402" y="9415388"/>
            <a:ext cx="2922141" cy="56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spcBef>
                <a:spcPct val="0"/>
              </a:spcBef>
              <a:buClrTx/>
              <a:buSzTx/>
              <a:defRPr sz="1200"/>
            </a:lvl1pPr>
          </a:lstStyle>
          <a:p>
            <a:pPr>
              <a:defRPr/>
            </a:pPr>
            <a:fld id="{03C2E5FD-69DD-496F-B7DD-FBD6569964B3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3616875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122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12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924024-116C-4F03-BA81-3A540EEF5B04}" type="slidenum">
              <a:rPr lang="en-GB" altLang="nb-NO" smtClean="0">
                <a:solidFill>
                  <a:schemeClr val="bg2"/>
                </a:solidFill>
                <a:latin typeface="Garamond" panose="02020404030301010803" pitchFamily="18" charset="0"/>
              </a:rPr>
              <a:pPr>
                <a:spcBef>
                  <a:spcPct val="0"/>
                </a:spcBef>
              </a:pPr>
              <a:t>1</a:t>
            </a:fld>
            <a:endParaRPr lang="en-GB" altLang="nb-NO" smtClean="0">
              <a:solidFill>
                <a:schemeClr val="bg2"/>
              </a:solidFill>
              <a:latin typeface="Garamond" panose="02020404030301010803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350862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Macintosh%20HD:Users:tore:Documents:2.Arbeid:Helse%20Nord-Tr&#248;ndelag:5360%20HNT%20PP%20skisse%20m%20psy%20Folder:bakgr%20HNT%20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7" descr="Macintosh HD:Users:tore:Documents:2.Arbeid:Helse Nord-Trøndelag:5360 HNT PP skisse m psy Folder:bakgr HNT 1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676400" y="1143000"/>
            <a:ext cx="7239000" cy="1295400"/>
          </a:xfrm>
        </p:spPr>
        <p:txBody>
          <a:bodyPr/>
          <a:lstStyle>
            <a:lvl1pPr algn="l">
              <a:defRPr sz="4400"/>
            </a:lvl1pPr>
          </a:lstStyle>
          <a:p>
            <a:pPr lvl="0"/>
            <a:r>
              <a:rPr lang="nb-NO" noProof="0" smtClean="0"/>
              <a:t>Klikk for å redigere tittelstil</a:t>
            </a:r>
            <a:endParaRPr lang="en-GB" noProof="0" smtClean="0"/>
          </a:p>
        </p:txBody>
      </p:sp>
      <p:sp>
        <p:nvSpPr>
          <p:cNvPr id="1334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76400" y="2492375"/>
            <a:ext cx="7275513" cy="3451225"/>
          </a:xfrm>
        </p:spPr>
        <p:txBody>
          <a:bodyPr lIns="92075" tIns="46038" rIns="92075" bIns="46038"/>
          <a:lstStyle>
            <a:lvl1pPr marL="0" indent="0">
              <a:defRPr/>
            </a:lvl1pPr>
          </a:lstStyle>
          <a:p>
            <a:pPr lvl="0"/>
            <a:r>
              <a:rPr lang="nb-NO" noProof="0" smtClean="0"/>
              <a:t>Klikk for å redigere undertittelstil i malen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38627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783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333375"/>
            <a:ext cx="2286000" cy="56165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0" y="333375"/>
            <a:ext cx="6705600" cy="56165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6339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tel, teks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9144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4000500" cy="4578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4838700" y="1371600"/>
            <a:ext cx="4000500" cy="22129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3"/>
          </p:nvPr>
        </p:nvSpPr>
        <p:spPr>
          <a:xfrm>
            <a:off x="4838700" y="3736975"/>
            <a:ext cx="4000500" cy="22129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355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156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6553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4000500" cy="4578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38700" y="1371600"/>
            <a:ext cx="4000500" cy="4578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992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651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412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03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2804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7524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Macintosh%20HD:Users:tore:Documents:2.Arbeid:Helse%20Nord-Tr&#248;ndelag:5360%20HNT%20PP%20skisse%20m%20psy%20Folder:logo%20HNT%201.jp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8153400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  <a:endParaRPr lang="en-GB" altLang="nb-NO" smtClean="0"/>
          </a:p>
        </p:txBody>
      </p:sp>
      <p:sp>
        <p:nvSpPr>
          <p:cNvPr id="1027" name="Rectangle 39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DDE6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1pPr>
            <a:lvl2pPr marL="742950" indent="-28575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2pPr>
            <a:lvl3pPr marL="1143000" indent="-22860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3pPr>
            <a:lvl4pPr marL="1600200" indent="-22860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4pPr>
            <a:lvl5pPr marL="2057400" indent="-22860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altLang="nb-NO" smtClean="0"/>
          </a:p>
        </p:txBody>
      </p:sp>
      <p:sp>
        <p:nvSpPr>
          <p:cNvPr id="1028" name="Rectangle 4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00338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1pPr>
            <a:lvl2pPr marL="742950" indent="-28575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2pPr>
            <a:lvl3pPr marL="1143000" indent="-22860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3pPr>
            <a:lvl4pPr marL="1600200" indent="-22860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4pPr>
            <a:lvl5pPr marL="2057400" indent="-228600" eaLnBrk="0" hangingPunct="0">
              <a:defRPr sz="2400" b="1">
                <a:solidFill>
                  <a:schemeClr val="bg2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14991"/>
              </a:buClr>
              <a:buSzPct val="75000"/>
              <a:defRPr sz="2400" b="1">
                <a:solidFill>
                  <a:schemeClr val="bg2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altLang="nb-NO" smtClean="0"/>
          </a:p>
        </p:txBody>
      </p:sp>
      <p:pic>
        <p:nvPicPr>
          <p:cNvPr id="1029" name="Picture 43" descr="Macintosh HD:Users:tore:Documents:2.Arbeid:Helse Nord-Trøndelag:5360 HNT PP skisse m psy Folder:logo HNT 1.jpg"/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6278563"/>
            <a:ext cx="23399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  <a:endParaRPr lang="en-GB" altLang="nb-NO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</p:sldLayoutIdLst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03388"/>
          </a:solidFill>
          <a:latin typeface="ScalaSans-Bold" pitchFamily="2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rgbClr val="214991"/>
        </a:buClr>
        <a:buSzPct val="7500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20000"/>
        <a:buFont typeface="Times" panose="02020603050405020304" pitchFamily="18" charset="0"/>
        <a:buChar char="•"/>
        <a:defRPr sz="2000" b="1">
          <a:solidFill>
            <a:srgbClr val="333333"/>
          </a:solidFill>
          <a:latin typeface="+mn-lt"/>
        </a:defRPr>
      </a:lvl2pPr>
      <a:lvl3pPr marL="12954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anose="02020603050405020304" pitchFamily="18" charset="0"/>
        <a:buChar char="-"/>
        <a:defRPr sz="2000" b="1">
          <a:solidFill>
            <a:srgbClr val="333333"/>
          </a:solidFill>
          <a:latin typeface="+mn-lt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anose="02020603050405020304" pitchFamily="18" charset="0"/>
        <a:buAutoNum type="alphaUcPeriod"/>
        <a:defRPr sz="2000" b="1">
          <a:solidFill>
            <a:srgbClr val="333333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anose="02020603050405020304" pitchFamily="18" charset="0"/>
        <a:buAutoNum type="alphaLcParenR"/>
        <a:defRPr sz="2000" b="1">
          <a:solidFill>
            <a:srgbClr val="333333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itchFamily="18" charset="0"/>
        <a:buAutoNum type="alphaLcParenR"/>
        <a:defRPr sz="2000" b="1">
          <a:solidFill>
            <a:srgbClr val="333333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itchFamily="18" charset="0"/>
        <a:buAutoNum type="alphaLcParenR"/>
        <a:defRPr sz="2000" b="1">
          <a:solidFill>
            <a:srgbClr val="333333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itchFamily="18" charset="0"/>
        <a:buAutoNum type="alphaLcParenR"/>
        <a:defRPr sz="2000" b="1">
          <a:solidFill>
            <a:srgbClr val="333333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rgbClr val="003388"/>
        </a:buClr>
        <a:buSzPct val="100000"/>
        <a:buFont typeface="Times" pitchFamily="18" charset="0"/>
        <a:buAutoNum type="alphaLcParenR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lsedirektoratet.no/Lists/Publikasjoner/Attachments/1197/Veileder-kontaktlege-i-spesialisthelsetjenesten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qshnt/cgi-bin/document.pl?pid=hnt&amp;DocumentID=25793&amp;UnitI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333375"/>
            <a:ext cx="7239000" cy="1295400"/>
          </a:xfrm>
        </p:spPr>
        <p:txBody>
          <a:bodyPr/>
          <a:lstStyle/>
          <a:p>
            <a:pPr eaLnBrk="1" hangingPunct="1"/>
            <a:r>
              <a:rPr lang="nb-NO" altLang="nb-NO" sz="3200" dirty="0" smtClean="0"/>
              <a:t>Kontaktlege i spesialisthelsetjenesten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908720"/>
            <a:ext cx="7777162" cy="352839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endParaRPr lang="nb-NO" altLang="nb-NO" dirty="0">
              <a:solidFill>
                <a:srgbClr val="00CC00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nb-NO" altLang="nb-NO" sz="28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  <a:t>Lovendring gjeldende fra 15.sept.2016</a:t>
            </a:r>
            <a:br>
              <a:rPr lang="nb-NO" altLang="nb-NO" sz="28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</a:br>
            <a:r>
              <a:rPr lang="nb-NO" altLang="nb-NO" sz="16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  <a:t>(Pasientansvarlig lege avviklet i 2011)</a:t>
            </a:r>
            <a:br>
              <a:rPr lang="nb-NO" altLang="nb-NO" sz="16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</a:br>
            <a:endParaRPr lang="nb-NO" altLang="nb-NO" sz="1600" b="0" dirty="0" smtClean="0">
              <a:latin typeface="ScalaSans-Bold" panose="02000803060000020004" pitchFamily="2" charset="0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nb-NO" altLang="nb-NO" sz="28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  <a:t>Rett for pasienten - plikt for spesialisthelsetjenesten</a:t>
            </a:r>
            <a:br>
              <a:rPr lang="nb-NO" altLang="nb-NO" sz="28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</a:br>
            <a:endParaRPr lang="nb-NO" altLang="nb-NO" sz="2800" b="0" dirty="0" smtClean="0">
              <a:latin typeface="ScalaSans-Bold" panose="02000803060000020004" pitchFamily="2" charset="0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nb-NO" altLang="nb-NO" sz="28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  <a:t>Innen somatikk, psykisk helsevern, og tverrfaglig rusbehandling</a:t>
            </a:r>
            <a:br>
              <a:rPr lang="nb-NO" altLang="nb-NO" sz="28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</a:br>
            <a:r>
              <a:rPr lang="nb-NO" altLang="nb-NO" sz="1600" b="0" dirty="0" smtClean="0">
                <a:latin typeface="ScalaSans-Bold" panose="02000803060000020004" pitchFamily="2" charset="0"/>
                <a:cs typeface="Arial" panose="020B0604020202020204" pitchFamily="34" charset="0"/>
              </a:rPr>
              <a:t>(Kontaktpsykolog kan utpekes i stedet for kontaktlege)</a:t>
            </a:r>
          </a:p>
          <a:p>
            <a:pPr>
              <a:lnSpc>
                <a:spcPct val="80000"/>
              </a:lnSpc>
            </a:pPr>
            <a:endParaRPr lang="nb-NO" altLang="nb-NO" sz="2800" b="0" dirty="0" smtClean="0">
              <a:latin typeface="ScalaSans-Bold" panose="02000803060000020004" pitchFamily="2" charset="0"/>
              <a:cs typeface="Arial" panose="020B0604020202020204" pitchFamily="34" charset="0"/>
              <a:hlinkClick r:id="rId3"/>
            </a:endParaRPr>
          </a:p>
          <a:p>
            <a:pPr>
              <a:lnSpc>
                <a:spcPct val="80000"/>
              </a:lnSpc>
            </a:pPr>
            <a:r>
              <a:rPr lang="nb-NO" altLang="nb-NO" b="0" dirty="0" smtClean="0">
                <a:latin typeface="ScalaSans-Bold" panose="02000803060000020004" pitchFamily="2" charset="0"/>
                <a:cs typeface="Arial" panose="020B0604020202020204" pitchFamily="34" charset="0"/>
                <a:hlinkClick r:id="rId3"/>
              </a:rPr>
              <a:t>Veileder kontaktlege i spesialisthelsetjenesten</a:t>
            </a:r>
            <a:br>
              <a:rPr lang="nb-NO" altLang="nb-NO" b="0" dirty="0" smtClean="0">
                <a:latin typeface="ScalaSans-Bold" panose="02000803060000020004" pitchFamily="2" charset="0"/>
                <a:cs typeface="Arial" panose="020B0604020202020204" pitchFamily="34" charset="0"/>
                <a:hlinkClick r:id="rId3"/>
              </a:rPr>
            </a:br>
            <a:r>
              <a:rPr lang="nb-NO" altLang="nb-NO" b="0" dirty="0" smtClean="0">
                <a:latin typeface="ScalaSans-Bold" panose="02000803060000020004" pitchFamily="2" charset="0"/>
                <a:cs typeface="Arial" panose="020B0604020202020204" pitchFamily="34" charset="0"/>
                <a:hlinkClick r:id="rId3"/>
              </a:rPr>
              <a:t>IS-2466 </a:t>
            </a:r>
            <a:endParaRPr lang="nb-NO" altLang="nb-NO" b="0" dirty="0" smtClean="0">
              <a:latin typeface="ScalaSans-Bold" panose="02000803060000020004" pitchFamily="2" charset="0"/>
              <a:cs typeface="Arial" panose="020B0604020202020204" pitchFamily="34" charset="0"/>
            </a:endParaRPr>
          </a:p>
          <a:p>
            <a:r>
              <a:rPr lang="nb-NO" b="0" dirty="0" smtClean="0">
                <a:latin typeface="ScalaSans-Bold" panose="02000803060000020004" pitchFamily="2" charset="0"/>
                <a:hlinkClick r:id="rId4"/>
              </a:rPr>
              <a:t>Nivå 1 prosedyre kontaktlege </a:t>
            </a:r>
            <a:r>
              <a:rPr lang="nb-NO" b="0" smtClean="0">
                <a:latin typeface="ScalaSans-Bold" panose="02000803060000020004" pitchFamily="2" charset="0"/>
                <a:hlinkClick r:id="rId4"/>
              </a:rPr>
              <a:t>i spesialisthelsetjenesten</a:t>
            </a:r>
            <a:br>
              <a:rPr lang="nb-NO" b="0" smtClean="0">
                <a:latin typeface="ScalaSans-Bold" panose="02000803060000020004" pitchFamily="2" charset="0"/>
                <a:hlinkClick r:id="rId4"/>
              </a:rPr>
            </a:br>
            <a:r>
              <a:rPr lang="nb-NO" b="0" smtClean="0">
                <a:latin typeface="ScalaSans-Bold" panose="02000803060000020004" pitchFamily="2" charset="0"/>
                <a:hlinkClick r:id="rId4"/>
              </a:rPr>
              <a:t>ID </a:t>
            </a:r>
            <a:r>
              <a:rPr lang="nb-NO" b="0" dirty="0" smtClean="0">
                <a:latin typeface="ScalaSans-Bold" panose="02000803060000020004" pitchFamily="2" charset="0"/>
                <a:hlinkClick r:id="rId4"/>
              </a:rPr>
              <a:t>25 793  </a:t>
            </a:r>
            <a:endParaRPr lang="nb-NO" altLang="nb-NO" b="0" dirty="0" smtClean="0">
              <a:latin typeface="ScalaSans-Bold" panose="02000803060000020004" pitchFamily="2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nb-NO" altLang="nb-NO" sz="2800" b="0" dirty="0" smtClean="0">
              <a:latin typeface="ScalaSans-Bold" panose="02000803060000020004" pitchFamily="2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nb-NO" altLang="nb-NO" sz="2800" dirty="0" smtClean="0"/>
          </a:p>
          <a:p>
            <a:pPr eaLnBrk="1" hangingPunct="1">
              <a:lnSpc>
                <a:spcPct val="80000"/>
              </a:lnSpc>
            </a:pPr>
            <a:endParaRPr lang="nb-NO" alt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0" y="36513"/>
            <a:ext cx="9144000" cy="914400"/>
          </a:xfrm>
        </p:spPr>
        <p:txBody>
          <a:bodyPr/>
          <a:lstStyle/>
          <a:p>
            <a:r>
              <a:rPr lang="nb-NO" altLang="nb-NO" dirty="0" smtClean="0"/>
              <a:t>Hensikt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85800" y="908720"/>
            <a:ext cx="8153400" cy="50412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Bidra til bedre tilrettelagte og forutsigbare pasientforløp for pasienter med særlige behov for oppfølging og kontinuitet</a:t>
            </a:r>
            <a:br>
              <a:rPr lang="nb-NO" b="0" dirty="0" smtClean="0">
                <a:latin typeface="ScalaSans-Bold" panose="02000803060000020004" pitchFamily="2" charset="0"/>
              </a:rPr>
            </a:br>
            <a:endParaRPr lang="nb-NO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Pasienter og pårørende skal føle seg trygge på at det er </a:t>
            </a:r>
            <a:r>
              <a:rPr lang="nb-NO" b="0" dirty="0" err="1" smtClean="0">
                <a:latin typeface="ScalaSans-Bold" panose="02000803060000020004" pitchFamily="2" charset="0"/>
              </a:rPr>
              <a:t>èn</a:t>
            </a:r>
            <a:r>
              <a:rPr lang="nb-NO" b="0" dirty="0" smtClean="0">
                <a:latin typeface="ScalaSans-Bold" panose="02000803060000020004" pitchFamily="2" charset="0"/>
              </a:rPr>
              <a:t> lege som har et særlig ansvar for dem </a:t>
            </a:r>
          </a:p>
          <a:p>
            <a:pPr>
              <a:buFont typeface="Arial" panose="020B0604020202020204" pitchFamily="34" charset="0"/>
              <a:buChar char="•"/>
            </a:pPr>
            <a:endParaRPr lang="nb-NO" b="0" dirty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b-NO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Fortsatt fastlegen som har ansvar utenfor spesialisthelsetjenesten</a:t>
            </a:r>
          </a:p>
          <a:p>
            <a:pPr>
              <a:buFont typeface="Arial" panose="020B0604020202020204" pitchFamily="34" charset="0"/>
              <a:buChar char="•"/>
            </a:pPr>
            <a:endParaRPr lang="nb-NO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b-NO" b="0" dirty="0" smtClean="0">
              <a:latin typeface="ScalaSans-Bold" panose="020008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1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0" y="36513"/>
            <a:ext cx="9144000" cy="914400"/>
          </a:xfrm>
        </p:spPr>
        <p:txBody>
          <a:bodyPr/>
          <a:lstStyle/>
          <a:p>
            <a:r>
              <a:rPr lang="nb-NO" altLang="nb-NO" dirty="0" smtClean="0"/>
              <a:t>For hvem?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85800" y="908720"/>
            <a:ext cx="8153400" cy="51845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To vilkår – </a:t>
            </a:r>
            <a:r>
              <a:rPr lang="nb-NO" dirty="0" smtClean="0">
                <a:latin typeface="ScalaSans-Bold" panose="02000803060000020004" pitchFamily="2" charset="0"/>
              </a:rPr>
              <a:t>alvorlig tilstand </a:t>
            </a:r>
            <a:r>
              <a:rPr lang="nb-NO" sz="1400" b="0" dirty="0" smtClean="0">
                <a:latin typeface="ScalaSans-Bold" panose="02000803060000020004" pitchFamily="2" charset="0"/>
              </a:rPr>
              <a:t>(sykdom, skade eller lidelse) </a:t>
            </a:r>
            <a:r>
              <a:rPr lang="nb-NO" b="0" dirty="0" smtClean="0">
                <a:latin typeface="ScalaSans-Bold" panose="02000803060000020004" pitchFamily="2" charset="0"/>
              </a:rPr>
              <a:t>og </a:t>
            </a:r>
            <a:r>
              <a:rPr lang="nb-NO" dirty="0" smtClean="0">
                <a:latin typeface="ScalaSans-Bold" panose="02000803060000020004" pitchFamily="2" charset="0"/>
              </a:rPr>
              <a:t>varighet</a:t>
            </a:r>
          </a:p>
          <a:p>
            <a:pPr>
              <a:buFont typeface="Arial" panose="020B0604020202020204" pitchFamily="34" charset="0"/>
              <a:buChar char="•"/>
            </a:pPr>
            <a:endParaRPr lang="nb-NO" b="0" dirty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Alvorlighet;</a:t>
            </a:r>
            <a:br>
              <a:rPr lang="nb-NO" b="0" dirty="0" smtClean="0">
                <a:latin typeface="ScalaSans-Bold" panose="02000803060000020004" pitchFamily="2" charset="0"/>
              </a:rPr>
            </a:br>
            <a:r>
              <a:rPr lang="nb-NO" b="0" dirty="0" smtClean="0">
                <a:latin typeface="ScalaSans-Bold" panose="02000803060000020004" pitchFamily="2" charset="0"/>
              </a:rPr>
              <a:t>vurderes av lege ut fra medisinskfaglige kriterier og resonnement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Avdelingen utarbeider egne retningslinjer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Lavere terskel for barn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>
                <a:latin typeface="ScalaSans-Bold" panose="02000803060000020004" pitchFamily="2" charset="0"/>
              </a:rPr>
              <a:t>Behov for behandling </a:t>
            </a:r>
            <a:r>
              <a:rPr lang="nb-NO" b="0" dirty="0" smtClean="0">
                <a:latin typeface="ScalaSans-Bold" panose="02000803060000020004" pitchFamily="2" charset="0"/>
              </a:rPr>
              <a:t>eller </a:t>
            </a:r>
            <a:r>
              <a:rPr lang="nb-NO" b="0" dirty="0">
                <a:latin typeface="ScalaSans-Bold" panose="02000803060000020004" pitchFamily="2" charset="0"/>
              </a:rPr>
              <a:t>oppfølging av spesialisthelsetjenesten av en </a:t>
            </a:r>
            <a:r>
              <a:rPr lang="nb-NO" b="0" i="1" dirty="0">
                <a:latin typeface="ScalaSans-Bold" panose="02000803060000020004" pitchFamily="2" charset="0"/>
              </a:rPr>
              <a:t>viss </a:t>
            </a:r>
            <a:r>
              <a:rPr lang="nb-NO" b="0" i="1" dirty="0" smtClean="0">
                <a:latin typeface="ScalaSans-Bold" panose="02000803060000020004" pitchFamily="2" charset="0"/>
              </a:rPr>
              <a:t>varighet; </a:t>
            </a:r>
            <a:br>
              <a:rPr lang="nb-NO" b="0" i="1" dirty="0" smtClean="0">
                <a:latin typeface="ScalaSans-Bold" panose="02000803060000020004" pitchFamily="2" charset="0"/>
              </a:rPr>
            </a:br>
            <a:r>
              <a:rPr lang="nb-NO" b="0" i="1" dirty="0" smtClean="0">
                <a:latin typeface="ScalaSans-Bold" panose="02000803060000020004" pitchFamily="2" charset="0"/>
              </a:rPr>
              <a:t>-</a:t>
            </a:r>
            <a:r>
              <a:rPr lang="nb-NO" b="0" dirty="0" smtClean="0">
                <a:latin typeface="ScalaSans-Bold" panose="02000803060000020004" pitchFamily="2" charset="0"/>
              </a:rPr>
              <a:t>mer </a:t>
            </a:r>
            <a:r>
              <a:rPr lang="nb-NO" b="0" dirty="0">
                <a:latin typeface="ScalaSans-Bold" panose="02000803060000020004" pitchFamily="2" charset="0"/>
              </a:rPr>
              <a:t>enn 3-4 dager </a:t>
            </a:r>
            <a:r>
              <a:rPr lang="nb-NO" sz="1600" b="0" dirty="0">
                <a:latin typeface="ScalaSans-Bold" panose="02000803060000020004" pitchFamily="2" charset="0"/>
              </a:rPr>
              <a:t>(inneliggende, poliklinikk eller ambulant</a:t>
            </a:r>
            <a:r>
              <a:rPr lang="nb-NO" sz="1600" b="0" dirty="0" smtClean="0">
                <a:latin typeface="ScalaSans-Bold" panose="02000803060000020004" pitchFamily="2" charset="0"/>
              </a:rPr>
              <a:t>)</a:t>
            </a:r>
            <a:br>
              <a:rPr lang="nb-NO" sz="1600" b="0" dirty="0" smtClean="0">
                <a:latin typeface="ScalaSans-Bold" panose="02000803060000020004" pitchFamily="2" charset="0"/>
              </a:rPr>
            </a:br>
            <a:r>
              <a:rPr lang="nb-NO" sz="1600" b="0" dirty="0" smtClean="0">
                <a:latin typeface="ScalaSans-Bold" panose="02000803060000020004" pitchFamily="2" charset="0"/>
              </a:rPr>
              <a:t>-</a:t>
            </a:r>
            <a:r>
              <a:rPr lang="nb-NO" b="0" dirty="0" smtClean="0">
                <a:latin typeface="ScalaSans-Bold" panose="02000803060000020004" pitchFamily="2" charset="0"/>
              </a:rPr>
              <a:t>mer </a:t>
            </a:r>
            <a:r>
              <a:rPr lang="nb-NO" b="0" dirty="0">
                <a:latin typeface="ScalaSans-Bold" panose="02000803060000020004" pitchFamily="2" charset="0"/>
              </a:rPr>
              <a:t>enn </a:t>
            </a:r>
            <a:r>
              <a:rPr lang="nb-NO" b="0" dirty="0" err="1">
                <a:latin typeface="ScalaSans-Bold" panose="02000803060000020004" pitchFamily="2" charset="0"/>
              </a:rPr>
              <a:t>èn</a:t>
            </a:r>
            <a:r>
              <a:rPr lang="nb-NO" b="0" dirty="0">
                <a:latin typeface="ScalaSans-Bold" panose="02000803060000020004" pitchFamily="2" charset="0"/>
              </a:rPr>
              <a:t> avtale om oppfølging </a:t>
            </a:r>
            <a:r>
              <a:rPr lang="nb-NO" b="0" dirty="0" smtClean="0">
                <a:latin typeface="ScalaSans-Bold" panose="02000803060000020004" pitchFamily="2" charset="0"/>
              </a:rPr>
              <a:t>etter utskrivelsen </a:t>
            </a:r>
            <a:r>
              <a:rPr lang="nb-NO" b="0" dirty="0">
                <a:latin typeface="ScalaSans-Bold" panose="02000803060000020004" pitchFamily="2" charset="0"/>
              </a:rPr>
              <a:t>eller </a:t>
            </a:r>
            <a:r>
              <a:rPr lang="nb-NO" b="0" dirty="0" smtClean="0">
                <a:latin typeface="ScalaSans-Bold" panose="02000803060000020004" pitchFamily="2" charset="0"/>
              </a:rPr>
              <a:t/>
            </a:r>
            <a:br>
              <a:rPr lang="nb-NO" b="0" dirty="0" smtClean="0">
                <a:latin typeface="ScalaSans-Bold" panose="02000803060000020004" pitchFamily="2" charset="0"/>
              </a:rPr>
            </a:br>
            <a:r>
              <a:rPr lang="nb-NO" b="0" dirty="0" smtClean="0">
                <a:latin typeface="ScalaSans-Bold" panose="02000803060000020004" pitchFamily="2" charset="0"/>
              </a:rPr>
              <a:t>      ambulant behandling</a:t>
            </a:r>
            <a:endParaRPr lang="nb-NO" b="0" dirty="0">
              <a:latin typeface="ScalaSans-Bold" panose="02000803060000020004" pitchFamily="2" charset="0"/>
            </a:endParaRPr>
          </a:p>
          <a:p>
            <a:pPr marL="0" indent="0"/>
            <a:endParaRPr lang="nb-NO" sz="1600" dirty="0"/>
          </a:p>
          <a:p>
            <a:pPr>
              <a:buFont typeface="Arial" panose="020B0604020202020204" pitchFamily="34" charset="0"/>
              <a:buChar char="•"/>
            </a:pPr>
            <a:endParaRPr lang="nb-NO" dirty="0" smtClean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10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0" y="36513"/>
            <a:ext cx="9144000" cy="914400"/>
          </a:xfrm>
        </p:spPr>
        <p:txBody>
          <a:bodyPr/>
          <a:lstStyle/>
          <a:p>
            <a:r>
              <a:rPr lang="nb-NO" altLang="nb-NO" dirty="0" smtClean="0"/>
              <a:t>Oppgaver til kontaktlegen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052736"/>
            <a:ext cx="8153400" cy="51125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Være pasientens faste </a:t>
            </a:r>
            <a:r>
              <a:rPr lang="nb-NO" sz="2000" dirty="0">
                <a:latin typeface="ScalaSans-Bold" panose="02000803060000020004" pitchFamily="2" charset="0"/>
              </a:rPr>
              <a:t>medisinskfaglige</a:t>
            </a:r>
            <a:r>
              <a:rPr lang="nb-NO" sz="2000" b="0" dirty="0">
                <a:latin typeface="ScalaSans-Bold" panose="02000803060000020004" pitchFamily="2" charset="0"/>
              </a:rPr>
              <a:t> kontakt gjennom hele </a:t>
            </a:r>
            <a:r>
              <a:rPr lang="nb-NO" sz="2000" b="0" dirty="0" smtClean="0">
                <a:latin typeface="ScalaSans-Bold" panose="02000803060000020004" pitchFamily="2" charset="0"/>
              </a:rPr>
              <a:t>forløpet </a:t>
            </a:r>
            <a:endParaRPr lang="nb-NO" sz="2000" b="0" dirty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Være involvert i </a:t>
            </a:r>
            <a:r>
              <a:rPr lang="nb-NO" sz="2000" b="0" dirty="0" smtClean="0">
                <a:latin typeface="ScalaSans-Bold" panose="02000803060000020004" pitchFamily="2" charset="0"/>
              </a:rPr>
              <a:t>behandlingen/oppfølgingen </a:t>
            </a:r>
            <a:endParaRPr lang="nb-NO" sz="2000" b="0" dirty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Holde seg informert om status i behandlingen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Bidra til at pasientforløpet går som planlagt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Ta kontakt med aktuelt personell / behandlingsenhet dersom det er utfordringer med pasientforløpet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Informere pasient og pårørende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Være tilgjengelig for pasienten og helsepersonell i medisinske </a:t>
            </a:r>
            <a:r>
              <a:rPr lang="nb-NO" sz="2000" b="0" dirty="0" smtClean="0">
                <a:latin typeface="ScalaSans-Bold" panose="02000803060000020004" pitchFamily="2" charset="0"/>
              </a:rPr>
              <a:t>spørsmål</a:t>
            </a:r>
          </a:p>
          <a:p>
            <a:pPr>
              <a:buFont typeface="Arial" panose="020B0604020202020204" pitchFamily="34" charset="0"/>
              <a:buChar char="•"/>
            </a:pPr>
            <a:endParaRPr lang="nb-NO" sz="2000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sz="2000" b="0" dirty="0">
                <a:latin typeface="ScalaSans-Bold" panose="02000803060000020004" pitchFamily="2" charset="0"/>
              </a:rPr>
              <a:t>Ved overføring mellom avdelinger/seksjoner sørger den som har kontaktlegeansvaret for at det blir vurdert bytte av kontaktlege</a:t>
            </a:r>
            <a:r>
              <a:rPr lang="nb-NO" sz="2000" b="0" dirty="0" smtClean="0">
                <a:latin typeface="ScalaSans-Bold" panose="02000803060000020004" pitchFamily="2" charset="0"/>
              </a:rPr>
              <a:t/>
            </a:r>
            <a:br>
              <a:rPr lang="nb-NO" sz="2000" b="0" dirty="0" smtClean="0">
                <a:latin typeface="ScalaSans-Bold" panose="02000803060000020004" pitchFamily="2" charset="0"/>
              </a:rPr>
            </a:br>
            <a:endParaRPr lang="nb-NO" sz="2000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sz="1600" b="0" dirty="0" smtClean="0">
                <a:latin typeface="ScalaSans-Bold" panose="02000803060000020004" pitchFamily="2" charset="0"/>
              </a:rPr>
              <a:t>Kontaktlegens forhold til koordinator og forløpskoordinator -  se veilederen punkt 6.3</a:t>
            </a:r>
          </a:p>
          <a:p>
            <a:pPr marL="0" indent="0"/>
            <a:r>
              <a:rPr lang="nb-NO" sz="1600" b="0" dirty="0" smtClean="0">
                <a:latin typeface="ScalaSans-Bold" panose="02000803060000020004" pitchFamily="2" charset="0"/>
              </a:rPr>
              <a:t>          - De må samarbeide tett med hverandre</a:t>
            </a:r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58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Registrering av kontaktlege i </a:t>
            </a:r>
            <a:r>
              <a:rPr lang="nb-NO" altLang="nb-NO" dirty="0" err="1" smtClean="0"/>
              <a:t>Doculive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EPJ</a:t>
            </a:r>
            <a:r>
              <a:rPr lang="nb-NO" altLang="nb-NO" dirty="0" smtClean="0"/>
              <a:t> </a:t>
            </a:r>
            <a:endParaRPr lang="nb-NO" altLang="nb-NO" sz="2000" dirty="0" smtClean="0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2"/>
          </p:nvPr>
        </p:nvSpPr>
        <p:spPr>
          <a:xfrm>
            <a:off x="138507" y="5949280"/>
            <a:ext cx="8064235" cy="432048"/>
          </a:xfrm>
        </p:spPr>
        <p:txBody>
          <a:bodyPr/>
          <a:lstStyle/>
          <a:p>
            <a:r>
              <a:rPr lang="nb-NO" sz="2000" b="0" dirty="0" smtClean="0">
                <a:latin typeface="ScalaSansLF-Bold" panose="02000503060000020004" pitchFamily="2" charset="0"/>
              </a:rPr>
              <a:t>For å registrere i MyWay2Pas se veiledning i </a:t>
            </a:r>
            <a:r>
              <a:rPr lang="nb-NO" sz="2000" b="0" dirty="0" err="1" smtClean="0">
                <a:latin typeface="ScalaSansLF-Bold" panose="02000503060000020004" pitchFamily="2" charset="0"/>
              </a:rPr>
              <a:t>Eqs</a:t>
            </a:r>
            <a:r>
              <a:rPr lang="nb-NO" sz="2000" b="0" dirty="0" smtClean="0">
                <a:latin typeface="ScalaSansLF-Bold" panose="02000503060000020004" pitchFamily="2" charset="0"/>
              </a:rPr>
              <a:t>-prosedyre 25793</a:t>
            </a:r>
            <a:endParaRPr lang="nb-NO" sz="2000" b="0" dirty="0">
              <a:latin typeface="ScalaSansLF-Bold" panose="02000503060000020004" pitchFamily="2" charset="0"/>
            </a:endParaRP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051720" y="918177"/>
            <a:ext cx="5251450" cy="3248025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517" y="4176782"/>
            <a:ext cx="6071667" cy="139567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65" y="2387591"/>
            <a:ext cx="2622361" cy="318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-25603" y="28826"/>
            <a:ext cx="9144000" cy="872207"/>
          </a:xfrm>
        </p:spPr>
        <p:txBody>
          <a:bodyPr/>
          <a:lstStyle/>
          <a:p>
            <a:r>
              <a:rPr lang="nb-NO" altLang="nb-NO" dirty="0" smtClean="0"/>
              <a:t>Informasjon til pasienten</a:t>
            </a:r>
            <a:br>
              <a:rPr lang="nb-NO" altLang="nb-NO" dirty="0" smtClean="0"/>
            </a:br>
            <a:endParaRPr lang="nb-NO" altLang="nb-NO" sz="2000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908720"/>
            <a:ext cx="8443664" cy="5041230"/>
          </a:xfrm>
        </p:spPr>
        <p:txBody>
          <a:bodyPr/>
          <a:lstStyle/>
          <a:p>
            <a:r>
              <a:rPr lang="nb-NO" b="0" dirty="0" err="1" smtClean="0">
                <a:latin typeface="ScalaSans-Bold" panose="02000803060000020004" pitchFamily="2" charset="0"/>
              </a:rPr>
              <a:t>Innholdsmal</a:t>
            </a:r>
            <a:r>
              <a:rPr lang="nb-NO" b="0" dirty="0" smtClean="0">
                <a:latin typeface="ScalaSans-Bold" panose="02000803060000020004" pitchFamily="2" charset="0"/>
              </a:rPr>
              <a:t> i </a:t>
            </a:r>
            <a:r>
              <a:rPr lang="nb-NO" b="0" dirty="0">
                <a:latin typeface="ScalaSans-Bold" panose="02000803060000020004" pitchFamily="2" charset="0"/>
              </a:rPr>
              <a:t>DL </a:t>
            </a:r>
            <a:r>
              <a:rPr lang="nb-NO" b="0" dirty="0" smtClean="0">
                <a:latin typeface="ScalaSans-Bold" panose="02000803060000020004" pitchFamily="2" charset="0"/>
              </a:rPr>
              <a:t>benyttes:</a:t>
            </a:r>
            <a:endParaRPr lang="nb-NO" b="0" dirty="0">
              <a:latin typeface="ScalaSans-Bold" panose="02000803060000020004" pitchFamily="2" charset="0"/>
            </a:endParaRPr>
          </a:p>
          <a:p>
            <a:pPr lvl="0"/>
            <a:r>
              <a:rPr lang="nb-NO" sz="1400" b="0" dirty="0">
                <a:latin typeface="ScalaSans-Bold" panose="02000803060000020004" pitchFamily="2" charset="0"/>
              </a:rPr>
              <a:t>Somatikk lege (</a:t>
            </a:r>
            <a:r>
              <a:rPr lang="nb-NO" sz="1400" b="0" dirty="0" err="1">
                <a:latin typeface="ScalaSans-Bold" panose="02000803060000020004" pitchFamily="2" charset="0"/>
              </a:rPr>
              <a:t>na_brev_kontaktlege</a:t>
            </a:r>
            <a:r>
              <a:rPr lang="nb-NO" sz="1400" b="0" dirty="0">
                <a:latin typeface="ScalaSans-Bold" panose="02000803060000020004" pitchFamily="2" charset="0"/>
              </a:rPr>
              <a:t> / </a:t>
            </a:r>
            <a:r>
              <a:rPr lang="nb-NO" sz="1400" b="0" dirty="0" err="1">
                <a:latin typeface="ScalaSans-Bold" panose="02000803060000020004" pitchFamily="2" charset="0"/>
              </a:rPr>
              <a:t>le_brev_kontaktlege</a:t>
            </a:r>
            <a:r>
              <a:rPr lang="nb-NO" sz="1400" b="0" dirty="0">
                <a:latin typeface="ScalaSans-Bold" panose="02000803060000020004" pitchFamily="2" charset="0"/>
              </a:rPr>
              <a:t>)</a:t>
            </a:r>
          </a:p>
          <a:p>
            <a:pPr lvl="0"/>
            <a:r>
              <a:rPr lang="nb-NO" sz="1400" b="0" dirty="0">
                <a:latin typeface="ScalaSans-Bold" panose="02000803060000020004" pitchFamily="2" charset="0"/>
              </a:rPr>
              <a:t>Psykiatri lege (</a:t>
            </a:r>
            <a:r>
              <a:rPr lang="nb-NO" sz="1400" b="0" dirty="0" err="1">
                <a:latin typeface="ScalaSans-Bold" panose="02000803060000020004" pitchFamily="2" charset="0"/>
              </a:rPr>
              <a:t>na_ph_brev_kontaktlege</a:t>
            </a:r>
            <a:r>
              <a:rPr lang="nb-NO" sz="1400" b="0" dirty="0">
                <a:latin typeface="ScalaSans-Bold" panose="02000803060000020004" pitchFamily="2" charset="0"/>
              </a:rPr>
              <a:t> / </a:t>
            </a:r>
            <a:r>
              <a:rPr lang="nb-NO" sz="1400" b="0" dirty="0" err="1">
                <a:latin typeface="ScalaSans-Bold" panose="02000803060000020004" pitchFamily="2" charset="0"/>
              </a:rPr>
              <a:t>le_ph_brev_kontaktlege</a:t>
            </a:r>
            <a:r>
              <a:rPr lang="nb-NO" sz="1400" b="0" dirty="0">
                <a:latin typeface="ScalaSans-Bold" panose="02000803060000020004" pitchFamily="2" charset="0"/>
              </a:rPr>
              <a:t>)</a:t>
            </a:r>
          </a:p>
          <a:p>
            <a:pPr lvl="0"/>
            <a:r>
              <a:rPr lang="nb-NO" sz="1400" b="0" dirty="0">
                <a:latin typeface="ScalaSans-Bold" panose="02000803060000020004" pitchFamily="2" charset="0"/>
              </a:rPr>
              <a:t>Psykiatri psykolog (</a:t>
            </a:r>
            <a:r>
              <a:rPr lang="nb-NO" sz="1400" b="0" dirty="0" err="1">
                <a:latin typeface="ScalaSans-Bold" panose="02000803060000020004" pitchFamily="2" charset="0"/>
              </a:rPr>
              <a:t>na_ph_brev_kontaktpsykolog</a:t>
            </a:r>
            <a:r>
              <a:rPr lang="nb-NO" sz="1400" b="0" dirty="0">
                <a:latin typeface="ScalaSans-Bold" panose="02000803060000020004" pitchFamily="2" charset="0"/>
              </a:rPr>
              <a:t> / </a:t>
            </a:r>
            <a:r>
              <a:rPr lang="nb-NO" sz="1400" b="0" dirty="0" err="1">
                <a:latin typeface="ScalaSans-Bold" panose="02000803060000020004" pitchFamily="2" charset="0"/>
              </a:rPr>
              <a:t>le_ph_brev_kontaktpsykolog</a:t>
            </a:r>
            <a:r>
              <a:rPr lang="nb-NO" sz="1400" b="0" dirty="0" smtClean="0">
                <a:latin typeface="ScalaSans-Bold" panose="02000803060000020004" pitchFamily="2" charset="0"/>
              </a:rPr>
              <a:t>)</a:t>
            </a:r>
          </a:p>
          <a:p>
            <a:pPr lvl="0"/>
            <a:endParaRPr lang="nb-NO" sz="1800" b="0" dirty="0" smtClean="0">
              <a:latin typeface="ScalaSans-Bold" panose="02000803060000020004" pitchFamily="2" charset="0"/>
            </a:endParaRPr>
          </a:p>
          <a:p>
            <a:r>
              <a:rPr lang="nb-NO" sz="2000" b="0" dirty="0">
                <a:latin typeface="ScalaSans-Bold" panose="02000803060000020004" pitchFamily="2" charset="0"/>
              </a:rPr>
              <a:t>Fremgangsmåte:</a:t>
            </a:r>
            <a:r>
              <a:rPr lang="nb-NO" sz="1800" b="0" dirty="0">
                <a:latin typeface="ScalaSans-Bold" panose="02000803060000020004" pitchFamily="2" charset="0"/>
              </a:rPr>
              <a:t> </a:t>
            </a:r>
          </a:p>
          <a:p>
            <a:pPr lvl="0"/>
            <a:r>
              <a:rPr lang="nb-NO" sz="1800" b="0" dirty="0">
                <a:latin typeface="ScalaSans-Bold" panose="02000803060000020004" pitchFamily="2" charset="0"/>
              </a:rPr>
              <a:t>Opprett «Brev om pasient ……….» </a:t>
            </a:r>
            <a:endParaRPr lang="nb-NO" sz="1800" b="0" dirty="0" smtClean="0">
              <a:latin typeface="ScalaSans-Bold" panose="02000803060000020004" pitchFamily="2" charset="0"/>
            </a:endParaRPr>
          </a:p>
          <a:p>
            <a:pPr lvl="0"/>
            <a:r>
              <a:rPr lang="nb-NO" sz="1800" b="0" dirty="0" smtClean="0">
                <a:latin typeface="ScalaSans-Bold" panose="02000803060000020004" pitchFamily="2" charset="0"/>
              </a:rPr>
              <a:t>(</a:t>
            </a:r>
            <a:r>
              <a:rPr lang="nb-NO" sz="1800" b="0" dirty="0">
                <a:latin typeface="ScalaSans-Bold" panose="02000803060000020004" pitchFamily="2" charset="0"/>
              </a:rPr>
              <a:t>må opprettes fra riktig domene) </a:t>
            </a:r>
          </a:p>
          <a:p>
            <a:pPr lvl="0"/>
            <a:r>
              <a:rPr lang="nb-NO" sz="1800" b="0" dirty="0">
                <a:latin typeface="ScalaSans-Bold" panose="02000803060000020004" pitchFamily="2" charset="0"/>
              </a:rPr>
              <a:t>Sett inn </a:t>
            </a:r>
            <a:r>
              <a:rPr lang="nb-NO" sz="1800" b="0" u="sng" dirty="0" err="1" smtClean="0">
                <a:latin typeface="ScalaSans-Bold" panose="02000803060000020004" pitchFamily="2" charset="0"/>
              </a:rPr>
              <a:t>innholdsmal</a:t>
            </a:r>
            <a:r>
              <a:rPr lang="nb-NO" sz="1800" b="0" dirty="0" smtClean="0">
                <a:latin typeface="ScalaSans-Bold" panose="02000803060000020004" pitchFamily="2" charset="0"/>
              </a:rPr>
              <a:t> </a:t>
            </a:r>
            <a:r>
              <a:rPr lang="nb-NO" sz="1800" b="0" dirty="0">
                <a:latin typeface="ScalaSans-Bold" panose="02000803060000020004" pitchFamily="2" charset="0"/>
              </a:rPr>
              <a:t>og velg riktig mal</a:t>
            </a:r>
          </a:p>
          <a:p>
            <a:pPr lvl="0"/>
            <a:endParaRPr lang="nb-NO" sz="1800" b="0" dirty="0">
              <a:latin typeface="ScalaSans-Bold" panose="02000803060000020004" pitchFamily="2" charset="0"/>
            </a:endParaRP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Bilde 3"/>
          <p:cNvPicPr/>
          <p:nvPr/>
        </p:nvPicPr>
        <p:blipFill rotWithShape="1">
          <a:blip r:embed="rId2"/>
          <a:srcRect l="31630" t="22762" r="23205" b="23097"/>
          <a:stretch/>
        </p:blipFill>
        <p:spPr bwMode="auto">
          <a:xfrm>
            <a:off x="683568" y="3854240"/>
            <a:ext cx="3312368" cy="2362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13351"/>
            <a:ext cx="3557845" cy="3503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07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0" y="36513"/>
            <a:ext cx="9144000" cy="914400"/>
          </a:xfrm>
        </p:spPr>
        <p:txBody>
          <a:bodyPr/>
          <a:lstStyle/>
          <a:p>
            <a:r>
              <a:rPr lang="nb-NO" altLang="nb-NO" dirty="0" smtClean="0"/>
              <a:t>Ansvar i hver klinikk/avdeling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85800" y="908720"/>
            <a:ext cx="8153400" cy="5328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b-NO" b="0" dirty="0">
                <a:latin typeface="ScalaSans-Bold" panose="02000803060000020004" pitchFamily="2" charset="0"/>
              </a:rPr>
              <a:t>Utarbeide lokale retningslinjer, og ut fra faglige vurderinger, definere hvilke pasientgrupper som i hovedsak skal få oppnevnt </a:t>
            </a:r>
            <a:r>
              <a:rPr lang="nb-NO" b="0" dirty="0" smtClean="0">
                <a:latin typeface="ScalaSans-Bold" panose="02000803060000020004" pitchFamily="2" charset="0"/>
              </a:rPr>
              <a:t>kontaktlege</a:t>
            </a:r>
            <a:br>
              <a:rPr lang="nb-NO" b="0" dirty="0" smtClean="0">
                <a:latin typeface="ScalaSans-Bold" panose="02000803060000020004" pitchFamily="2" charset="0"/>
              </a:rPr>
            </a:br>
            <a:endParaRPr lang="nb-NO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Utarbeide </a:t>
            </a:r>
            <a:r>
              <a:rPr lang="nb-NO" b="0" dirty="0">
                <a:latin typeface="ScalaSans-Bold" panose="02000803060000020004" pitchFamily="2" charset="0"/>
              </a:rPr>
              <a:t>lokale rutiner (nivå-2-prosedyre) som sikrer at pasientens rett til kontaktlege vurderes i henhold til veileder, og at kontaktlege tildeles senest første hverdag etter at behovet er </a:t>
            </a:r>
            <a:r>
              <a:rPr lang="nb-NO" b="0" dirty="0" smtClean="0">
                <a:latin typeface="ScalaSans-Bold" panose="02000803060000020004" pitchFamily="2" charset="0"/>
              </a:rPr>
              <a:t>definert</a:t>
            </a:r>
          </a:p>
          <a:p>
            <a:pPr>
              <a:buFont typeface="Arial" panose="020B0604020202020204" pitchFamily="34" charset="0"/>
              <a:buChar char="•"/>
            </a:pPr>
            <a:endParaRPr lang="nb-NO" b="0" dirty="0" smtClean="0">
              <a:latin typeface="ScalaSans-Bold" panose="0200080306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b="0" dirty="0" smtClean="0">
                <a:latin typeface="ScalaSans-Bold" panose="02000803060000020004" pitchFamily="2" charset="0"/>
              </a:rPr>
              <a:t>Leder </a:t>
            </a:r>
            <a:r>
              <a:rPr lang="nb-NO" b="0" dirty="0">
                <a:latin typeface="ScalaSans-Bold" panose="02000803060000020004" pitchFamily="2" charset="0"/>
              </a:rPr>
              <a:t>for fagområdet / avdelingen som pasienten er henvist til, eller befinner seg på, har ansvar for at alle pasienter blir vurdert i forhold til vilkårene for å få kontaktlege </a:t>
            </a:r>
          </a:p>
          <a:p>
            <a:pPr>
              <a:buFont typeface="Arial" panose="020B0604020202020204" pitchFamily="34" charset="0"/>
              <a:buChar char="•"/>
            </a:pPr>
            <a:endParaRPr lang="nb-NO" dirty="0" smtClean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94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kast statistikk fastlege og spesialist henvisninger rehab 1 tert 2017">
  <a:themeElements>
    <a:clrScheme name="Standard utforming 4">
      <a:dk1>
        <a:srgbClr val="000000"/>
      </a:dk1>
      <a:lt1>
        <a:srgbClr val="FFFFFF"/>
      </a:lt1>
      <a:dk2>
        <a:srgbClr val="003388"/>
      </a:dk2>
      <a:lt2>
        <a:srgbClr val="5F5F5F"/>
      </a:lt2>
      <a:accent1>
        <a:srgbClr val="CEDBEA"/>
      </a:accent1>
      <a:accent2>
        <a:srgbClr val="6666FF"/>
      </a:accent2>
      <a:accent3>
        <a:srgbClr val="FFFFFF"/>
      </a:accent3>
      <a:accent4>
        <a:srgbClr val="000000"/>
      </a:accent4>
      <a:accent5>
        <a:srgbClr val="E3EAF3"/>
      </a:accent5>
      <a:accent6>
        <a:srgbClr val="5C5CE7"/>
      </a:accent6>
      <a:hlink>
        <a:srgbClr val="0D0DFF"/>
      </a:hlink>
      <a:folHlink>
        <a:srgbClr val="800000"/>
      </a:folHlink>
    </a:clrScheme>
    <a:fontScheme name="Standard utforming">
      <a:majorFont>
        <a:latin typeface="ScalaSans-Bol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214991"/>
          </a:buClr>
          <a:buSzPct val="75000"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214991"/>
          </a:buClr>
          <a:buSzPct val="75000"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FF"/>
        </a:lt1>
        <a:dk2>
          <a:srgbClr val="003388"/>
        </a:dk2>
        <a:lt2>
          <a:srgbClr val="5F5F5F"/>
        </a:lt2>
        <a:accent1>
          <a:srgbClr val="CEDBEA"/>
        </a:accent1>
        <a:accent2>
          <a:srgbClr val="6666FF"/>
        </a:accent2>
        <a:accent3>
          <a:srgbClr val="FFFFFF"/>
        </a:accent3>
        <a:accent4>
          <a:srgbClr val="000000"/>
        </a:accent4>
        <a:accent5>
          <a:srgbClr val="E3EAF3"/>
        </a:accent5>
        <a:accent6>
          <a:srgbClr val="5C5CE7"/>
        </a:accent6>
        <a:hlink>
          <a:srgbClr val="0D0DFF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Utkast statistikk fastlege og spesialist henvisninger rehab 1 tert 2017</Template>
  <TotalTime>885</TotalTime>
  <Words>177</Words>
  <Application>Microsoft Office PowerPoint</Application>
  <PresentationFormat>Skjermfremvisning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3" baseType="lpstr">
      <vt:lpstr>Arial</vt:lpstr>
      <vt:lpstr>Garamond</vt:lpstr>
      <vt:lpstr>ScalaSans-Bold</vt:lpstr>
      <vt:lpstr>ScalaSansLF-Bold</vt:lpstr>
      <vt:lpstr>Times</vt:lpstr>
      <vt:lpstr>Utkast statistikk fastlege og spesialist henvisninger rehab 1 tert 2017</vt:lpstr>
      <vt:lpstr>Kontaktlege i spesialisthelsetjenesten</vt:lpstr>
      <vt:lpstr>Hensikt</vt:lpstr>
      <vt:lpstr>For hvem?</vt:lpstr>
      <vt:lpstr>Oppgaver til kontaktlegen</vt:lpstr>
      <vt:lpstr>Registrering av kontaktlege i Doculive EPJ </vt:lpstr>
      <vt:lpstr>Informasjon til pasienten </vt:lpstr>
      <vt:lpstr>Ansvar i hver klinikk/avdeling</vt:lpstr>
    </vt:vector>
  </TitlesOfParts>
  <Company>Helse Midt-Norge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Vevelstad, Anne Kristine</dc:creator>
  <cp:lastModifiedBy>Vevelstad, Anne Kristine</cp:lastModifiedBy>
  <cp:revision>58</cp:revision>
  <cp:lastPrinted>2017-09-14T11:58:48Z</cp:lastPrinted>
  <dcterms:created xsi:type="dcterms:W3CDTF">2017-09-14T10:29:17Z</dcterms:created>
  <dcterms:modified xsi:type="dcterms:W3CDTF">2019-10-01T08:29:43Z</dcterms:modified>
</cp:coreProperties>
</file>