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F7633-6FDD-457B-A565-CB993871D280}" type="datetimeFigureOut">
              <a:rPr lang="nb-NO" smtClean="0"/>
              <a:t>13.09.2024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DD1DC-CDEE-48E8-A17A-73A3A68BC1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2007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8A51-EE22-4BDA-852E-556220B570E8}" type="datetime1">
              <a:rPr lang="nb-NO" smtClean="0"/>
              <a:t>13.09.2024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Vedlegg til EQS-prosedyre 8044 "Identifisering av irregulære blodtypeantistoff" v.2.3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CA10-1257-4898-881D-4AF1F836DF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522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534-7249-4723-90A0-B5A386477D7B}" type="datetime1">
              <a:rPr lang="nb-NO" smtClean="0"/>
              <a:t>13.09.2024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Vedlegg til EQS-prosedyre 8044 "Identifisering av irregulære blodtypeantistoff" v.2.3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CA10-1257-4898-881D-4AF1F836DF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40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9704-00D4-4CB8-8D5C-2F2E7DF84F39}" type="datetime1">
              <a:rPr lang="nb-NO" smtClean="0"/>
              <a:t>13.09.2024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Vedlegg til EQS-prosedyre 8044 "Identifisering av irregulære blodtypeantistoff" v.2.3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CA10-1257-4898-881D-4AF1F836DF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778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AFD9-2905-4EBF-9998-30DAAE79D722}" type="datetime1">
              <a:rPr lang="nb-NO" smtClean="0"/>
              <a:t>13.09.2024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Vedlegg til EQS-prosedyre 8044 "Identifisering av irregulære blodtypeantistoff" v.2.3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CA10-1257-4898-881D-4AF1F836DF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178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F6EB-62B3-4725-8DCA-8A53856263AF}" type="datetime1">
              <a:rPr lang="nb-NO" smtClean="0"/>
              <a:t>13.09.2024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Vedlegg til EQS-prosedyre 8044 "Identifisering av irregulære blodtypeantistoff" v.2.3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CA10-1257-4898-881D-4AF1F836DF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5967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F39A-3273-4BF2-9898-6C758C7E30E0}" type="datetime1">
              <a:rPr lang="nb-NO" smtClean="0"/>
              <a:t>13.09.2024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Vedlegg til EQS-prosedyre 8044 "Identifisering av irregulære blodtypeantistoff" v.2.3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CA10-1257-4898-881D-4AF1F836DF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83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C5AA-D1DE-4425-9CBC-8F438E8CB648}" type="datetime1">
              <a:rPr lang="nb-NO" smtClean="0"/>
              <a:t>13.09.2024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Vedlegg til EQS-prosedyre 8044 "Identifisering av irregulære blodtypeantistoff" v.2.3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CA10-1257-4898-881D-4AF1F836DF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738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7A6A-FE33-4483-9CD4-0B8E0FE77770}" type="datetime1">
              <a:rPr lang="nb-NO" smtClean="0"/>
              <a:t>13.09.2024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Vedlegg til EQS-prosedyre 8044 "Identifisering av irregulære blodtypeantistoff" v.2.3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CA10-1257-4898-881D-4AF1F836DF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973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C0E5-337A-43E8-BFB7-86D1991F13B9}" type="datetime1">
              <a:rPr lang="nb-NO" smtClean="0"/>
              <a:t>13.09.2024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Vedlegg til EQS-prosedyre 8044 "Identifisering av irregulære blodtypeantistoff" v.2.3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CA10-1257-4898-881D-4AF1F836DF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986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B4F1-C972-4A0D-ABFB-D730213F98E8}" type="datetime1">
              <a:rPr lang="nb-NO" smtClean="0"/>
              <a:t>13.09.2024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Vedlegg til EQS-prosedyre 8044 "Identifisering av irregulære blodtypeantistoff" v.2.3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CA10-1257-4898-881D-4AF1F836DF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45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46B2-669A-465E-9BC6-AD23F75F1B1E}" type="datetime1">
              <a:rPr lang="nb-NO" smtClean="0"/>
              <a:t>13.09.2024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Vedlegg til EQS-prosedyre 8044 "Identifisering av irregulære blodtypeantistoff" v.2.3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CA10-1257-4898-881D-4AF1F836DF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875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1320B-334E-4D02-B584-F8A86248E742}" type="datetime1">
              <a:rPr lang="nb-NO" smtClean="0"/>
              <a:t>13.09.2024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Vedlegg til EQS-prosedyre 8044 "Identifisering av irregulære blodtypeantistoff" v.2.3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9CA10-1257-4898-881D-4AF1F836DF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563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253525" y="188640"/>
            <a:ext cx="8229600" cy="490066"/>
          </a:xfrm>
        </p:spPr>
        <p:txBody>
          <a:bodyPr>
            <a:normAutofit/>
          </a:bodyPr>
          <a:lstStyle/>
          <a:p>
            <a:r>
              <a:rPr lang="nb-NO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FLYTSKJEMA VED IDENTIFISERING AV BLODTYPEANTISTOFF</a:t>
            </a:r>
            <a:endParaRPr lang="nb-NO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107504" y="657423"/>
            <a:ext cx="2160240" cy="576064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Primær identifisering</a:t>
            </a:r>
            <a:endParaRPr lang="nb-NO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 Dia Panel LIAT, enzym og 20 grader. </a:t>
            </a:r>
            <a:endParaRPr lang="nb-NO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Beslutning 6"/>
          <p:cNvSpPr/>
          <p:nvPr/>
        </p:nvSpPr>
        <p:spPr>
          <a:xfrm>
            <a:off x="647564" y="1426946"/>
            <a:ext cx="1080120" cy="65079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Konklu-sjon</a:t>
            </a:r>
            <a:r>
              <a:rPr lang="nb-NO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b-NO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36703" y="4692682"/>
            <a:ext cx="954363" cy="896557"/>
          </a:xfrm>
          <a:prstGeom prst="ellipse">
            <a:avLst/>
          </a:prstGeom>
          <a:solidFill>
            <a:schemeClr val="accent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Ikke flere </a:t>
            </a:r>
            <a:r>
              <a:rPr lang="nb-NO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endParaRPr lang="nb-NO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1958284" y="1531368"/>
            <a:ext cx="1969873" cy="46737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Svake reaksjoner  </a:t>
            </a:r>
            <a:r>
              <a:rPr lang="nb-NO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</a:t>
            </a:r>
            <a:r>
              <a:rPr lang="nb-N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-&gt; 1+</a:t>
            </a:r>
            <a:endParaRPr lang="nb-NO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6804247" y="1426946"/>
            <a:ext cx="1944216" cy="68693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Mistanke om </a:t>
            </a:r>
            <a:r>
              <a:rPr lang="nb-NO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</a:t>
            </a:r>
            <a:r>
              <a:rPr lang="nb-N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-antistoff</a:t>
            </a:r>
          </a:p>
          <a:p>
            <a:r>
              <a:rPr lang="nb-NO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nb-N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 på alle </a:t>
            </a:r>
            <a:r>
              <a:rPr lang="nb-NO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</a:t>
            </a:r>
            <a:r>
              <a:rPr lang="nb-N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og panelceller og positiv auto-kontroll)</a:t>
            </a:r>
            <a:endParaRPr lang="nb-NO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7299173" y="4381556"/>
            <a:ext cx="954363" cy="911697"/>
          </a:xfrm>
          <a:prstGeom prst="ellipse">
            <a:avLst/>
          </a:prstGeom>
          <a:solidFill>
            <a:schemeClr val="accent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Biologisk</a:t>
            </a:r>
            <a:r>
              <a:rPr lang="nb-N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forlik</a:t>
            </a:r>
            <a:endParaRPr lang="nb-NO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5709848" y="5293253"/>
            <a:ext cx="954363" cy="911697"/>
          </a:xfrm>
          <a:prstGeom prst="ellipse">
            <a:avLst/>
          </a:prstGeom>
          <a:solidFill>
            <a:schemeClr val="accent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Vurder inn-sending til </a:t>
            </a:r>
            <a:r>
              <a:rPr lang="nb-NO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ref.lab</a:t>
            </a:r>
            <a:endParaRPr lang="nb-NO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ktangel 25"/>
          <p:cNvSpPr/>
          <p:nvPr/>
        </p:nvSpPr>
        <p:spPr>
          <a:xfrm>
            <a:off x="6759673" y="2397815"/>
            <a:ext cx="2033363" cy="94213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 og </a:t>
            </a:r>
            <a:r>
              <a:rPr lang="nb-NO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nb-N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/C3d</a:t>
            </a:r>
          </a:p>
          <a:p>
            <a:r>
              <a:rPr lang="nb-NO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Fenotyping</a:t>
            </a:r>
            <a:r>
              <a:rPr lang="nb-N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ikke utført tidligere.</a:t>
            </a:r>
          </a:p>
          <a:p>
            <a:r>
              <a:rPr lang="nb-N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PEG </a:t>
            </a:r>
            <a:r>
              <a:rPr lang="nb-NO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autoabsorpsjon</a:t>
            </a:r>
            <a:r>
              <a:rPr lang="nb-N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pasienten ikke er transfundert </a:t>
            </a:r>
            <a:r>
              <a:rPr lang="nb-NO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sste</a:t>
            </a:r>
            <a:r>
              <a:rPr lang="nb-NO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mnd.</a:t>
            </a:r>
          </a:p>
        </p:txBody>
      </p:sp>
      <p:sp>
        <p:nvSpPr>
          <p:cNvPr id="35" name="Beslutning 34"/>
          <p:cNvSpPr/>
          <p:nvPr/>
        </p:nvSpPr>
        <p:spPr>
          <a:xfrm>
            <a:off x="4802845" y="3471547"/>
            <a:ext cx="1080120" cy="65079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Konklu-sjon</a:t>
            </a:r>
            <a:r>
              <a:rPr lang="nb-NO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b-NO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kstSylinder 41"/>
          <p:cNvSpPr txBox="1"/>
          <p:nvPr/>
        </p:nvSpPr>
        <p:spPr>
          <a:xfrm>
            <a:off x="899592" y="2119957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nb-NO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kstSylinder 44"/>
          <p:cNvSpPr txBox="1"/>
          <p:nvPr/>
        </p:nvSpPr>
        <p:spPr>
          <a:xfrm>
            <a:off x="1658872" y="1537477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Nei</a:t>
            </a:r>
            <a:endParaRPr lang="nb-NO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kstSylinder 45"/>
          <p:cNvSpPr txBox="1"/>
          <p:nvPr/>
        </p:nvSpPr>
        <p:spPr>
          <a:xfrm>
            <a:off x="5936767" y="3581498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Nei</a:t>
            </a:r>
            <a:endParaRPr lang="nb-NO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Rett pil 52"/>
          <p:cNvCxnSpPr/>
          <p:nvPr/>
        </p:nvCxnSpPr>
        <p:spPr>
          <a:xfrm>
            <a:off x="2896133" y="2693283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ktangel 74"/>
          <p:cNvSpPr/>
          <p:nvPr/>
        </p:nvSpPr>
        <p:spPr>
          <a:xfrm>
            <a:off x="4427984" y="1537477"/>
            <a:ext cx="1829842" cy="430887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Sterke reaksjoner 2+ -&gt; 4+</a:t>
            </a:r>
            <a:endParaRPr lang="nb-N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ktangel 76"/>
          <p:cNvSpPr/>
          <p:nvPr/>
        </p:nvSpPr>
        <p:spPr>
          <a:xfrm>
            <a:off x="4196841" y="2348158"/>
            <a:ext cx="2292129" cy="589543"/>
          </a:xfrm>
          <a:prstGeom prst="rect">
            <a:avLst/>
          </a:prstGeom>
          <a:solidFill>
            <a:srgbClr val="FFFF99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Ortho</a:t>
            </a:r>
            <a:r>
              <a:rPr lang="nb-N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panel B (</a:t>
            </a:r>
            <a:r>
              <a:rPr lang="nb-NO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ubeh</a:t>
            </a:r>
            <a:r>
              <a:rPr lang="nb-N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 og C (</a:t>
            </a:r>
            <a:r>
              <a:rPr lang="nb-NO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ubeh</a:t>
            </a:r>
            <a:r>
              <a:rPr lang="nb-N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og enzym)</a:t>
            </a:r>
          </a:p>
        </p:txBody>
      </p:sp>
      <p:sp>
        <p:nvSpPr>
          <p:cNvPr id="85" name="TekstSylinder 84"/>
          <p:cNvSpPr txBox="1"/>
          <p:nvPr/>
        </p:nvSpPr>
        <p:spPr>
          <a:xfrm>
            <a:off x="3985320" y="1645199"/>
            <a:ext cx="5151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eller</a:t>
            </a:r>
            <a:endParaRPr lang="nb-N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kstSylinder 91"/>
          <p:cNvSpPr txBox="1"/>
          <p:nvPr/>
        </p:nvSpPr>
        <p:spPr>
          <a:xfrm>
            <a:off x="6327506" y="1650611"/>
            <a:ext cx="5464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 smtClean="0"/>
              <a:t>eller</a:t>
            </a:r>
            <a:endParaRPr lang="nb-NO" sz="1000" dirty="0"/>
          </a:p>
        </p:txBody>
      </p:sp>
      <p:sp>
        <p:nvSpPr>
          <p:cNvPr id="96" name="Rektangel 95"/>
          <p:cNvSpPr/>
          <p:nvPr/>
        </p:nvSpPr>
        <p:spPr>
          <a:xfrm>
            <a:off x="5022879" y="4180367"/>
            <a:ext cx="30008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</a:p>
        </p:txBody>
      </p:sp>
      <p:sp>
        <p:nvSpPr>
          <p:cNvPr id="102" name="Rektangel 101"/>
          <p:cNvSpPr/>
          <p:nvPr/>
        </p:nvSpPr>
        <p:spPr>
          <a:xfrm>
            <a:off x="3656611" y="4845373"/>
            <a:ext cx="867084" cy="56962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err="1" smtClean="0"/>
              <a:t>Uid</a:t>
            </a:r>
            <a:r>
              <a:rPr lang="nb-NO" sz="1000" dirty="0" smtClean="0"/>
              <a:t>. kulde</a:t>
            </a:r>
          </a:p>
          <a:p>
            <a:pPr algn="ctr"/>
            <a:r>
              <a:rPr lang="nb-NO" sz="1000" dirty="0"/>
              <a:t>e</a:t>
            </a:r>
            <a:r>
              <a:rPr lang="nb-NO" sz="1000" dirty="0" smtClean="0"/>
              <a:t>ller</a:t>
            </a:r>
          </a:p>
          <a:p>
            <a:pPr algn="ctr"/>
            <a:r>
              <a:rPr lang="nb-NO" sz="1000" dirty="0" err="1" smtClean="0"/>
              <a:t>Uid</a:t>
            </a:r>
            <a:r>
              <a:rPr lang="nb-NO" sz="1000" dirty="0" smtClean="0"/>
              <a:t>. varme</a:t>
            </a:r>
            <a:endParaRPr lang="nb-NO" sz="1000" dirty="0"/>
          </a:p>
        </p:txBody>
      </p:sp>
      <p:sp>
        <p:nvSpPr>
          <p:cNvPr id="104" name="Beslutning 103"/>
          <p:cNvSpPr/>
          <p:nvPr/>
        </p:nvSpPr>
        <p:spPr>
          <a:xfrm>
            <a:off x="2018912" y="4554835"/>
            <a:ext cx="1080120" cy="1174897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Konklu-sjon</a:t>
            </a:r>
            <a:r>
              <a:rPr lang="nb-NO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b-NO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5" name="Rett pil 104"/>
          <p:cNvCxnSpPr>
            <a:stCxn id="7" idx="2"/>
            <a:endCxn id="8" idx="0"/>
          </p:cNvCxnSpPr>
          <p:nvPr/>
        </p:nvCxnSpPr>
        <p:spPr>
          <a:xfrm>
            <a:off x="1187624" y="2077736"/>
            <a:ext cx="26261" cy="2614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Rett pil 118"/>
          <p:cNvCxnSpPr>
            <a:stCxn id="104" idx="1"/>
            <a:endCxn id="8" idx="6"/>
          </p:cNvCxnSpPr>
          <p:nvPr/>
        </p:nvCxnSpPr>
        <p:spPr>
          <a:xfrm flipH="1" flipV="1">
            <a:off x="1691066" y="5140961"/>
            <a:ext cx="327846" cy="1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kstSylinder 121"/>
          <p:cNvSpPr txBox="1"/>
          <p:nvPr/>
        </p:nvSpPr>
        <p:spPr>
          <a:xfrm>
            <a:off x="1730005" y="4814379"/>
            <a:ext cx="396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 smtClean="0"/>
              <a:t>Ja</a:t>
            </a:r>
            <a:endParaRPr lang="nb-NO" sz="1000" dirty="0"/>
          </a:p>
        </p:txBody>
      </p:sp>
      <p:cxnSp>
        <p:nvCxnSpPr>
          <p:cNvPr id="126" name="Rett pil 125"/>
          <p:cNvCxnSpPr>
            <a:stCxn id="104" idx="3"/>
            <a:endCxn id="102" idx="1"/>
          </p:cNvCxnSpPr>
          <p:nvPr/>
        </p:nvCxnSpPr>
        <p:spPr>
          <a:xfrm flipV="1">
            <a:off x="3099032" y="5130183"/>
            <a:ext cx="557579" cy="12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TekstSylinder 1023"/>
          <p:cNvSpPr txBox="1"/>
          <p:nvPr/>
        </p:nvSpPr>
        <p:spPr>
          <a:xfrm>
            <a:off x="3202885" y="4870174"/>
            <a:ext cx="5629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 smtClean="0"/>
              <a:t>Nei</a:t>
            </a:r>
            <a:endParaRPr lang="nb-NO" sz="1000" dirty="0"/>
          </a:p>
        </p:txBody>
      </p:sp>
      <p:cxnSp>
        <p:nvCxnSpPr>
          <p:cNvPr id="1026" name="Vinkel 1025"/>
          <p:cNvCxnSpPr>
            <a:stCxn id="35" idx="2"/>
          </p:cNvCxnSpPr>
          <p:nvPr/>
        </p:nvCxnSpPr>
        <p:spPr>
          <a:xfrm rot="5400000">
            <a:off x="2307346" y="3028876"/>
            <a:ext cx="1942098" cy="41290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Vinkel 1030"/>
          <p:cNvCxnSpPr>
            <a:stCxn id="35" idx="3"/>
            <a:endCxn id="25" idx="0"/>
          </p:cNvCxnSpPr>
          <p:nvPr/>
        </p:nvCxnSpPr>
        <p:spPr>
          <a:xfrm>
            <a:off x="5882965" y="3796942"/>
            <a:ext cx="304065" cy="14963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Rett pil 1039"/>
          <p:cNvCxnSpPr/>
          <p:nvPr/>
        </p:nvCxnSpPr>
        <p:spPr>
          <a:xfrm>
            <a:off x="2558972" y="2868880"/>
            <a:ext cx="0" cy="1685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" name="Rett pil 1058"/>
          <p:cNvCxnSpPr>
            <a:stCxn id="6" idx="2"/>
            <a:endCxn id="7" idx="0"/>
          </p:cNvCxnSpPr>
          <p:nvPr/>
        </p:nvCxnSpPr>
        <p:spPr>
          <a:xfrm>
            <a:off x="1187624" y="1233487"/>
            <a:ext cx="0" cy="1934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1" name="Rett pil 1060"/>
          <p:cNvCxnSpPr>
            <a:stCxn id="75" idx="2"/>
            <a:endCxn id="77" idx="0"/>
          </p:cNvCxnSpPr>
          <p:nvPr/>
        </p:nvCxnSpPr>
        <p:spPr>
          <a:xfrm>
            <a:off x="5342905" y="1968364"/>
            <a:ext cx="1" cy="37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5" name="Rett pil 1064"/>
          <p:cNvCxnSpPr>
            <a:stCxn id="77" idx="2"/>
            <a:endCxn id="35" idx="0"/>
          </p:cNvCxnSpPr>
          <p:nvPr/>
        </p:nvCxnSpPr>
        <p:spPr>
          <a:xfrm flipH="1">
            <a:off x="5342905" y="2937701"/>
            <a:ext cx="1" cy="5338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7" name="Rett pil 1066"/>
          <p:cNvCxnSpPr>
            <a:stCxn id="14" idx="2"/>
            <a:endCxn id="26" idx="0"/>
          </p:cNvCxnSpPr>
          <p:nvPr/>
        </p:nvCxnSpPr>
        <p:spPr>
          <a:xfrm>
            <a:off x="7776355" y="2113882"/>
            <a:ext cx="0" cy="2839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3" name="Rektangel 1072"/>
          <p:cNvSpPr/>
          <p:nvPr/>
        </p:nvSpPr>
        <p:spPr>
          <a:xfrm>
            <a:off x="2037481" y="2335401"/>
            <a:ext cx="1811480" cy="5175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nb-NO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dentifisering IAT/PEG</a:t>
            </a:r>
            <a:endParaRPr lang="nb-NO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81" name="Rett pil 1080"/>
          <p:cNvCxnSpPr>
            <a:endCxn id="8" idx="4"/>
          </p:cNvCxnSpPr>
          <p:nvPr/>
        </p:nvCxnSpPr>
        <p:spPr>
          <a:xfrm flipV="1">
            <a:off x="1213885" y="5589239"/>
            <a:ext cx="0" cy="4751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2" name="Rektangel 1081"/>
          <p:cNvSpPr/>
          <p:nvPr/>
        </p:nvSpPr>
        <p:spPr>
          <a:xfrm>
            <a:off x="7003657" y="5465169"/>
            <a:ext cx="1122227" cy="5678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/>
              <a:t>Kontakt vakthavende lege</a:t>
            </a:r>
            <a:endParaRPr lang="nb-NO" sz="1000" dirty="0"/>
          </a:p>
        </p:txBody>
      </p:sp>
      <p:cxnSp>
        <p:nvCxnSpPr>
          <p:cNvPr id="1084" name="Rett pil 1083"/>
          <p:cNvCxnSpPr>
            <a:stCxn id="25" idx="6"/>
            <a:endCxn id="1082" idx="1"/>
          </p:cNvCxnSpPr>
          <p:nvPr/>
        </p:nvCxnSpPr>
        <p:spPr>
          <a:xfrm>
            <a:off x="6664211" y="5749102"/>
            <a:ext cx="33944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ktangel 19"/>
          <p:cNvSpPr/>
          <p:nvPr/>
        </p:nvSpPr>
        <p:spPr>
          <a:xfrm>
            <a:off x="7157845" y="3657201"/>
            <a:ext cx="1237018" cy="46150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/>
              <a:t>Utvidet forlik med mest mulig fenotypelikt blod</a:t>
            </a:r>
            <a:endParaRPr lang="nb-NO" sz="1000" dirty="0"/>
          </a:p>
        </p:txBody>
      </p:sp>
      <p:cxnSp>
        <p:nvCxnSpPr>
          <p:cNvPr id="27" name="Rett pil 26"/>
          <p:cNvCxnSpPr>
            <a:stCxn id="26" idx="2"/>
            <a:endCxn id="20" idx="0"/>
          </p:cNvCxnSpPr>
          <p:nvPr/>
        </p:nvCxnSpPr>
        <p:spPr>
          <a:xfrm flipH="1">
            <a:off x="7776354" y="3339946"/>
            <a:ext cx="1" cy="317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tt pil 38"/>
          <p:cNvCxnSpPr>
            <a:stCxn id="20" idx="2"/>
            <a:endCxn id="24" idx="0"/>
          </p:cNvCxnSpPr>
          <p:nvPr/>
        </p:nvCxnSpPr>
        <p:spPr>
          <a:xfrm>
            <a:off x="7776354" y="4118710"/>
            <a:ext cx="1" cy="2628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 10"/>
          <p:cNvCxnSpPr>
            <a:stCxn id="9" idx="2"/>
            <a:endCxn id="1073" idx="0"/>
          </p:cNvCxnSpPr>
          <p:nvPr/>
        </p:nvCxnSpPr>
        <p:spPr>
          <a:xfrm>
            <a:off x="2943221" y="1998741"/>
            <a:ext cx="0" cy="336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 14"/>
          <p:cNvCxnSpPr>
            <a:stCxn id="7" idx="3"/>
          </p:cNvCxnSpPr>
          <p:nvPr/>
        </p:nvCxnSpPr>
        <p:spPr>
          <a:xfrm>
            <a:off x="1727684" y="1752341"/>
            <a:ext cx="23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3306" cy="365125"/>
          </a:xfrm>
        </p:spPr>
        <p:txBody>
          <a:bodyPr/>
          <a:lstStyle/>
          <a:p>
            <a:r>
              <a:rPr lang="nb-NO" dirty="0" smtClean="0"/>
              <a:t>ALM-BB-L: Flytskjema antistoffidentifisering, EQS ID 26722, Versjon </a:t>
            </a:r>
            <a:r>
              <a:rPr lang="nb-NO" dirty="0" smtClean="0"/>
              <a:t>1.4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1D57-EB13-43D0-93A6-6C789B101978}" type="datetime1">
              <a:rPr lang="nb-NO" smtClean="0"/>
              <a:t>13.09.2024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8822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131</Words>
  <Application>Microsoft Office PowerPoint</Application>
  <PresentationFormat>Skjermfremvisning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FLYTSKJEMA VED IDENTIFISERING AV BLODTYPEANTISTOFF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FLYTSKJEMA VED IDENTIFISERING AV BLODTYPEANTISTOFF</dc:title>
  <dc:creator>Fredriksen, Turid</dc:creator>
  <cp:lastModifiedBy>Vordal, Tove Elisabeth Berg</cp:lastModifiedBy>
  <cp:revision>45</cp:revision>
  <cp:lastPrinted>2020-03-24T11:35:28Z</cp:lastPrinted>
  <dcterms:created xsi:type="dcterms:W3CDTF">2015-10-12T12:38:55Z</dcterms:created>
  <dcterms:modified xsi:type="dcterms:W3CDTF">2024-09-13T06:28:01Z</dcterms:modified>
</cp:coreProperties>
</file>