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DBE3A1-F7A0-4376-B2A1-184502CFE713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B44BE-1D7D-4905-9321-A985AD41FA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3949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18A9F-4F15-436B-8617-4A778C6238E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580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A557B-79A0-4124-B2C1-04F2A015ED05}" type="datetime1">
              <a:rPr lang="nb-NO" smtClean="0"/>
              <a:t>17.10.2022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039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F7EA-CC43-405D-93E3-32A1A29792B4}" type="datetime1">
              <a:rPr lang="nb-NO" smtClean="0"/>
              <a:t>17.10.2022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359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3DC9A-6AE9-46AE-93E1-41FD097190E2}" type="datetime1">
              <a:rPr lang="nb-NO" smtClean="0"/>
              <a:t>17.10.2022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261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48304-EEA2-4B58-A0EE-35C9588AE66D}" type="datetime1">
              <a:rPr lang="nb-NO" smtClean="0"/>
              <a:t>17.10.2022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002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A9803-299D-406D-AF0E-F710E2A2FC71}" type="datetime1">
              <a:rPr lang="nb-NO" smtClean="0"/>
              <a:t>17.10.2022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95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CF3A-8A1F-4C48-A8A1-51527B1A21DD}" type="datetime1">
              <a:rPr lang="nb-NO" smtClean="0"/>
              <a:t>17.10.2022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193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4940-8154-4EB4-B9E9-485C15CD27C7}" type="datetime1">
              <a:rPr lang="nb-NO" smtClean="0"/>
              <a:t>17.10.2022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347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23A5-C962-4DB6-B235-7589AFB8E0DC}" type="datetime1">
              <a:rPr lang="nb-NO" smtClean="0"/>
              <a:t>17.10.2022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734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EF5B-8D83-4566-A1C9-C0AE5790C900}" type="datetime1">
              <a:rPr lang="nb-NO" smtClean="0"/>
              <a:t>17.10.2022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8510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B707-5BB1-4D70-A6F0-558C0DB79D59}" type="datetime1">
              <a:rPr lang="nb-NO" smtClean="0"/>
              <a:t>17.10.2022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503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1A79-3D77-4331-8AA7-17F0B5DD4734}" type="datetime1">
              <a:rPr lang="nb-NO" smtClean="0"/>
              <a:t>17.10.2022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984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FA9EA-91E6-4F84-A7FA-964D8C937496}" type="datetime1">
              <a:rPr lang="nb-NO" smtClean="0"/>
              <a:t>17.10.2022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Multi-resistent: Ciprofloxacin R eller Trimetoprim-sulfa. R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1295F-2524-4D1B-8B43-D82E2DCB59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2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4534021" y="156467"/>
            <a:ext cx="4430889" cy="6840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800" dirty="0" smtClean="0">
                <a:solidFill>
                  <a:schemeClr val="bg1"/>
                </a:solidFill>
              </a:rPr>
              <a:t>Håndtering av ATU i laboratoriet- arbeidsflyt</a:t>
            </a:r>
            <a:endParaRPr lang="sv-SE" sz="2800" dirty="0">
              <a:solidFill>
                <a:schemeClr val="bg1"/>
              </a:solidFill>
            </a:endParaRP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2473566" y="1213064"/>
            <a:ext cx="2731874" cy="6348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400" dirty="0" smtClean="0"/>
              <a:t>ATU resultat ved</a:t>
            </a:r>
            <a:br>
              <a:rPr lang="nb-NO" sz="1400" dirty="0" smtClean="0"/>
            </a:br>
            <a:r>
              <a:rPr lang="nb-NO" sz="1400" b="1" dirty="0" smtClean="0"/>
              <a:t>manuell </a:t>
            </a:r>
            <a:r>
              <a:rPr lang="nb-NO" sz="1400" b="1" dirty="0" smtClean="0"/>
              <a:t>resistensbestemmelse</a:t>
            </a:r>
            <a:endParaRPr lang="sv-SE" sz="1400" b="1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2011680" y="2334466"/>
            <a:ext cx="1693356" cy="6435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000" b="1" dirty="0" smtClean="0"/>
              <a:t>Følsom </a:t>
            </a:r>
            <a:r>
              <a:rPr lang="nb-NO" sz="1000" b="1" dirty="0"/>
              <a:t>mot ≥ 2 </a:t>
            </a:r>
            <a:r>
              <a:rPr lang="nb-NO" sz="1000" b="1" dirty="0" smtClean="0"/>
              <a:t>midler </a:t>
            </a:r>
            <a:r>
              <a:rPr lang="nb-NO" sz="1000" dirty="0" smtClean="0"/>
              <a:t>fra to </a:t>
            </a:r>
            <a:r>
              <a:rPr lang="nb-NO" sz="1000" dirty="0"/>
              <a:t>forskjellige antibiotika </a:t>
            </a:r>
            <a:br>
              <a:rPr lang="nb-NO" sz="1000" dirty="0"/>
            </a:br>
            <a:r>
              <a:rPr lang="nb-NO" sz="1000" dirty="0" smtClean="0"/>
              <a:t>grupper </a:t>
            </a:r>
            <a:r>
              <a:rPr lang="nb-NO" sz="1000" dirty="0"/>
              <a:t>(M1 eller </a:t>
            </a:r>
            <a:r>
              <a:rPr lang="nb-NO" sz="1000" dirty="0" smtClean="0"/>
              <a:t>M2</a:t>
            </a:r>
            <a:r>
              <a:rPr lang="nb-NO" sz="1000" dirty="0"/>
              <a:t>)</a:t>
            </a:r>
            <a:endParaRPr lang="nb-NO" sz="1000" dirty="0" smtClean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3896913" y="2323902"/>
            <a:ext cx="1845469" cy="6318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000" b="1" dirty="0"/>
              <a:t>Følsom mot </a:t>
            </a:r>
            <a:r>
              <a:rPr lang="nb-NO" sz="1000" b="1" dirty="0" smtClean="0"/>
              <a:t>&lt; </a:t>
            </a:r>
            <a:r>
              <a:rPr lang="nb-NO" sz="1000" b="1" dirty="0"/>
              <a:t>2 midler </a:t>
            </a:r>
            <a:r>
              <a:rPr lang="nb-NO" sz="1000" dirty="0"/>
              <a:t>fra to forskjellige antibiotika </a:t>
            </a:r>
            <a:br>
              <a:rPr lang="nb-NO" sz="1000" dirty="0"/>
            </a:br>
            <a:r>
              <a:rPr lang="nb-NO" sz="1000" dirty="0"/>
              <a:t>grupper (M1 eller M2)</a:t>
            </a:r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679766" y="4325154"/>
            <a:ext cx="656652" cy="434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800" dirty="0" smtClean="0"/>
              <a:t>Nei</a:t>
            </a:r>
          </a:p>
        </p:txBody>
      </p:sp>
      <p:sp>
        <p:nvSpPr>
          <p:cNvPr id="29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1113905" y="3272749"/>
            <a:ext cx="2555009" cy="5154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nb-NO" sz="1800" dirty="0" smtClean="0">
              <a:solidFill>
                <a:srgbClr val="FF0000"/>
              </a:solidFill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338259" y="3303786"/>
            <a:ext cx="4053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/>
              <a:t>M</a:t>
            </a:r>
            <a:r>
              <a:rPr lang="nb-NO" sz="1200" dirty="0" smtClean="0"/>
              <a:t>istenker du noen </a:t>
            </a:r>
            <a:r>
              <a:rPr lang="nb-NO" sz="1200" b="1" dirty="0" smtClean="0"/>
              <a:t>tekniske </a:t>
            </a:r>
            <a:r>
              <a:rPr lang="nb-NO" sz="1200" b="1" dirty="0"/>
              <a:t>feil </a:t>
            </a:r>
            <a:r>
              <a:rPr lang="nb-NO" sz="1200" dirty="0"/>
              <a:t>i den </a:t>
            </a:r>
            <a:endParaRPr lang="nb-NO" sz="1200" dirty="0" smtClean="0"/>
          </a:p>
          <a:p>
            <a:pPr algn="ctr"/>
            <a:r>
              <a:rPr lang="nb-NO" sz="1200" dirty="0" smtClean="0"/>
              <a:t>primære resistensbestemmelse?</a:t>
            </a:r>
            <a:endParaRPr lang="nb-NO" sz="1200" dirty="0"/>
          </a:p>
        </p:txBody>
      </p:sp>
      <p:sp>
        <p:nvSpPr>
          <p:cNvPr id="41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3470791" y="4113980"/>
            <a:ext cx="2414623" cy="7641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Repeter testen med </a:t>
            </a:r>
            <a:r>
              <a:rPr lang="nb-NO" sz="1200" b="1" dirty="0" smtClean="0"/>
              <a:t>aktuelle </a:t>
            </a:r>
            <a:r>
              <a:rPr lang="nb-NO" sz="1200" b="1" dirty="0" smtClean="0"/>
              <a:t>antibiotika </a:t>
            </a:r>
            <a:r>
              <a:rPr lang="nb-NO" sz="1200" dirty="0" smtClean="0"/>
              <a:t>både </a:t>
            </a:r>
            <a:r>
              <a:rPr lang="nb-NO" sz="1200" b="1" dirty="0" smtClean="0"/>
              <a:t>lappediffusjon</a:t>
            </a:r>
            <a:r>
              <a:rPr lang="nb-NO" sz="1200" dirty="0" smtClean="0"/>
              <a:t> og </a:t>
            </a:r>
            <a:r>
              <a:rPr lang="nb-NO" sz="1200" b="1" dirty="0" smtClean="0"/>
              <a:t>MIC-bestemmelse</a:t>
            </a:r>
          </a:p>
        </p:txBody>
      </p:sp>
      <p:sp>
        <p:nvSpPr>
          <p:cNvPr id="44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1847370" y="4335165"/>
            <a:ext cx="656652" cy="4342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800" dirty="0" smtClean="0"/>
              <a:t>Ja</a:t>
            </a:r>
          </a:p>
        </p:txBody>
      </p:sp>
      <p:sp>
        <p:nvSpPr>
          <p:cNvPr id="49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286952" y="4975532"/>
            <a:ext cx="1998205" cy="5328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Rapport S </a:t>
            </a:r>
            <a:r>
              <a:rPr lang="nb-NO" sz="1200" dirty="0" smtClean="0"/>
              <a:t>som </a:t>
            </a:r>
            <a:r>
              <a:rPr lang="nb-NO" sz="1200" b="1" dirty="0" smtClean="0"/>
              <a:t>S</a:t>
            </a:r>
            <a:r>
              <a:rPr lang="nb-NO" sz="1200" dirty="0" smtClean="0"/>
              <a:t> og </a:t>
            </a:r>
            <a:r>
              <a:rPr lang="nb-NO" sz="1200" dirty="0" smtClean="0"/>
              <a:t>ta med kommentarer </a:t>
            </a:r>
            <a:r>
              <a:rPr lang="nb-NO" sz="1200" b="1" dirty="0" smtClean="0"/>
              <a:t>FOS</a:t>
            </a:r>
            <a:r>
              <a:rPr lang="nb-NO" sz="1200" dirty="0" smtClean="0"/>
              <a:t> og </a:t>
            </a:r>
            <a:r>
              <a:rPr lang="nb-NO" sz="1200" b="1" dirty="0" smtClean="0"/>
              <a:t>VAM</a:t>
            </a:r>
            <a:r>
              <a:rPr lang="nb-NO" sz="1200" dirty="0" smtClean="0"/>
              <a:t>I</a:t>
            </a:r>
          </a:p>
        </p:txBody>
      </p:sp>
      <p:sp>
        <p:nvSpPr>
          <p:cNvPr id="54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2706322" y="5311607"/>
            <a:ext cx="2746660" cy="517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Fortsatt ATU eller uoverensstemmelse: konferer med lege</a:t>
            </a:r>
            <a:endParaRPr lang="nb-NO" sz="1200" dirty="0"/>
          </a:p>
        </p:txBody>
      </p:sp>
      <p:sp>
        <p:nvSpPr>
          <p:cNvPr id="55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5581235" y="5311606"/>
            <a:ext cx="2890415" cy="7247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Ikke ATU med begge metoder:</a:t>
            </a:r>
            <a:br>
              <a:rPr lang="nb-NO" sz="1200" dirty="0" smtClean="0"/>
            </a:br>
            <a:r>
              <a:rPr lang="nb-NO" sz="1200" dirty="0" smtClean="0"/>
              <a:t>Rapport som testet.</a:t>
            </a:r>
            <a:br>
              <a:rPr lang="nb-NO" sz="1200" dirty="0" smtClean="0"/>
            </a:br>
            <a:r>
              <a:rPr lang="nb-NO" sz="1200" dirty="0" smtClean="0"/>
              <a:t>For S/I ta med kommentar </a:t>
            </a:r>
            <a:r>
              <a:rPr lang="nb-NO" sz="1200" b="1" dirty="0" smtClean="0"/>
              <a:t>FOS </a:t>
            </a:r>
            <a:r>
              <a:rPr lang="nb-NO" sz="1200" dirty="0" smtClean="0"/>
              <a:t>og </a:t>
            </a:r>
            <a:r>
              <a:rPr lang="nb-NO" sz="1200" b="1" dirty="0" smtClean="0"/>
              <a:t>VAM</a:t>
            </a:r>
            <a:r>
              <a:rPr lang="nb-NO" sz="1200" dirty="0" smtClean="0"/>
              <a:t>I</a:t>
            </a:r>
            <a:endParaRPr lang="nb-NO" sz="1200" dirty="0"/>
          </a:p>
          <a:p>
            <a:pPr>
              <a:lnSpc>
                <a:spcPct val="120000"/>
              </a:lnSpc>
            </a:pPr>
            <a:endParaRPr lang="nb-NO" sz="1800" dirty="0" smtClean="0"/>
          </a:p>
        </p:txBody>
      </p:sp>
      <p:sp>
        <p:nvSpPr>
          <p:cNvPr id="43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286952" y="5508373"/>
            <a:ext cx="2001084" cy="3216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Rapport I og R som </a:t>
            </a:r>
            <a:r>
              <a:rPr lang="nb-NO" sz="1200" b="1" dirty="0" smtClean="0"/>
              <a:t>R </a:t>
            </a:r>
          </a:p>
          <a:p>
            <a:pPr>
              <a:lnSpc>
                <a:spcPct val="120000"/>
              </a:lnSpc>
            </a:pPr>
            <a:endParaRPr lang="nb-NO" sz="1200" dirty="0" smtClean="0"/>
          </a:p>
        </p:txBody>
      </p:sp>
      <p:sp>
        <p:nvSpPr>
          <p:cNvPr id="33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8329353" y="1212648"/>
            <a:ext cx="2668385" cy="6731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400" dirty="0" smtClean="0"/>
              <a:t>ATU resultat ved </a:t>
            </a:r>
            <a:r>
              <a:rPr lang="nb-NO" sz="1400" b="1" dirty="0" smtClean="0"/>
              <a:t>automatisk resistensbestemmelse</a:t>
            </a:r>
            <a:r>
              <a:rPr lang="nb-NO" sz="1400" dirty="0" smtClean="0"/>
              <a:t> (Phoenix)</a:t>
            </a:r>
            <a:endParaRPr lang="sv-SE" sz="1400" dirty="0"/>
          </a:p>
        </p:txBody>
      </p:sp>
      <p:sp>
        <p:nvSpPr>
          <p:cNvPr id="37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8154785" y="2272432"/>
            <a:ext cx="1723228" cy="68327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nb-NO" sz="1000" b="1" dirty="0"/>
              <a:t>Følsom mot ≥ 2 midler </a:t>
            </a:r>
            <a:r>
              <a:rPr lang="nb-NO" sz="1000" dirty="0"/>
              <a:t>fra to forskjellige antibiotika </a:t>
            </a:r>
            <a:br>
              <a:rPr lang="nb-NO" sz="1000" dirty="0"/>
            </a:br>
            <a:r>
              <a:rPr lang="nb-NO" sz="1000" dirty="0"/>
              <a:t>grupper (M1 eller M2</a:t>
            </a:r>
            <a:r>
              <a:rPr lang="nb-NO" sz="1000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8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10040405" y="2272240"/>
            <a:ext cx="1705479" cy="6834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nb-NO" sz="1000" b="1" dirty="0"/>
              <a:t>Følsom mot &lt; 2 midler </a:t>
            </a:r>
            <a:r>
              <a:rPr lang="nb-NO" sz="1000" dirty="0">
                <a:solidFill>
                  <a:prstClr val="black"/>
                </a:solidFill>
              </a:rPr>
              <a:t>fra to forskjellige antibiotika </a:t>
            </a:r>
            <a:br>
              <a:rPr lang="nb-NO" sz="1000" dirty="0">
                <a:solidFill>
                  <a:prstClr val="black"/>
                </a:solidFill>
              </a:rPr>
            </a:br>
            <a:r>
              <a:rPr lang="nb-NO" sz="1000" dirty="0">
                <a:solidFill>
                  <a:prstClr val="black"/>
                </a:solidFill>
              </a:rPr>
              <a:t>grupper (M1 eller M2)</a:t>
            </a:r>
          </a:p>
        </p:txBody>
      </p:sp>
      <p:sp>
        <p:nvSpPr>
          <p:cNvPr id="62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8996512" y="4644499"/>
            <a:ext cx="2983126" cy="13457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nb-NO" sz="1200" b="1" dirty="0"/>
              <a:t>K</a:t>
            </a:r>
            <a:r>
              <a:rPr lang="nb-NO" sz="1200" b="1" dirty="0" smtClean="0"/>
              <a:t>ommentarer</a:t>
            </a:r>
            <a:r>
              <a:rPr lang="nb-NO" sz="1200" b="1" dirty="0" smtClean="0"/>
              <a:t>: </a:t>
            </a:r>
            <a:r>
              <a:rPr lang="nb-NO" sz="1200" b="1" dirty="0">
                <a:solidFill>
                  <a:srgbClr val="FF0000"/>
                </a:solidFill>
              </a:rPr>
              <a:t/>
            </a:r>
            <a:br>
              <a:rPr lang="nb-NO" sz="1200" b="1" dirty="0">
                <a:solidFill>
                  <a:srgbClr val="FF0000"/>
                </a:solidFill>
              </a:rPr>
            </a:br>
            <a:r>
              <a:rPr lang="nb-NO" sz="1200" b="1" dirty="0" err="1" smtClean="0"/>
              <a:t>FOS</a:t>
            </a:r>
            <a:r>
              <a:rPr lang="nb-NO" sz="1200" dirty="0" err="1" smtClean="0"/>
              <a:t>:Følsomhetskategori</a:t>
            </a:r>
            <a:r>
              <a:rPr lang="nb-NO" sz="1200" dirty="0" smtClean="0"/>
              <a:t> </a:t>
            </a:r>
            <a:r>
              <a:rPr lang="nb-NO" sz="1200" dirty="0" smtClean="0"/>
              <a:t>er usikker </a:t>
            </a:r>
            <a:r>
              <a:rPr lang="nb-NO" sz="1200" dirty="0" smtClean="0"/>
              <a:t>for (aktuelle </a:t>
            </a:r>
            <a:r>
              <a:rPr lang="nb-NO" sz="1200" dirty="0" smtClean="0"/>
              <a:t>antibiotika).</a:t>
            </a:r>
            <a:br>
              <a:rPr lang="nb-NO" sz="1200" dirty="0" smtClean="0"/>
            </a:br>
            <a:r>
              <a:rPr lang="nb-NO" sz="1200" b="1" dirty="0" smtClean="0"/>
              <a:t>VAMI</a:t>
            </a:r>
            <a:r>
              <a:rPr lang="nb-NO" sz="1200" dirty="0" smtClean="0"/>
              <a:t>: Vurder alternativt middel ved alvorlig infeksjon.</a:t>
            </a:r>
          </a:p>
        </p:txBody>
      </p:sp>
      <p:cxnSp>
        <p:nvCxnSpPr>
          <p:cNvPr id="16" name="Rett pilkobling 15"/>
          <p:cNvCxnSpPr/>
          <p:nvPr/>
        </p:nvCxnSpPr>
        <p:spPr>
          <a:xfrm>
            <a:off x="2858358" y="1885787"/>
            <a:ext cx="0" cy="283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tt pilkobling 66"/>
          <p:cNvCxnSpPr/>
          <p:nvPr/>
        </p:nvCxnSpPr>
        <p:spPr>
          <a:xfrm>
            <a:off x="4498598" y="1914885"/>
            <a:ext cx="0" cy="283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kobling 17"/>
          <p:cNvCxnSpPr/>
          <p:nvPr/>
        </p:nvCxnSpPr>
        <p:spPr>
          <a:xfrm>
            <a:off x="2858358" y="3024867"/>
            <a:ext cx="0" cy="226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2"/>
          <p:cNvCxnSpPr/>
          <p:nvPr/>
        </p:nvCxnSpPr>
        <p:spPr>
          <a:xfrm>
            <a:off x="1197032" y="3898669"/>
            <a:ext cx="0" cy="332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tt pilkobling 67"/>
          <p:cNvCxnSpPr/>
          <p:nvPr/>
        </p:nvCxnSpPr>
        <p:spPr>
          <a:xfrm>
            <a:off x="2172392" y="3898669"/>
            <a:ext cx="0" cy="3325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pilkobling 25"/>
          <p:cNvCxnSpPr/>
          <p:nvPr/>
        </p:nvCxnSpPr>
        <p:spPr>
          <a:xfrm>
            <a:off x="4813069" y="3024867"/>
            <a:ext cx="0" cy="9735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tt pilkobling 27"/>
          <p:cNvCxnSpPr/>
          <p:nvPr/>
        </p:nvCxnSpPr>
        <p:spPr>
          <a:xfrm>
            <a:off x="2610196" y="4563687"/>
            <a:ext cx="7398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kobling 31"/>
          <p:cNvCxnSpPr>
            <a:stCxn id="15" idx="2"/>
          </p:cNvCxnSpPr>
          <p:nvPr/>
        </p:nvCxnSpPr>
        <p:spPr>
          <a:xfrm flipH="1">
            <a:off x="1005840" y="4759372"/>
            <a:ext cx="2252" cy="2161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pilkobling 34"/>
          <p:cNvCxnSpPr/>
          <p:nvPr/>
        </p:nvCxnSpPr>
        <p:spPr>
          <a:xfrm>
            <a:off x="3896913" y="4975532"/>
            <a:ext cx="0" cy="266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tt pilkobling 68"/>
          <p:cNvCxnSpPr/>
          <p:nvPr/>
        </p:nvCxnSpPr>
        <p:spPr>
          <a:xfrm>
            <a:off x="5743397" y="4975532"/>
            <a:ext cx="0" cy="26642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tt pilkobling 39"/>
          <p:cNvCxnSpPr/>
          <p:nvPr/>
        </p:nvCxnSpPr>
        <p:spPr>
          <a:xfrm>
            <a:off x="8996512" y="1914885"/>
            <a:ext cx="0" cy="283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tt pilkobling 69"/>
          <p:cNvCxnSpPr/>
          <p:nvPr/>
        </p:nvCxnSpPr>
        <p:spPr>
          <a:xfrm>
            <a:off x="10578701" y="1914885"/>
            <a:ext cx="0" cy="2838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tt pilkobling 71"/>
          <p:cNvCxnSpPr/>
          <p:nvPr/>
        </p:nvCxnSpPr>
        <p:spPr>
          <a:xfrm>
            <a:off x="8996512" y="3008241"/>
            <a:ext cx="0" cy="226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7967247" y="3327862"/>
            <a:ext cx="1998205" cy="53284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Rapport S som </a:t>
            </a:r>
            <a:r>
              <a:rPr lang="nb-NO" sz="1200" b="1" dirty="0" smtClean="0"/>
              <a:t>S</a:t>
            </a:r>
            <a:r>
              <a:rPr lang="nb-NO" sz="1200" dirty="0" smtClean="0"/>
              <a:t> og ta med kommentarer </a:t>
            </a:r>
            <a:r>
              <a:rPr lang="nb-NO" sz="1200" b="1" dirty="0" smtClean="0"/>
              <a:t>FOS</a:t>
            </a:r>
            <a:r>
              <a:rPr lang="nb-NO" sz="1200" dirty="0" smtClean="0"/>
              <a:t> og </a:t>
            </a:r>
            <a:r>
              <a:rPr lang="nb-NO" sz="1200" b="1" dirty="0" smtClean="0"/>
              <a:t>VAMI</a:t>
            </a:r>
          </a:p>
        </p:txBody>
      </p:sp>
      <p:sp>
        <p:nvSpPr>
          <p:cNvPr id="76" name="Platshållare för innehåll 2">
            <a:extLst>
              <a:ext uri="{FF2B5EF4-FFF2-40B4-BE49-F238E27FC236}">
                <a16:creationId xmlns:a16="http://schemas.microsoft.com/office/drawing/2014/main" id="{14F9CC2A-6F3F-ED4B-8804-E63EE8F205A9}"/>
              </a:ext>
            </a:extLst>
          </p:cNvPr>
          <p:cNvSpPr txBox="1">
            <a:spLocks/>
          </p:cNvSpPr>
          <p:nvPr/>
        </p:nvSpPr>
        <p:spPr>
          <a:xfrm>
            <a:off x="7967247" y="3860702"/>
            <a:ext cx="2001084" cy="3216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nb-NO" sz="1200" dirty="0" smtClean="0"/>
              <a:t>Rapport I og R som </a:t>
            </a:r>
            <a:r>
              <a:rPr lang="nb-NO" sz="1200" b="1" dirty="0" smtClean="0"/>
              <a:t>R</a:t>
            </a:r>
            <a:r>
              <a:rPr lang="nb-NO" sz="1200" dirty="0" smtClean="0"/>
              <a:t> </a:t>
            </a:r>
          </a:p>
          <a:p>
            <a:pPr>
              <a:lnSpc>
                <a:spcPct val="120000"/>
              </a:lnSpc>
            </a:pPr>
            <a:endParaRPr lang="nb-NO" sz="1200" dirty="0" smtClean="0"/>
          </a:p>
        </p:txBody>
      </p:sp>
      <p:cxnSp>
        <p:nvCxnSpPr>
          <p:cNvPr id="78" name="Rett linje 77"/>
          <p:cNvCxnSpPr/>
          <p:nvPr/>
        </p:nvCxnSpPr>
        <p:spPr>
          <a:xfrm>
            <a:off x="10897985" y="3248449"/>
            <a:ext cx="0" cy="1224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tt pilkobling 81"/>
          <p:cNvCxnSpPr/>
          <p:nvPr/>
        </p:nvCxnSpPr>
        <p:spPr>
          <a:xfrm flipH="1">
            <a:off x="6076604" y="4472956"/>
            <a:ext cx="48213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189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Zaragkoulias, Kyriakos</dc:creator>
  <cp:lastModifiedBy>Harbak, Berit</cp:lastModifiedBy>
  <cp:revision>14</cp:revision>
  <dcterms:created xsi:type="dcterms:W3CDTF">2019-03-05T13:29:07Z</dcterms:created>
  <dcterms:modified xsi:type="dcterms:W3CDTF">2022-10-17T10:28:23Z</dcterms:modified>
</cp:coreProperties>
</file>