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46"/>
  </p:notesMasterIdLst>
  <p:handoutMasterIdLst>
    <p:handoutMasterId r:id="rId47"/>
  </p:handoutMasterIdLst>
  <p:sldIdLst>
    <p:sldId id="256" r:id="rId2"/>
    <p:sldId id="319" r:id="rId3"/>
    <p:sldId id="259" r:id="rId4"/>
    <p:sldId id="378" r:id="rId5"/>
    <p:sldId id="385" r:id="rId6"/>
    <p:sldId id="266" r:id="rId7"/>
    <p:sldId id="336" r:id="rId8"/>
    <p:sldId id="372" r:id="rId9"/>
    <p:sldId id="262" r:id="rId10"/>
    <p:sldId id="263" r:id="rId11"/>
    <p:sldId id="373" r:id="rId12"/>
    <p:sldId id="264" r:id="rId13"/>
    <p:sldId id="305" r:id="rId14"/>
    <p:sldId id="271" r:id="rId15"/>
    <p:sldId id="272" r:id="rId16"/>
    <p:sldId id="274" r:id="rId17"/>
    <p:sldId id="257" r:id="rId18"/>
    <p:sldId id="275" r:id="rId19"/>
    <p:sldId id="303" r:id="rId20"/>
    <p:sldId id="374" r:id="rId21"/>
    <p:sldId id="375" r:id="rId22"/>
    <p:sldId id="376" r:id="rId23"/>
    <p:sldId id="323" r:id="rId24"/>
    <p:sldId id="276" r:id="rId25"/>
    <p:sldId id="377" r:id="rId26"/>
    <p:sldId id="277" r:id="rId27"/>
    <p:sldId id="341" r:id="rId28"/>
    <p:sldId id="282" r:id="rId29"/>
    <p:sldId id="370" r:id="rId30"/>
    <p:sldId id="310" r:id="rId31"/>
    <p:sldId id="330" r:id="rId32"/>
    <p:sldId id="321" r:id="rId33"/>
    <p:sldId id="325" r:id="rId34"/>
    <p:sldId id="324" r:id="rId35"/>
    <p:sldId id="328" r:id="rId36"/>
    <p:sldId id="327" r:id="rId37"/>
    <p:sldId id="332" r:id="rId38"/>
    <p:sldId id="329" r:id="rId39"/>
    <p:sldId id="333" r:id="rId40"/>
    <p:sldId id="380" r:id="rId41"/>
    <p:sldId id="384" r:id="rId42"/>
    <p:sldId id="381" r:id="rId43"/>
    <p:sldId id="382" r:id="rId44"/>
    <p:sldId id="383" r:id="rId45"/>
  </p:sldIdLst>
  <p:sldSz cx="9144000" cy="6858000" type="screen4x3"/>
  <p:notesSz cx="6662738" cy="9832975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DAF35F"/>
    <a:srgbClr val="AE588D"/>
    <a:srgbClr val="3B8550"/>
    <a:srgbClr val="DD8023"/>
    <a:srgbClr val="E8A96A"/>
    <a:srgbClr val="911349"/>
    <a:srgbClr val="6091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563" autoAdjust="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 b="1" i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b="1" i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 b="1" i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b="1" i="1" smtClean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7CD4A582-A576-413B-A4BC-12B8D551C5FA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 b="1" i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b="1" i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73125" y="738188"/>
            <a:ext cx="4916488" cy="36877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72013"/>
            <a:ext cx="4884738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 b="1" i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b="1" i="1" smtClean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61DDC9B4-65EE-4E1D-BEB2-99D15B029FA8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E55F8467-82C9-4E02-B7B5-D3565D19B53F}" type="slidenum">
              <a:rPr lang="nb-NO" altLang="nb-NO" smtClean="0"/>
              <a:pPr eaLnBrk="1" hangingPunct="1">
                <a:defRPr/>
              </a:pPr>
              <a:t>1</a:t>
            </a:fld>
            <a:endParaRPr lang="nb-NO" altLang="nb-NO" smtClean="0"/>
          </a:p>
        </p:txBody>
      </p:sp>
      <p:sp>
        <p:nvSpPr>
          <p:cNvPr id="61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990D3E12-1846-4FE1-B83E-505E7838D5E9}" type="slidenum">
              <a:rPr lang="nb-NO" altLang="nb-NO" smtClean="0"/>
              <a:pPr eaLnBrk="1" hangingPunct="1">
                <a:defRPr/>
              </a:pPr>
              <a:t>11</a:t>
            </a:fld>
            <a:endParaRPr lang="nb-NO" altLang="nb-NO" smtClean="0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908614F9-ABAE-4F76-987C-F8FB97177C80}" type="slidenum">
              <a:rPr lang="nb-NO" altLang="nb-NO" smtClean="0"/>
              <a:pPr eaLnBrk="1" hangingPunct="1">
                <a:defRPr/>
              </a:pPr>
              <a:t>12</a:t>
            </a:fld>
            <a:endParaRPr lang="nb-NO" altLang="nb-NO" smtClean="0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2EC356C8-EED3-4C85-BD16-61544979F8F3}" type="slidenum">
              <a:rPr lang="nb-NO" altLang="nb-NO" smtClean="0"/>
              <a:pPr eaLnBrk="1" hangingPunct="1">
                <a:defRPr/>
              </a:pPr>
              <a:t>13</a:t>
            </a:fld>
            <a:endParaRPr lang="nb-NO" altLang="nb-NO" smtClean="0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396F20A4-D30F-45C9-A68C-19422E0B63F1}" type="slidenum">
              <a:rPr lang="nb-NO" altLang="nb-NO" smtClean="0"/>
              <a:pPr eaLnBrk="1" hangingPunct="1">
                <a:defRPr/>
              </a:pPr>
              <a:t>14</a:t>
            </a:fld>
            <a:endParaRPr lang="nb-NO" altLang="nb-NO" smtClean="0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B042E9E5-DC31-41FB-9CB5-ECA5292BDD23}" type="slidenum">
              <a:rPr lang="nb-NO" altLang="nb-NO" smtClean="0"/>
              <a:pPr eaLnBrk="1" hangingPunct="1">
                <a:defRPr/>
              </a:pPr>
              <a:t>15</a:t>
            </a:fld>
            <a:endParaRPr lang="nb-NO" altLang="nb-NO" smtClean="0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9CF84030-27CE-40C1-A936-3B178D46FC84}" type="slidenum">
              <a:rPr lang="nb-NO" altLang="nb-NO" smtClean="0"/>
              <a:pPr eaLnBrk="1" hangingPunct="1">
                <a:defRPr/>
              </a:pPr>
              <a:t>16</a:t>
            </a:fld>
            <a:endParaRPr lang="nb-NO" altLang="nb-NO" smtClean="0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51218E49-B154-449B-8F19-1151CB8D8239}" type="slidenum">
              <a:rPr lang="nb-NO" altLang="nb-NO" smtClean="0"/>
              <a:pPr eaLnBrk="1" hangingPunct="1">
                <a:defRPr/>
              </a:pPr>
              <a:t>17</a:t>
            </a:fld>
            <a:endParaRPr lang="nb-NO" altLang="nb-NO" smtClean="0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E4896856-F0E6-4FCF-85AC-A34DC66EB5AE}" type="slidenum">
              <a:rPr lang="nb-NO" altLang="nb-NO" smtClean="0"/>
              <a:pPr eaLnBrk="1" hangingPunct="1">
                <a:defRPr/>
              </a:pPr>
              <a:t>18</a:t>
            </a:fld>
            <a:endParaRPr lang="nb-NO" altLang="nb-NO" smtClean="0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8866B471-9907-4DF0-8D39-ABDD8C3D120E}" type="slidenum">
              <a:rPr lang="nb-NO" altLang="nb-NO" smtClean="0"/>
              <a:pPr eaLnBrk="1" hangingPunct="1">
                <a:defRPr/>
              </a:pPr>
              <a:t>19</a:t>
            </a:fld>
            <a:endParaRPr lang="nb-NO" altLang="nb-NO" smtClean="0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BD725E70-9951-4152-9853-B11700B68F5F}" type="slidenum">
              <a:rPr lang="nb-NO" altLang="nb-NO" smtClean="0"/>
              <a:pPr eaLnBrk="1" hangingPunct="1">
                <a:defRPr/>
              </a:pPr>
              <a:t>20</a:t>
            </a:fld>
            <a:endParaRPr lang="nb-NO" altLang="nb-NO" smtClean="0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635D0466-AE85-4D0D-9972-D307A30A06D1}" type="slidenum">
              <a:rPr lang="nb-NO" altLang="nb-NO" smtClean="0"/>
              <a:pPr eaLnBrk="1" hangingPunct="1">
                <a:defRPr/>
              </a:pPr>
              <a:t>2</a:t>
            </a:fld>
            <a:endParaRPr lang="nb-NO" altLang="nb-NO" smtClean="0"/>
          </a:p>
        </p:txBody>
      </p:sp>
      <p:sp>
        <p:nvSpPr>
          <p:cNvPr id="81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D20C79B1-4B54-4B90-98E7-D2DDA7D341CD}" type="slidenum">
              <a:rPr lang="nb-NO" altLang="nb-NO" smtClean="0"/>
              <a:pPr eaLnBrk="1" hangingPunct="1">
                <a:defRPr/>
              </a:pPr>
              <a:t>21</a:t>
            </a:fld>
            <a:endParaRPr lang="nb-NO" altLang="nb-NO" smtClean="0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nb-NO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530A146B-E7BA-4925-BFAC-A7B847D076A1}" type="slidenum">
              <a:rPr lang="nb-NO" altLang="nb-NO" smtClean="0"/>
              <a:pPr eaLnBrk="1" hangingPunct="1">
                <a:defRPr/>
              </a:pPr>
              <a:t>22</a:t>
            </a:fld>
            <a:endParaRPr lang="nb-NO" altLang="nb-NO" smtClean="0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nb-NO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8471249D-6CFA-434E-BD7D-D11F1F0AE40A}" type="slidenum">
              <a:rPr lang="nb-NO" altLang="nb-NO" smtClean="0"/>
              <a:pPr eaLnBrk="1" hangingPunct="1">
                <a:defRPr/>
              </a:pPr>
              <a:t>23</a:t>
            </a:fld>
            <a:endParaRPr lang="nb-NO" altLang="nb-NO" smtClean="0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24FF8D68-ADD5-4008-B1B7-BB58A2CA0D71}" type="slidenum">
              <a:rPr lang="nb-NO" altLang="nb-NO" smtClean="0"/>
              <a:pPr eaLnBrk="1" hangingPunct="1">
                <a:defRPr/>
              </a:pPr>
              <a:t>24</a:t>
            </a:fld>
            <a:endParaRPr lang="nb-NO" altLang="nb-NO" smtClean="0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9002852F-11AE-4897-BA42-787379BBC33A}" type="slidenum">
              <a:rPr lang="nb-NO" altLang="nb-NO" smtClean="0"/>
              <a:pPr eaLnBrk="1" hangingPunct="1">
                <a:defRPr/>
              </a:pPr>
              <a:t>25</a:t>
            </a:fld>
            <a:endParaRPr lang="nb-NO" altLang="nb-NO" smtClean="0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D75CABE4-C189-400A-B27D-2208AC0C2347}" type="slidenum">
              <a:rPr lang="nb-NO" altLang="nb-NO" smtClean="0"/>
              <a:pPr eaLnBrk="1" hangingPunct="1">
                <a:defRPr/>
              </a:pPr>
              <a:t>26</a:t>
            </a:fld>
            <a:endParaRPr lang="nb-NO" altLang="nb-NO" smtClean="0"/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4A91C115-9E44-4D1C-B46D-4746A69C8F24}" type="slidenum">
              <a:rPr lang="nb-NO" altLang="nb-NO" smtClean="0"/>
              <a:pPr eaLnBrk="1" hangingPunct="1">
                <a:defRPr/>
              </a:pPr>
              <a:t>27</a:t>
            </a:fld>
            <a:endParaRPr lang="nb-NO" altLang="nb-NO" smtClean="0"/>
          </a:p>
        </p:txBody>
      </p:sp>
      <p:sp>
        <p:nvSpPr>
          <p:cNvPr id="583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3649425F-2231-45B2-AB24-E82F74FFAB23}" type="slidenum">
              <a:rPr lang="nb-NO" altLang="nb-NO" smtClean="0"/>
              <a:pPr eaLnBrk="1" hangingPunct="1">
                <a:defRPr/>
              </a:pPr>
              <a:t>28</a:t>
            </a:fld>
            <a:endParaRPr lang="nb-NO" altLang="nb-NO" smtClean="0"/>
          </a:p>
        </p:txBody>
      </p:sp>
      <p:sp>
        <p:nvSpPr>
          <p:cNvPr id="604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BB08A3F2-FB4C-409C-8041-5783BDF99BCE}" type="slidenum">
              <a:rPr lang="nb-NO" altLang="nb-NO" smtClean="0"/>
              <a:pPr eaLnBrk="1" hangingPunct="1">
                <a:defRPr/>
              </a:pPr>
              <a:t>29</a:t>
            </a:fld>
            <a:endParaRPr lang="nb-NO" altLang="nb-NO" smtClean="0"/>
          </a:p>
        </p:txBody>
      </p:sp>
      <p:sp>
        <p:nvSpPr>
          <p:cNvPr id="624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2070EB71-09C6-43E3-9B57-75B856C79244}" type="slidenum">
              <a:rPr lang="nb-NO" altLang="nb-NO" smtClean="0"/>
              <a:pPr eaLnBrk="1" hangingPunct="1">
                <a:defRPr/>
              </a:pPr>
              <a:t>30</a:t>
            </a:fld>
            <a:endParaRPr lang="nb-NO" altLang="nb-NO" smtClean="0"/>
          </a:p>
        </p:txBody>
      </p:sp>
      <p:sp>
        <p:nvSpPr>
          <p:cNvPr id="645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58EEB0D2-C7E7-4BCA-A566-62B81F23E95F}" type="slidenum">
              <a:rPr lang="nb-NO" altLang="nb-NO" smtClean="0"/>
              <a:pPr eaLnBrk="1" hangingPunct="1">
                <a:defRPr/>
              </a:pPr>
              <a:t>3</a:t>
            </a:fld>
            <a:endParaRPr lang="nb-NO" altLang="nb-NO" smtClean="0"/>
          </a:p>
        </p:txBody>
      </p:sp>
      <p:sp>
        <p:nvSpPr>
          <p:cNvPr id="102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C32F3EE1-0A54-473F-BD61-AE394EE88E53}" type="slidenum">
              <a:rPr lang="nb-NO" altLang="nb-NO" smtClean="0"/>
              <a:pPr eaLnBrk="1" hangingPunct="1">
                <a:defRPr/>
              </a:pPr>
              <a:t>31</a:t>
            </a:fld>
            <a:endParaRPr lang="nb-NO" altLang="nb-NO" smtClean="0"/>
          </a:p>
        </p:txBody>
      </p:sp>
      <p:sp>
        <p:nvSpPr>
          <p:cNvPr id="665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C04FE2EB-35F2-402A-A427-27D53F08E20C}" type="slidenum">
              <a:rPr lang="nb-NO" altLang="nb-NO" smtClean="0"/>
              <a:pPr eaLnBrk="1" hangingPunct="1">
                <a:defRPr/>
              </a:pPr>
              <a:t>32</a:t>
            </a:fld>
            <a:endParaRPr lang="nb-NO" altLang="nb-NO" smtClean="0"/>
          </a:p>
        </p:txBody>
      </p:sp>
      <p:sp>
        <p:nvSpPr>
          <p:cNvPr id="686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38F6AF57-4DD0-4A92-976A-D7FB9418C079}" type="slidenum">
              <a:rPr lang="nb-NO" altLang="nb-NO" smtClean="0"/>
              <a:pPr eaLnBrk="1" hangingPunct="1">
                <a:defRPr/>
              </a:pPr>
              <a:t>33</a:t>
            </a:fld>
            <a:endParaRPr lang="nb-NO" altLang="nb-NO" smtClean="0"/>
          </a:p>
        </p:txBody>
      </p:sp>
      <p:sp>
        <p:nvSpPr>
          <p:cNvPr id="706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FE5973AA-89D6-4244-99A8-8E7E1659D04A}" type="slidenum">
              <a:rPr lang="nb-NO" altLang="nb-NO" smtClean="0"/>
              <a:pPr eaLnBrk="1" hangingPunct="1">
                <a:defRPr/>
              </a:pPr>
              <a:t>34</a:t>
            </a:fld>
            <a:endParaRPr lang="nb-NO" altLang="nb-NO" smtClean="0"/>
          </a:p>
        </p:txBody>
      </p:sp>
      <p:sp>
        <p:nvSpPr>
          <p:cNvPr id="727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22B6EE56-AAD8-4717-803D-DF85A290A8BC}" type="slidenum">
              <a:rPr lang="nb-NO" altLang="nb-NO" smtClean="0"/>
              <a:pPr eaLnBrk="1" hangingPunct="1">
                <a:defRPr/>
              </a:pPr>
              <a:t>35</a:t>
            </a:fld>
            <a:endParaRPr lang="nb-NO" altLang="nb-NO" smtClean="0"/>
          </a:p>
        </p:txBody>
      </p:sp>
      <p:sp>
        <p:nvSpPr>
          <p:cNvPr id="747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58EF4C1E-7F81-48ED-BD67-29B6D0EF0309}" type="slidenum">
              <a:rPr lang="nb-NO" altLang="nb-NO" smtClean="0"/>
              <a:pPr eaLnBrk="1" hangingPunct="1">
                <a:defRPr/>
              </a:pPr>
              <a:t>36</a:t>
            </a:fld>
            <a:endParaRPr lang="nb-NO" altLang="nb-NO" smtClean="0"/>
          </a:p>
        </p:txBody>
      </p:sp>
      <p:sp>
        <p:nvSpPr>
          <p:cNvPr id="768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25BFB1A7-06F0-45DB-B5CE-5488AC8560AB}" type="slidenum">
              <a:rPr lang="nb-NO" altLang="nb-NO" smtClean="0"/>
              <a:pPr eaLnBrk="1" hangingPunct="1">
                <a:defRPr/>
              </a:pPr>
              <a:t>37</a:t>
            </a:fld>
            <a:endParaRPr lang="nb-NO" altLang="nb-NO" smtClean="0"/>
          </a:p>
        </p:txBody>
      </p:sp>
      <p:sp>
        <p:nvSpPr>
          <p:cNvPr id="788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3AD71EA7-EB21-47C4-8A4A-BC022AAF05F9}" type="slidenum">
              <a:rPr lang="nb-NO" altLang="nb-NO" smtClean="0"/>
              <a:pPr eaLnBrk="1" hangingPunct="1">
                <a:defRPr/>
              </a:pPr>
              <a:t>38</a:t>
            </a:fld>
            <a:endParaRPr lang="nb-NO" altLang="nb-NO" smtClean="0"/>
          </a:p>
        </p:txBody>
      </p:sp>
      <p:sp>
        <p:nvSpPr>
          <p:cNvPr id="808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74EDB333-1A74-46DA-BD3B-7167A6FD6696}" type="slidenum">
              <a:rPr lang="nb-NO" altLang="nb-NO" smtClean="0"/>
              <a:pPr eaLnBrk="1" hangingPunct="1">
                <a:defRPr/>
              </a:pPr>
              <a:t>39</a:t>
            </a:fld>
            <a:endParaRPr lang="nb-NO" altLang="nb-NO" smtClean="0"/>
          </a:p>
        </p:txBody>
      </p:sp>
      <p:sp>
        <p:nvSpPr>
          <p:cNvPr id="829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4BF05FA7-EF7D-4112-BA70-3E4612B41D96}" type="slidenum">
              <a:rPr lang="nb-NO" altLang="nb-NO" smtClean="0"/>
              <a:pPr eaLnBrk="1" hangingPunct="1">
                <a:defRPr/>
              </a:pPr>
              <a:t>4</a:t>
            </a:fld>
            <a:endParaRPr lang="nb-NO" altLang="nb-NO" smtClean="0"/>
          </a:p>
        </p:txBody>
      </p:sp>
      <p:sp>
        <p:nvSpPr>
          <p:cNvPr id="122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A86C6E98-7B6B-44F0-99DD-2EB21432D0D6}" type="slidenum">
              <a:rPr lang="nb-NO" altLang="nb-NO" smtClean="0"/>
              <a:pPr eaLnBrk="1" hangingPunct="1">
                <a:defRPr/>
              </a:pPr>
              <a:t>6</a:t>
            </a:fld>
            <a:endParaRPr lang="nb-NO" altLang="nb-NO" smtClean="0"/>
          </a:p>
        </p:txBody>
      </p:sp>
      <p:sp>
        <p:nvSpPr>
          <p:cNvPr id="153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B0318D13-BB64-48CB-83A0-7DDBA679011D}" type="slidenum">
              <a:rPr lang="nb-NO" altLang="nb-NO" smtClean="0"/>
              <a:pPr eaLnBrk="1" hangingPunct="1">
                <a:defRPr/>
              </a:pPr>
              <a:t>7</a:t>
            </a:fld>
            <a:endParaRPr lang="nb-NO" altLang="nb-NO" smtClean="0"/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CAC1D383-AB29-4C43-872B-16A2B52356D4}" type="slidenum">
              <a:rPr lang="nb-NO" altLang="nb-NO" smtClean="0"/>
              <a:pPr eaLnBrk="1" hangingPunct="1">
                <a:defRPr/>
              </a:pPr>
              <a:t>8</a:t>
            </a:fld>
            <a:endParaRPr lang="nb-NO" altLang="nb-NO" smtClean="0"/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129C4DFC-C46F-40B2-881E-6EF536AD4F81}" type="slidenum">
              <a:rPr lang="nb-NO" altLang="nb-NO" smtClean="0"/>
              <a:pPr eaLnBrk="1" hangingPunct="1">
                <a:defRPr/>
              </a:pPr>
              <a:t>9</a:t>
            </a:fld>
            <a:endParaRPr lang="nb-NO" altLang="nb-NO" smtClean="0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62FF2C64-492B-465B-A0F8-D9003B36F397}" type="slidenum">
              <a:rPr lang="nb-NO" altLang="nb-NO" smtClean="0"/>
              <a:pPr eaLnBrk="1" hangingPunct="1">
                <a:defRPr/>
              </a:pPr>
              <a:t>10</a:t>
            </a:fld>
            <a:endParaRPr lang="nb-NO" altLang="nb-NO" smtClean="0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nb-NO" altLang="nb-NO" sz="240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nb-NO" altLang="nb-NO" sz="2400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nb-NO" altLang="nb-NO" sz="2400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nb-NO" altLang="nb-NO" sz="2400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nb-NO" altLang="nb-NO" sz="2400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nb-NO" altLang="nb-NO" sz="2400"/>
            </a:p>
          </p:txBody>
        </p:sp>
      </p:grpSp>
      <p:sp>
        <p:nvSpPr>
          <p:cNvPr id="2498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2498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 smtClean="0"/>
            </a:lvl1pPr>
          </a:lstStyle>
          <a:p>
            <a:pPr>
              <a:defRPr/>
            </a:pPr>
            <a:fld id="{B85324D2-3F4A-4EED-871F-761D9877402F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075759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F4427-D1D0-42A7-BE7F-A2CFCF76A947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515845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AC8DA-AB20-425C-8AA6-70FDC6ABD0BA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82481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682A2-DD7A-4E73-87A7-38821127FA94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672704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A0711-BB1F-4190-B1BB-A6991F4EB2BD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77539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54B47-8E33-4F92-A335-4544C175D675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860949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02728-CCE8-41AB-B609-C40E1AF90FD1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190303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A02DB-5124-4A27-8921-36FAB76FC389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960232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CA180-8561-46F0-921E-B35CC073DB78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248184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E9041-1371-4201-AE90-1C6ABF9EE64E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992638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89C27-C430-4E9F-83FE-4A7317607528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172750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tekststiler i malen</a:t>
            </a:r>
          </a:p>
          <a:p>
            <a:pPr lvl="1"/>
            <a:r>
              <a:rPr lang="nb-NO" altLang="nb-NO" smtClean="0"/>
              <a:t>Andre nivå</a:t>
            </a:r>
          </a:p>
          <a:p>
            <a:pPr lvl="2"/>
            <a:r>
              <a:rPr lang="nb-NO" altLang="nb-NO" smtClean="0"/>
              <a:t>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</a:p>
        </p:txBody>
      </p:sp>
      <p:sp>
        <p:nvSpPr>
          <p:cNvPr id="2488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488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488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4C008E8-9F6C-4A8D-BAA7-1037518DDFF0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03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nb-NO" altLang="nb-NO" sz="2400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nb-NO" altLang="nb-NO" sz="2400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nb-NO" altLang="nb-NO" sz="2400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nb-NO" altLang="nb-NO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950" y="2349500"/>
            <a:ext cx="8820150" cy="1295400"/>
          </a:xfrm>
        </p:spPr>
        <p:txBody>
          <a:bodyPr/>
          <a:lstStyle/>
          <a:p>
            <a:pPr eaLnBrk="1" hangingPunct="1"/>
            <a:r>
              <a:rPr lang="nb-NO" altLang="nb-NO" b="1" i="1" smtClean="0"/>
              <a:t>   </a:t>
            </a:r>
            <a:r>
              <a:rPr lang="nb-NO" altLang="nb-NO" sz="4400" b="1" smtClean="0">
                <a:solidFill>
                  <a:srgbClr val="AE588D"/>
                </a:solidFill>
              </a:rPr>
              <a:t>Indikasjoner for blodtransfusjon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4581525"/>
            <a:ext cx="6402387" cy="17557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nb-NO" sz="1800" smtClean="0">
                <a:latin typeface="Arial" panose="020B0604020202020204" pitchFamily="34" charset="0"/>
              </a:rPr>
              <a:t>Aurora Espinosa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sz="1800" smtClean="0">
                <a:latin typeface="Arial" panose="020B0604020202020204" pitchFamily="34" charset="0"/>
              </a:rPr>
              <a:t>Overlege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sz="1800" smtClean="0">
                <a:latin typeface="Arial" panose="020B0604020202020204" pitchFamily="34" charset="0"/>
              </a:rPr>
              <a:t>Avd. for Immunologi og transfusjonsmedisin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sz="1800" smtClean="0">
                <a:latin typeface="Arial" panose="020B0604020202020204" pitchFamily="34" charset="0"/>
              </a:rPr>
              <a:t>St. Olavs Hospital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z="4000" b="1" smtClean="0">
                <a:solidFill>
                  <a:srgbClr val="AE588D"/>
                </a:solidFill>
              </a:rPr>
              <a:t>Egenskaper til SAGMAN-blod: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675687" cy="5254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nb-NO" sz="28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nb-NO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Lav viskositet (hematokrit 50-60%)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Lavt innhold av leukocytter (&lt; 1x10</a:t>
            </a:r>
            <a:r>
              <a:rPr lang="nb-NO" sz="2800" b="1" baseline="30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r>
              <a:rPr lang="nb-NO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Lavt plasma innhold (10-20ml)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Lavt innhold av mikroaggregater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Lang holdbarhet (35 døgn)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Volum ca. 200 - 360 ml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Hb &gt;40 g.</a:t>
            </a:r>
          </a:p>
          <a:p>
            <a:pPr eaLnBrk="1" hangingPunct="1">
              <a:lnSpc>
                <a:spcPct val="90000"/>
              </a:lnSpc>
              <a:defRPr/>
            </a:pPr>
            <a:endParaRPr lang="nb-NO" sz="28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nb-NO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z="4000" b="1" smtClean="0">
                <a:solidFill>
                  <a:srgbClr val="AE588D"/>
                </a:solidFill>
              </a:rPr>
              <a:t>Filtrering av SAGMAN blod</a:t>
            </a:r>
          </a:p>
        </p:txBody>
      </p:sp>
      <p:pic>
        <p:nvPicPr>
          <p:cNvPr id="24579" name="Picture 4"/>
          <p:cNvPicPr>
            <a:picLocks noChangeAspect="1" noChangeArrowheads="1"/>
          </p:cNvPicPr>
          <p:nvPr>
            <p:ph type="body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7900" y="2349500"/>
            <a:ext cx="4105275" cy="4140200"/>
          </a:xfrm>
          <a:noFill/>
        </p:spPr>
      </p:pic>
      <p:sp>
        <p:nvSpPr>
          <p:cNvPr id="24580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84213" y="1773238"/>
            <a:ext cx="4038600" cy="4495800"/>
          </a:xfrm>
        </p:spPr>
        <p:txBody>
          <a:bodyPr/>
          <a:lstStyle/>
          <a:p>
            <a:pPr eaLnBrk="1" hangingPunct="1"/>
            <a:r>
              <a:rPr lang="nb-NO" altLang="nb-NO" sz="2400" smtClean="0"/>
              <a:t>Ved å filtrere blodet fjernes det ca. 99,9% av de opprinnelige leukocytter i produktet.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nb-NO" altLang="nb-NO" sz="2400" smtClean="0"/>
          </a:p>
          <a:p>
            <a:pPr eaLnBrk="1" hangingPunct="1"/>
            <a:r>
              <a:rPr lang="nb-NO" altLang="nb-NO" sz="2400" smtClean="0"/>
              <a:t>Leukocyttfiltrering:</a:t>
            </a:r>
          </a:p>
          <a:p>
            <a:pPr lvl="1" eaLnBrk="1" hangingPunct="1"/>
            <a:r>
              <a:rPr lang="nb-NO" altLang="nb-NO" sz="2000" smtClean="0"/>
              <a:t>Reduserer HLA-immunisering.</a:t>
            </a:r>
          </a:p>
          <a:p>
            <a:pPr lvl="1" eaLnBrk="1" hangingPunct="1"/>
            <a:r>
              <a:rPr lang="nb-NO" altLang="nb-NO" sz="2000" smtClean="0"/>
              <a:t>Febrile transf. Reaksjoner.</a:t>
            </a:r>
          </a:p>
          <a:p>
            <a:pPr lvl="1" eaLnBrk="1" hangingPunct="1"/>
            <a:r>
              <a:rPr lang="nb-NO" altLang="nb-NO" sz="2000" smtClean="0"/>
              <a:t>Tilsvarer CMV neg. produkt.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b="1" smtClean="0">
                <a:solidFill>
                  <a:srgbClr val="AE588D"/>
                </a:solidFill>
              </a:rPr>
              <a:t>Trombocyttkonsentrat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48990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nb-NO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fra 4-5 buffy coats eller ved trombaferese.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Blodtype A og O; både RhD+ og RhD-.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 enhet trombocytter fra</a:t>
            </a:r>
            <a:r>
              <a:rPr lang="nb-NO" sz="2400" b="1" smtClean="0">
                <a:effectLst>
                  <a:outerShdw blurRad="38100" dist="38100" dir="2700000" algn="tl">
                    <a:srgbClr val="C0C0C0"/>
                  </a:outerShdw>
                </a:effectLst>
                <a:sym typeface="Monotype Sorts" pitchFamily="2" charset="2"/>
              </a:rPr>
              <a:t> 4-5 blodgivere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sz="2400" b="1" smtClean="0">
                <a:effectLst>
                  <a:outerShdw blurRad="38100" dist="38100" dir="2700000" algn="tl">
                    <a:srgbClr val="C0C0C0"/>
                  </a:outerShdw>
                </a:effectLst>
                <a:sym typeface="Monotype Sorts" pitchFamily="2" charset="2"/>
              </a:rPr>
              <a:t>Krav: </a:t>
            </a:r>
            <a:r>
              <a:rPr lang="nb-NO" sz="2400" b="1" smtClean="0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 &gt;</a:t>
            </a:r>
            <a:r>
              <a:rPr lang="nb-NO" sz="2400" b="1" smtClean="0">
                <a:effectLst>
                  <a:outerShdw blurRad="38100" dist="38100" dir="2700000" algn="tl">
                    <a:srgbClr val="C0C0C0"/>
                  </a:outerShdw>
                </a:effectLst>
                <a:sym typeface="Monotype Sorts" pitchFamily="2" charset="2"/>
              </a:rPr>
              <a:t>240 x 10</a:t>
            </a:r>
            <a:r>
              <a:rPr lang="nb-NO" sz="2400" b="1" baseline="30000" smtClean="0">
                <a:effectLst>
                  <a:outerShdw blurRad="38100" dist="38100" dir="2700000" algn="tl">
                    <a:srgbClr val="C0C0C0"/>
                  </a:outerShdw>
                </a:effectLst>
                <a:sym typeface="Monotype Sorts" pitchFamily="2" charset="2"/>
              </a:rPr>
              <a:t>9</a:t>
            </a:r>
            <a:r>
              <a:rPr lang="nb-NO" sz="2400" b="1" smtClean="0">
                <a:effectLst>
                  <a:outerShdw blurRad="38100" dist="38100" dir="2700000" algn="tl">
                    <a:srgbClr val="C0C0C0"/>
                  </a:outerShdw>
                </a:effectLst>
                <a:sym typeface="Monotype Sorts" pitchFamily="2" charset="2"/>
              </a:rPr>
              <a:t> trombocytter pr.enhet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sz="2400" b="1" smtClean="0">
                <a:effectLst>
                  <a:outerShdw blurRad="38100" dist="38100" dir="2700000" algn="tl">
                    <a:srgbClr val="C0C0C0"/>
                  </a:outerShdw>
                </a:effectLst>
                <a:sym typeface="Monotype Sorts" pitchFamily="2" charset="2"/>
              </a:rPr>
              <a:t>holdbarhet ca. 5-(7) døgn, ved 20-22 </a:t>
            </a: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  <a:sym typeface="Monotype Sorts" pitchFamily="2" charset="2"/>
              </a:rPr>
              <a:t>º </a:t>
            </a:r>
            <a:r>
              <a:rPr lang="nb-NO" sz="2400" b="1" smtClean="0">
                <a:effectLst>
                  <a:outerShdw blurRad="38100" dist="38100" dir="2700000" algn="tl">
                    <a:srgbClr val="C0C0C0"/>
                  </a:outerShdw>
                </a:effectLst>
                <a:sym typeface="Monotype Sorts" pitchFamily="2" charset="2"/>
              </a:rPr>
              <a:t>C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sz="2400" b="1" smtClean="0">
                <a:effectLst>
                  <a:outerShdw blurRad="38100" dist="38100" dir="2700000" algn="tl">
                    <a:srgbClr val="C0C0C0"/>
                  </a:outerShdw>
                </a:effectLst>
                <a:sym typeface="Monotype Sorts" pitchFamily="2" charset="2"/>
              </a:rPr>
              <a:t>volum ca. 330 – 380 ml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sz="2400" b="1" smtClean="0">
                <a:effectLst>
                  <a:outerShdw blurRad="38100" dist="38100" dir="2700000" algn="tl">
                    <a:srgbClr val="C0C0C0"/>
                  </a:outerShdw>
                </a:effectLst>
                <a:sym typeface="Monotype Sorts" pitchFamily="2" charset="2"/>
              </a:rPr>
              <a:t>Leukocytt innhold &lt; 1x10</a:t>
            </a:r>
            <a:r>
              <a:rPr lang="nb-NO" sz="2400" b="1" baseline="30000" smtClean="0">
                <a:effectLst>
                  <a:outerShdw blurRad="38100" dist="38100" dir="2700000" algn="tl">
                    <a:srgbClr val="C0C0C0"/>
                  </a:outerShdw>
                </a:effectLst>
                <a:sym typeface="Monotype Sorts" pitchFamily="2" charset="2"/>
              </a:rPr>
              <a:t>6</a:t>
            </a:r>
            <a:r>
              <a:rPr lang="nb-NO" sz="2400" b="1" smtClean="0">
                <a:effectLst>
                  <a:outerShdw blurRad="38100" dist="38100" dir="2700000" algn="tl">
                    <a:srgbClr val="C0C0C0"/>
                  </a:outerShdw>
                </a:effectLst>
                <a:sym typeface="Monotype Sorts" pitchFamily="2" charset="2"/>
              </a:rPr>
              <a:t> pr enhet.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sz="2400" b="1" smtClean="0">
                <a:effectLst>
                  <a:outerShdw blurRad="38100" dist="38100" dir="2700000" algn="tl">
                    <a:srgbClr val="C0C0C0"/>
                  </a:outerShdw>
                </a:effectLst>
                <a:sym typeface="Monotype Sorts" pitchFamily="2" charset="2"/>
              </a:rPr>
              <a:t>pH </a:t>
            </a:r>
            <a:r>
              <a:rPr lang="nb-NO" sz="2400" b="1" smtClean="0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 6,4-7,4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sz="2400" b="1" smtClean="0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Oppbevares ”på vippe”.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Intercept system (patogeninaktivering) på våre tromb.  konsentrater ( tilsvarer bestrålte trombocyttkonsentrater).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b="1" smtClean="0">
                <a:solidFill>
                  <a:srgbClr val="AE588D"/>
                </a:solidFill>
              </a:rPr>
              <a:t>Endringer under lagring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4799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nb-NO" sz="2800" b="1" u="sng" smtClean="0">
                <a:solidFill>
                  <a:srgbClr val="DD8023"/>
                </a:solidFill>
              </a:rPr>
              <a:t>Lagringstid</a:t>
            </a:r>
            <a:r>
              <a:rPr lang="nb-NO" sz="2800" b="1" smtClean="0">
                <a:solidFill>
                  <a:srgbClr val="DD8023"/>
                </a:solidFill>
              </a:rPr>
              <a:t>         </a:t>
            </a:r>
            <a:r>
              <a:rPr lang="nb-NO" sz="2800" b="1" u="sng" smtClean="0">
                <a:solidFill>
                  <a:srgbClr val="3B8550"/>
                </a:solidFill>
              </a:rPr>
              <a:t>Overlevelse</a:t>
            </a:r>
            <a:r>
              <a:rPr lang="nb-NO" sz="2800" b="1" smtClean="0">
                <a:solidFill>
                  <a:srgbClr val="DD8023"/>
                </a:solidFill>
              </a:rPr>
              <a:t>           </a:t>
            </a:r>
            <a:r>
              <a:rPr lang="nb-NO" sz="2800" b="1" u="sng" smtClean="0">
                <a:solidFill>
                  <a:srgbClr val="AE588D"/>
                </a:solidFill>
              </a:rPr>
              <a:t>Viabilitet</a:t>
            </a:r>
            <a:r>
              <a:rPr lang="nb-NO" sz="2800" b="1" u="sng" smtClean="0">
                <a:solidFill>
                  <a:srgbClr val="DD8023"/>
                </a:solidFill>
              </a:rPr>
              <a:t> </a:t>
            </a:r>
            <a:r>
              <a:rPr lang="nb-NO" sz="2800" b="1" smtClean="0">
                <a:solidFill>
                  <a:srgbClr val="DD8023"/>
                </a:solidFill>
              </a:rPr>
              <a:t>	   </a:t>
            </a:r>
            <a:r>
              <a:rPr lang="nb-NO" sz="2800" b="1" smtClean="0">
                <a:solidFill>
                  <a:srgbClr val="6091F2"/>
                </a:solidFill>
              </a:rPr>
              <a:t>	            </a:t>
            </a:r>
            <a:r>
              <a:rPr lang="nb-NO" sz="2800" b="1" smtClean="0">
                <a:solidFill>
                  <a:srgbClr val="3B8550"/>
                </a:solidFill>
              </a:rPr>
              <a:t>	</a:t>
            </a:r>
            <a:r>
              <a:rPr lang="nb-NO" sz="2800" b="1" smtClean="0">
                <a:solidFill>
                  <a:srgbClr val="6091F2"/>
                </a:solidFill>
              </a:rPr>
              <a:t>	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nb-NO" sz="2800" b="1" smtClean="0">
                <a:solidFill>
                  <a:srgbClr val="6091F2"/>
                </a:solidFill>
              </a:rPr>
              <a:t>                </a:t>
            </a:r>
            <a:endParaRPr lang="nb-NO" sz="2800" b="1" u="sng" smtClean="0">
              <a:solidFill>
                <a:srgbClr val="AE588D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nb-NO" sz="2800" b="1" smtClean="0">
                <a:solidFill>
                  <a:srgbClr val="6091F2"/>
                </a:solidFill>
              </a:rPr>
              <a:t>	</a:t>
            </a:r>
            <a:r>
              <a:rPr lang="nb-NO" sz="2800" b="1" smtClean="0">
                <a:solidFill>
                  <a:srgbClr val="DD8023"/>
                </a:solidFill>
              </a:rPr>
              <a:t>Dag 0</a:t>
            </a:r>
            <a:r>
              <a:rPr lang="nb-NO" sz="2800" b="1" smtClean="0"/>
              <a:t>		</a:t>
            </a:r>
            <a:r>
              <a:rPr lang="nb-NO" sz="2800" b="1" smtClean="0">
                <a:solidFill>
                  <a:srgbClr val="3B8550"/>
                </a:solidFill>
              </a:rPr>
              <a:t>4,8 dager</a:t>
            </a:r>
            <a:r>
              <a:rPr lang="nb-NO" sz="2800" b="1" smtClean="0"/>
              <a:t>		</a:t>
            </a:r>
            <a:r>
              <a:rPr lang="nb-NO" sz="2800" b="1" smtClean="0">
                <a:solidFill>
                  <a:srgbClr val="AE588D"/>
                </a:solidFill>
              </a:rPr>
              <a:t>100%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nb-NO" sz="2800" b="1" smtClean="0"/>
              <a:t>	</a:t>
            </a:r>
            <a:r>
              <a:rPr lang="nb-NO" sz="2800" b="1" smtClean="0">
                <a:solidFill>
                  <a:srgbClr val="DD8023"/>
                </a:solidFill>
              </a:rPr>
              <a:t>Dag 3</a:t>
            </a:r>
            <a:r>
              <a:rPr lang="nb-NO" sz="2800" b="1" smtClean="0"/>
              <a:t>		</a:t>
            </a:r>
            <a:r>
              <a:rPr lang="nb-NO" sz="2800" b="1" smtClean="0">
                <a:solidFill>
                  <a:srgbClr val="3B8550"/>
                </a:solidFill>
              </a:rPr>
              <a:t>3,9 dager</a:t>
            </a:r>
            <a:r>
              <a:rPr lang="nb-NO" sz="2800" b="1" smtClean="0"/>
              <a:t>		</a:t>
            </a:r>
            <a:r>
              <a:rPr lang="nb-NO" sz="2800" b="1" smtClean="0">
                <a:solidFill>
                  <a:srgbClr val="AE588D"/>
                </a:solidFill>
              </a:rPr>
              <a:t>81%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nb-NO" sz="2800" b="1" smtClean="0"/>
              <a:t>	</a:t>
            </a:r>
            <a:r>
              <a:rPr lang="nb-NO" sz="2800" b="1" smtClean="0">
                <a:solidFill>
                  <a:srgbClr val="DD8023"/>
                </a:solidFill>
              </a:rPr>
              <a:t>Dag 5</a:t>
            </a:r>
            <a:r>
              <a:rPr lang="nb-NO" sz="2800" b="1" smtClean="0"/>
              <a:t>		</a:t>
            </a:r>
            <a:r>
              <a:rPr lang="nb-NO" sz="2800" b="1" smtClean="0">
                <a:solidFill>
                  <a:srgbClr val="3B8550"/>
                </a:solidFill>
              </a:rPr>
              <a:t>3,2 dager</a:t>
            </a:r>
            <a:r>
              <a:rPr lang="nb-NO" sz="2800" b="1" smtClean="0"/>
              <a:t>		</a:t>
            </a:r>
            <a:r>
              <a:rPr lang="nb-NO" sz="2800" b="1" smtClean="0">
                <a:solidFill>
                  <a:srgbClr val="AE588D"/>
                </a:solidFill>
              </a:rPr>
              <a:t>67%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nb-NO" sz="2800" b="1" smtClean="0"/>
              <a:t>	</a:t>
            </a:r>
            <a:r>
              <a:rPr lang="nb-NO" sz="2800" b="1" smtClean="0">
                <a:solidFill>
                  <a:srgbClr val="DD8023"/>
                </a:solidFill>
              </a:rPr>
              <a:t>Dag 7</a:t>
            </a:r>
            <a:r>
              <a:rPr lang="nb-NO" sz="2800" b="1" smtClean="0"/>
              <a:t>		</a:t>
            </a:r>
            <a:r>
              <a:rPr lang="nb-NO" sz="2800" b="1" smtClean="0">
                <a:solidFill>
                  <a:srgbClr val="3B8550"/>
                </a:solidFill>
              </a:rPr>
              <a:t>2,6 dager</a:t>
            </a:r>
            <a:r>
              <a:rPr lang="nb-NO" sz="2800" b="1" smtClean="0"/>
              <a:t>		</a:t>
            </a:r>
            <a:r>
              <a:rPr lang="nb-NO" sz="2800" b="1" smtClean="0">
                <a:solidFill>
                  <a:srgbClr val="AE588D"/>
                </a:solidFill>
              </a:rPr>
              <a:t>54%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nb-NO" sz="2800" b="1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nb-NO" sz="2800" b="1" smtClean="0">
                <a:solidFill>
                  <a:srgbClr val="6091F2"/>
                </a:solidFill>
              </a:rPr>
              <a:t>     </a:t>
            </a:r>
            <a:r>
              <a:rPr lang="nb-NO" sz="2800" b="1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Men gamle trombocytter har god akutt blødningsstillende effekt !!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b="1" smtClean="0">
                <a:solidFill>
                  <a:srgbClr val="AE588D"/>
                </a:solidFill>
              </a:rPr>
              <a:t>Plasma (Octaplas)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686800" cy="4495800"/>
          </a:xfrm>
        </p:spPr>
        <p:txBody>
          <a:bodyPr/>
          <a:lstStyle/>
          <a:p>
            <a:pPr eaLnBrk="1" hangingPunct="1">
              <a:defRPr/>
            </a:pPr>
            <a:r>
              <a:rPr lang="nb-NO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FFP</a:t>
            </a:r>
            <a:r>
              <a:rPr lang="nb-NO" b="1" smtClean="0"/>
              <a:t> (</a:t>
            </a:r>
            <a:r>
              <a:rPr lang="nb-NO" b="1" smtClean="0">
                <a:solidFill>
                  <a:srgbClr val="F1072E"/>
                </a:solidFill>
              </a:rPr>
              <a:t>F</a:t>
            </a:r>
            <a:r>
              <a:rPr lang="nb-NO" b="1" smtClean="0">
                <a:solidFill>
                  <a:schemeClr val="tx2"/>
                </a:solidFill>
              </a:rPr>
              <a:t>ersk</a:t>
            </a:r>
            <a:r>
              <a:rPr lang="nb-NO" b="1" smtClean="0"/>
              <a:t> </a:t>
            </a:r>
            <a:r>
              <a:rPr lang="nb-NO" b="1" smtClean="0">
                <a:solidFill>
                  <a:srgbClr val="F1072E"/>
                </a:solidFill>
              </a:rPr>
              <a:t>F</a:t>
            </a:r>
            <a:r>
              <a:rPr lang="nb-NO" b="1" smtClean="0">
                <a:solidFill>
                  <a:schemeClr val="tx2"/>
                </a:solidFill>
              </a:rPr>
              <a:t>rosset </a:t>
            </a:r>
            <a:r>
              <a:rPr lang="nb-NO" b="1" smtClean="0">
                <a:solidFill>
                  <a:srgbClr val="F1072E"/>
                </a:solidFill>
              </a:rPr>
              <a:t>P</a:t>
            </a:r>
            <a:r>
              <a:rPr lang="nb-NO" b="1" smtClean="0">
                <a:solidFill>
                  <a:schemeClr val="tx2"/>
                </a:solidFill>
              </a:rPr>
              <a:t>lasma) eller</a:t>
            </a:r>
            <a:r>
              <a:rPr lang="nb-NO" b="1" smtClean="0"/>
              <a:t> Octaplas</a:t>
            </a:r>
          </a:p>
          <a:p>
            <a:pPr eaLnBrk="1" hangingPunct="1">
              <a:defRPr/>
            </a:pPr>
            <a:r>
              <a:rPr lang="nb-NO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Virusinaktivert (SD metode) fra 1994</a:t>
            </a:r>
          </a:p>
          <a:p>
            <a:pPr eaLnBrk="1" hangingPunct="1">
              <a:defRPr/>
            </a:pPr>
            <a:r>
              <a:rPr lang="nb-NO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Blodtyper A, AB og (B)</a:t>
            </a:r>
          </a:p>
          <a:p>
            <a:pPr eaLnBrk="1" hangingPunct="1">
              <a:defRPr/>
            </a:pPr>
            <a:r>
              <a:rPr lang="nb-NO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Volum ca. 200 ml</a:t>
            </a:r>
          </a:p>
          <a:p>
            <a:pPr eaLnBrk="1" hangingPunct="1">
              <a:defRPr/>
            </a:pPr>
            <a:r>
              <a:rPr lang="nb-NO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Oppebares ved ca. -20</a:t>
            </a:r>
            <a:r>
              <a:rPr lang="nb-NO" b="1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 C i ca. 2 år.</a:t>
            </a:r>
          </a:p>
          <a:p>
            <a:pPr eaLnBrk="1" hangingPunct="1">
              <a:defRPr/>
            </a:pPr>
            <a:r>
              <a:rPr lang="nb-NO" b="1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Inneholder alle koagulasjonsfaktorer</a:t>
            </a:r>
          </a:p>
          <a:p>
            <a:pPr eaLnBrk="1" hangingPunct="1">
              <a:defRPr/>
            </a:pPr>
            <a:r>
              <a:rPr lang="nb-NO" b="1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Må infunderes helst innen 1 time etter tining.</a:t>
            </a:r>
            <a:endParaRPr lang="nb-NO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z="4000" b="1" smtClean="0">
                <a:solidFill>
                  <a:srgbClr val="AE588D"/>
                </a:solidFill>
              </a:rPr>
              <a:t>Plasma (Octaplas)</a:t>
            </a:r>
          </a:p>
        </p:txBody>
      </p:sp>
      <p:pic>
        <p:nvPicPr>
          <p:cNvPr id="32771" name="Picture 1029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36738" y="1993900"/>
            <a:ext cx="5843587" cy="36226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b="1" smtClean="0">
                <a:solidFill>
                  <a:srgbClr val="AE588D"/>
                </a:solidFill>
              </a:rPr>
              <a:t>Hemoterapi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nb-NO" b="1" smtClean="0"/>
          </a:p>
          <a:p>
            <a:pPr eaLnBrk="1" hangingPunct="1">
              <a:defRPr/>
            </a:pPr>
            <a:r>
              <a:rPr lang="nb-NO" b="1" smtClean="0"/>
              <a:t>  </a:t>
            </a:r>
            <a:r>
              <a:rPr lang="nb-NO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hypovolemi</a:t>
            </a:r>
          </a:p>
          <a:p>
            <a:pPr eaLnBrk="1" hangingPunct="1">
              <a:defRPr/>
            </a:pPr>
            <a:r>
              <a:rPr lang="nb-NO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anemi</a:t>
            </a:r>
          </a:p>
          <a:p>
            <a:pPr eaLnBrk="1" hangingPunct="1">
              <a:defRPr/>
            </a:pPr>
            <a:r>
              <a:rPr lang="nb-NO" b="1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</a:t>
            </a:r>
            <a:r>
              <a:rPr lang="nb-NO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trombocytopeni</a:t>
            </a:r>
          </a:p>
          <a:p>
            <a:pPr eaLnBrk="1" hangingPunct="1">
              <a:defRPr/>
            </a:pPr>
            <a:r>
              <a:rPr lang="nb-NO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hypoproteinemi</a:t>
            </a:r>
          </a:p>
          <a:p>
            <a:pPr eaLnBrk="1" hangingPunct="1">
              <a:defRPr/>
            </a:pPr>
            <a:r>
              <a:rPr lang="nb-NO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nedsatt koag. faktorer</a:t>
            </a:r>
            <a:r>
              <a:rPr lang="nb-NO" b="1" smtClean="0">
                <a:solidFill>
                  <a:srgbClr val="44A0F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eaLnBrk="1" hangingPunct="1">
              <a:defRPr/>
            </a:pPr>
            <a:endParaRPr lang="nb-NO" b="1" smtClean="0">
              <a:solidFill>
                <a:srgbClr val="44A0F4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nb-NO" b="1" smtClean="0"/>
          </a:p>
          <a:p>
            <a:pPr eaLnBrk="1" hangingPunct="1">
              <a:defRPr/>
            </a:pPr>
            <a:endParaRPr lang="nb-NO" smtClean="0"/>
          </a:p>
          <a:p>
            <a:pPr eaLnBrk="1" hangingPunct="1">
              <a:defRPr/>
            </a:pPr>
            <a:endParaRPr lang="nb-NO" smtClean="0"/>
          </a:p>
          <a:p>
            <a:pPr eaLnBrk="1" hangingPunct="1">
              <a:defRPr/>
            </a:pPr>
            <a:endParaRPr lang="nb-NO" smtClean="0"/>
          </a:p>
          <a:p>
            <a:pPr eaLnBrk="1" hangingPunct="1">
              <a:defRPr/>
            </a:pPr>
            <a:endParaRPr lang="nb-NO" smtClean="0"/>
          </a:p>
          <a:p>
            <a:pPr eaLnBrk="1" hangingPunct="1">
              <a:defRPr/>
            </a:pPr>
            <a:endParaRPr lang="nb-N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b="1" smtClean="0">
                <a:solidFill>
                  <a:srgbClr val="AE588D"/>
                </a:solidFill>
              </a:rPr>
              <a:t>Hemoterapi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4495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nb-NO" sz="36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SUBSTITUSJONSBEHANDLING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nb-NO" sz="3600" smtClean="0"/>
              <a:t>hvor pasienten får erstattet den/de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nb-NO" sz="3600" smtClean="0"/>
              <a:t>blodkomponenter ved mangel av disse</a:t>
            </a:r>
            <a:r>
              <a:rPr lang="nb-NO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nb-NO" sz="36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defRPr/>
            </a:pPr>
            <a:r>
              <a:rPr lang="nb-NO" sz="3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Oppretholde </a:t>
            </a:r>
            <a:r>
              <a:rPr lang="nb-NO" sz="3200" b="1" i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blodvolum</a:t>
            </a:r>
          </a:p>
          <a:p>
            <a:pPr lvl="1" eaLnBrk="1" hangingPunct="1">
              <a:defRPr/>
            </a:pPr>
            <a:r>
              <a:rPr lang="nb-NO" sz="3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Sikre </a:t>
            </a:r>
            <a:r>
              <a:rPr lang="nb-NO" sz="3200" b="1" i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nb-NO" sz="3200" b="1" i="1" u="sng" baseline="-25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nb-NO" sz="3200" b="1" i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transport</a:t>
            </a:r>
          </a:p>
          <a:p>
            <a:pPr lvl="1" eaLnBrk="1" hangingPunct="1">
              <a:defRPr/>
            </a:pPr>
            <a:r>
              <a:rPr lang="nb-NO" sz="3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Sikre </a:t>
            </a:r>
            <a:r>
              <a:rPr lang="nb-NO" sz="3200" b="1" i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hemostasen</a:t>
            </a:r>
          </a:p>
          <a:p>
            <a:pPr lvl="1" eaLnBrk="1" hangingPunct="1">
              <a:defRPr/>
            </a:pPr>
            <a:endParaRPr lang="nb-NO" sz="32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nb-NO" sz="36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315913"/>
            <a:ext cx="7772400" cy="2057401"/>
          </a:xfrm>
        </p:spPr>
        <p:txBody>
          <a:bodyPr/>
          <a:lstStyle/>
          <a:p>
            <a:pPr eaLnBrk="1" hangingPunct="1"/>
            <a:r>
              <a:rPr lang="nb-NO" altLang="nb-NO" sz="4000" b="1" smtClean="0">
                <a:solidFill>
                  <a:srgbClr val="AE588D"/>
                </a:solidFill>
              </a:rPr>
              <a:t>Indikasjoner for transfusjon av erytrocyttkonsentrat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nb-NO" smtClean="0">
              <a:sym typeface="Symbol" pitchFamily="18" charset="2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nb-NO" smtClean="0">
              <a:sym typeface="Symbol" pitchFamily="18" charset="2"/>
            </a:endParaRPr>
          </a:p>
          <a:p>
            <a:pPr eaLnBrk="1" hangingPunct="1">
              <a:defRPr/>
            </a:pPr>
            <a:r>
              <a:rPr lang="nb-NO" smtClean="0"/>
              <a:t> </a:t>
            </a:r>
            <a:r>
              <a:rPr lang="nb-NO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ved </a:t>
            </a:r>
            <a:r>
              <a:rPr lang="nb-NO" b="1" u="sng" smtClean="0"/>
              <a:t>symptomatisk</a:t>
            </a:r>
            <a:r>
              <a:rPr lang="nb-NO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anemi</a:t>
            </a:r>
          </a:p>
          <a:p>
            <a:pPr eaLnBrk="1" hangingPunct="1">
              <a:defRPr/>
            </a:pPr>
            <a:r>
              <a:rPr lang="nb-NO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ved blodtap</a:t>
            </a:r>
          </a:p>
          <a:p>
            <a:pPr eaLnBrk="1" hangingPunct="1">
              <a:defRPr/>
            </a:pPr>
            <a:r>
              <a:rPr lang="nb-NO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ved nedsatt O</a:t>
            </a:r>
            <a:r>
              <a:rPr lang="nb-NO" b="1" baseline="-25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nb-NO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-transport kapasitet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nb-NO" smtClean="0"/>
              <a:t>  </a:t>
            </a:r>
          </a:p>
          <a:p>
            <a:pPr eaLnBrk="1" hangingPunct="1">
              <a:defRPr/>
            </a:pPr>
            <a:endParaRPr lang="nb-N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b="1" smtClean="0">
                <a:solidFill>
                  <a:srgbClr val="AE588D"/>
                </a:solidFill>
              </a:rPr>
              <a:t>Indikasjoner for erytrocyttransf.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636838"/>
            <a:ext cx="8001000" cy="4516437"/>
          </a:xfrm>
        </p:spPr>
        <p:txBody>
          <a:bodyPr/>
          <a:lstStyle/>
          <a:p>
            <a:pPr eaLnBrk="1" hangingPunct="1"/>
            <a:r>
              <a:rPr lang="nb-NO" altLang="nb-NO" sz="2800" smtClean="0"/>
              <a:t>”Friske” pasienter:				</a:t>
            </a:r>
            <a:r>
              <a:rPr lang="nb-NO" altLang="nb-NO" sz="2800" b="1" smtClean="0"/>
              <a:t>&lt;7 g/dl</a:t>
            </a:r>
          </a:p>
          <a:p>
            <a:pPr eaLnBrk="1" hangingPunct="1"/>
            <a:r>
              <a:rPr lang="nb-NO" altLang="nb-NO" sz="2800" smtClean="0"/>
              <a:t>Ung pas., lett diabetes, fedme, HT: 	</a:t>
            </a:r>
            <a:r>
              <a:rPr lang="nb-NO" altLang="nb-NO" sz="2800" b="1" smtClean="0"/>
              <a:t>&lt;8g/dl</a:t>
            </a:r>
          </a:p>
          <a:p>
            <a:pPr eaLnBrk="1" hangingPunct="1"/>
            <a:r>
              <a:rPr lang="nb-NO" altLang="nb-NO" sz="2800" smtClean="0"/>
              <a:t>Friske pas. &gt; 65 år:				</a:t>
            </a:r>
            <a:r>
              <a:rPr lang="nb-NO" altLang="nb-NO" sz="2800" b="1" smtClean="0"/>
              <a:t>&lt;9g/dl</a:t>
            </a:r>
          </a:p>
          <a:p>
            <a:pPr eaLnBrk="1" hangingPunct="1"/>
            <a:r>
              <a:rPr lang="nb-NO" altLang="nb-NO" sz="2800" smtClean="0"/>
              <a:t>Hjertesykdom, økt O</a:t>
            </a:r>
            <a:r>
              <a:rPr lang="nb-NO" altLang="nb-NO" sz="2800" baseline="-25000" smtClean="0"/>
              <a:t>2</a:t>
            </a:r>
            <a:r>
              <a:rPr lang="nb-NO" altLang="nb-NO" sz="2800" smtClean="0"/>
              <a:t> behov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b-NO" altLang="nb-NO" sz="2800" smtClean="0"/>
              <a:t>	redusert O</a:t>
            </a:r>
            <a:r>
              <a:rPr lang="nb-NO" altLang="nb-NO" sz="2800" baseline="-25000" smtClean="0"/>
              <a:t>2</a:t>
            </a:r>
            <a:r>
              <a:rPr lang="nb-NO" altLang="nb-NO" sz="2800" smtClean="0"/>
              <a:t> opptak, respirator:		</a:t>
            </a:r>
            <a:r>
              <a:rPr lang="nb-NO" altLang="nb-NO" sz="2800" b="1" smtClean="0"/>
              <a:t>&lt;10g/dl</a:t>
            </a:r>
          </a:p>
          <a:p>
            <a:pPr eaLnBrk="1" hangingPunct="1"/>
            <a:endParaRPr lang="nb-NO" altLang="nb-NO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b="1" smtClean="0">
                <a:solidFill>
                  <a:srgbClr val="AE588D"/>
                </a:solidFill>
              </a:rPr>
              <a:t>Blodtransfusjoner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nb-NO" altLang="nb-NO" b="1" smtClean="0"/>
          </a:p>
          <a:p>
            <a:pPr eaLnBrk="1" hangingPunct="1"/>
            <a:r>
              <a:rPr lang="nb-NO" altLang="nb-NO" b="1" smtClean="0"/>
              <a:t>Oversikt over blodprodukter</a:t>
            </a:r>
          </a:p>
          <a:p>
            <a:pPr eaLnBrk="1" hangingPunct="1"/>
            <a:r>
              <a:rPr lang="nb-NO" altLang="nb-NO" b="1" smtClean="0"/>
              <a:t>Indikasjoner for transfusjon </a:t>
            </a:r>
          </a:p>
          <a:p>
            <a:pPr eaLnBrk="1" hangingPunct="1"/>
            <a:r>
              <a:rPr lang="nb-NO" altLang="nb-NO" b="1" smtClean="0"/>
              <a:t>Rutiner for bestilling av blod</a:t>
            </a:r>
          </a:p>
          <a:p>
            <a:pPr eaLnBrk="1" hangingPunct="1"/>
            <a:r>
              <a:rPr lang="nb-NO" altLang="nb-NO" b="1" smtClean="0"/>
              <a:t>Pretransfusjonsundersøkelser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nb-NO" altLang="nb-NO" b="1" smtClean="0"/>
          </a:p>
          <a:p>
            <a:pPr eaLnBrk="1" hangingPunct="1"/>
            <a:endParaRPr lang="nb-NO" altLang="nb-NO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196975"/>
            <a:ext cx="8243888" cy="1143000"/>
          </a:xfrm>
        </p:spPr>
        <p:txBody>
          <a:bodyPr/>
          <a:lstStyle/>
          <a:p>
            <a:pPr eaLnBrk="1" hangingPunct="1"/>
            <a:r>
              <a:rPr lang="nb-NO" altLang="nb-NO" sz="4000" b="1" smtClean="0">
                <a:solidFill>
                  <a:srgbClr val="AE588D"/>
                </a:solidFill>
              </a:rPr>
              <a:t>Vurdering av responsen etter en SAGMAN transfusjon</a:t>
            </a:r>
            <a:r>
              <a:rPr lang="nb-NO" altLang="nb-NO" sz="4000" b="1" i="1" smtClean="0">
                <a:solidFill>
                  <a:srgbClr val="AE588D"/>
                </a:solidFill>
              </a:rPr>
              <a:t/>
            </a:r>
            <a:br>
              <a:rPr lang="nb-NO" altLang="nb-NO" sz="4000" b="1" i="1" smtClean="0">
                <a:solidFill>
                  <a:srgbClr val="AE588D"/>
                </a:solidFill>
              </a:rPr>
            </a:br>
            <a:endParaRPr lang="nb-NO" altLang="nb-NO" sz="4000" b="1" i="1" smtClean="0">
              <a:solidFill>
                <a:srgbClr val="AE588D"/>
              </a:solidFill>
            </a:endParaRP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063750"/>
            <a:ext cx="7772400" cy="39354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nb-NO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smtClean="0">
                <a:solidFill>
                  <a:srgbClr val="F661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g</a:t>
            </a:r>
            <a:r>
              <a:rPr lang="en-US" sz="3600" smtClean="0">
                <a:solidFill>
                  <a:srgbClr val="6091F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mtClean="0"/>
              <a:t>økning i Hb per hver SAGMAN pose.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600" smtClean="0">
              <a:solidFill>
                <a:srgbClr val="6091F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smtClean="0">
                <a:solidFill>
                  <a:srgbClr val="F661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3%</a:t>
            </a:r>
            <a:r>
              <a:rPr lang="en-US" sz="3600" smtClean="0">
                <a:solidFill>
                  <a:srgbClr val="6091F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mtClean="0"/>
              <a:t>økning i hematokriten.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smtClean="0">
                <a:solidFill>
                  <a:srgbClr val="F661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Vanligvis 75%</a:t>
            </a:r>
            <a:r>
              <a:rPr lang="en-US" smtClean="0"/>
              <a:t> </a:t>
            </a:r>
            <a:r>
              <a:rPr lang="nb-NO" smtClean="0"/>
              <a:t>celler hos pasienten</a:t>
            </a:r>
            <a:r>
              <a:rPr lang="en-US" smtClean="0"/>
              <a:t> 24 t. etter transfusjonen.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083550" cy="1143000"/>
          </a:xfrm>
        </p:spPr>
        <p:txBody>
          <a:bodyPr/>
          <a:lstStyle/>
          <a:p>
            <a:pPr eaLnBrk="1" hangingPunct="1"/>
            <a:r>
              <a:rPr lang="nb-NO" altLang="nb-NO" sz="3600" b="1" smtClean="0">
                <a:solidFill>
                  <a:srgbClr val="AE588D"/>
                </a:solidFill>
              </a:rPr>
              <a:t>Spesielle kliniske situasjoner ved</a:t>
            </a:r>
            <a:r>
              <a:rPr lang="en-US" altLang="nb-NO" sz="3600" b="1" smtClean="0">
                <a:solidFill>
                  <a:srgbClr val="AE588D"/>
                </a:solidFill>
              </a:rPr>
              <a:t> transfusjon av SAGMAN- erytrocytter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060575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Pas. med autoimmun hemolytisk anemi.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Pas. med </a:t>
            </a:r>
            <a:r>
              <a:rPr lang="nb-NO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hjertesvikt.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Pas. med kroniske anemier.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Pas. med IgA mangel med anti-IgA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Allergiske reaksjoner.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Blod til nyfødte ( &lt;5 døgn gammelt).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Bestråling av blodprodukter.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Blodvarmer ved sterke kuldeantistoffer</a:t>
            </a: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nb-NO" sz="28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5060" name="Picture 4" descr="Zoom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2852738"/>
            <a:ext cx="1390650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b="1" smtClean="0">
                <a:solidFill>
                  <a:srgbClr val="AE588D"/>
                </a:solidFill>
              </a:rPr>
              <a:t>”Kriseblod”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7993063" cy="4537075"/>
          </a:xfrm>
        </p:spPr>
        <p:txBody>
          <a:bodyPr/>
          <a:lstStyle/>
          <a:p>
            <a:pPr eaLnBrk="1" hangingPunct="1">
              <a:defRPr/>
            </a:pPr>
            <a:endParaRPr lang="nb-NO" sz="2800" smtClean="0"/>
          </a:p>
          <a:p>
            <a:pPr eaLnBrk="1" hangingPunct="1">
              <a:defRPr/>
            </a:pPr>
            <a:r>
              <a:rPr lang="nb-NO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Blodtype: 0 RhD- (neg) og K- (neg).</a:t>
            </a:r>
          </a:p>
          <a:p>
            <a:pPr eaLnBrk="1" hangingPunct="1">
              <a:defRPr/>
            </a:pPr>
            <a:r>
              <a:rPr lang="nb-NO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Tilgjengelig til enhver tid.</a:t>
            </a:r>
          </a:p>
          <a:p>
            <a:pPr eaLnBrk="1" hangingPunct="1">
              <a:defRPr/>
            </a:pPr>
            <a:r>
              <a:rPr lang="nb-NO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Kan transfunderes til de fleste pasienter ved akutte situasjoner. </a:t>
            </a:r>
          </a:p>
          <a:p>
            <a:pPr eaLnBrk="1" hangingPunct="1">
              <a:defRPr/>
            </a:pPr>
            <a:r>
              <a:rPr lang="nb-NO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Unngå hos jenter og kvinner i fertilalder.</a:t>
            </a:r>
          </a:p>
          <a:p>
            <a:pPr eaLnBrk="1" hangingPunct="1">
              <a:defRPr/>
            </a:pPr>
            <a:r>
              <a:rPr lang="nb-NO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Risiko for allo-immunisering og transfusjonsreaksjoner !!</a:t>
            </a:r>
          </a:p>
          <a:p>
            <a:pPr eaLnBrk="1" hangingPunct="1">
              <a:defRPr/>
            </a:pPr>
            <a:r>
              <a:rPr lang="nb-NO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Negativ virus screening.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nb-NO" sz="28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404813"/>
            <a:ext cx="1624013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81075"/>
            <a:ext cx="8218487" cy="776288"/>
          </a:xfrm>
        </p:spPr>
        <p:txBody>
          <a:bodyPr/>
          <a:lstStyle/>
          <a:p>
            <a:pPr eaLnBrk="1" hangingPunct="1"/>
            <a:r>
              <a:rPr lang="nb-NO" altLang="nb-NO" sz="3600" b="1" smtClean="0">
                <a:solidFill>
                  <a:srgbClr val="AE588D"/>
                </a:solidFill>
              </a:rPr>
              <a:t>Behandling av erytrocyttkonsentrater etter at de er hentet fra blodbanken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1863"/>
            <a:ext cx="8229600" cy="3929062"/>
          </a:xfrm>
        </p:spPr>
        <p:txBody>
          <a:bodyPr/>
          <a:lstStyle/>
          <a:p>
            <a:pPr eaLnBrk="1" hangingPunct="1"/>
            <a:r>
              <a:rPr lang="nb-NO" altLang="nb-NO" sz="2800" i="1" u="sng" smtClean="0"/>
              <a:t>Erytrocyttkonsentrater</a:t>
            </a:r>
            <a:r>
              <a:rPr lang="nb-NO" altLang="nb-NO" sz="2800" smtClean="0"/>
              <a:t> skal være transfundert  innen </a:t>
            </a:r>
            <a:r>
              <a:rPr lang="nb-NO" altLang="nb-NO" sz="2800" i="1" u="sng" smtClean="0"/>
              <a:t>4 timer</a:t>
            </a:r>
            <a:r>
              <a:rPr lang="nb-NO" altLang="nb-NO" sz="2800" smtClean="0"/>
              <a:t> etter at transfusjonen startet.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nb-NO" altLang="nb-NO" sz="2800" smtClean="0"/>
          </a:p>
          <a:p>
            <a:pPr eaLnBrk="1" hangingPunct="1"/>
            <a:r>
              <a:rPr lang="nb-NO" altLang="nb-NO" sz="2800" smtClean="0"/>
              <a:t>Blod som ikke er anvendt som planlagt og har stått </a:t>
            </a:r>
            <a:r>
              <a:rPr lang="nb-NO" altLang="nb-NO" sz="2800" i="1" u="sng" smtClean="0"/>
              <a:t> i 15 min</a:t>
            </a:r>
            <a:r>
              <a:rPr lang="nb-NO" altLang="nb-NO" sz="2800" smtClean="0"/>
              <a:t>. eller lenger ved RT, eller som har gitt </a:t>
            </a:r>
            <a:r>
              <a:rPr lang="nb-NO" altLang="nb-NO" sz="2800" i="1" u="sng" smtClean="0"/>
              <a:t>utslag på temperaturindikatoren</a:t>
            </a:r>
            <a:r>
              <a:rPr lang="nb-NO" altLang="nb-NO" sz="2800" smtClean="0"/>
              <a:t> skal </a:t>
            </a:r>
            <a:r>
              <a:rPr lang="nb-NO" altLang="nb-NO" sz="2800" i="1" u="sng" smtClean="0"/>
              <a:t>ikke </a:t>
            </a:r>
            <a:r>
              <a:rPr lang="nb-NO" altLang="nb-NO" sz="2800" smtClean="0"/>
              <a:t>settes tilbake til blodbankskapet. Blodposen skal enten kasseres eller </a:t>
            </a:r>
            <a:r>
              <a:rPr lang="nb-NO" altLang="nb-NO" sz="2800" i="1" u="sng" smtClean="0"/>
              <a:t>brukes innen 6 timer</a:t>
            </a:r>
            <a:r>
              <a:rPr lang="nb-NO" altLang="nb-NO" sz="28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-315913"/>
            <a:ext cx="7772400" cy="2133601"/>
          </a:xfrm>
        </p:spPr>
        <p:txBody>
          <a:bodyPr/>
          <a:lstStyle/>
          <a:p>
            <a:pPr eaLnBrk="1" hangingPunct="1"/>
            <a:r>
              <a:rPr lang="nb-NO" altLang="nb-NO" sz="4000" b="1" smtClean="0">
                <a:solidFill>
                  <a:srgbClr val="AE588D"/>
                </a:solidFill>
              </a:rPr>
              <a:t>Indikasjoner for transfusjon av trombocyttkonsentrat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196975"/>
            <a:ext cx="7993063" cy="3919538"/>
          </a:xfrm>
        </p:spPr>
        <p:txBody>
          <a:bodyPr/>
          <a:lstStyle/>
          <a:p>
            <a:pPr eaLnBrk="1" hangingPunct="1">
              <a:buFont typeface="Symbol" pitchFamily="18" charset="2"/>
              <a:buNone/>
              <a:defRPr/>
            </a:pPr>
            <a:endParaRPr lang="nb-NO" sz="2800" smtClean="0"/>
          </a:p>
          <a:p>
            <a:pPr eaLnBrk="1" hangingPunct="1">
              <a:buFont typeface="Symbol" pitchFamily="18" charset="2"/>
              <a:buNone/>
              <a:defRPr/>
            </a:pPr>
            <a:r>
              <a:rPr lang="nb-NO" sz="2800" smtClean="0"/>
              <a:t>  </a:t>
            </a:r>
          </a:p>
          <a:p>
            <a:pPr eaLnBrk="1" hangingPunct="1">
              <a:buFont typeface="Symbol" pitchFamily="18" charset="2"/>
              <a:buNone/>
              <a:defRPr/>
            </a:pPr>
            <a:r>
              <a:rPr lang="nb-NO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Pasienter som blør pga trombocytopeni </a:t>
            </a:r>
          </a:p>
          <a:p>
            <a:pPr eaLnBrk="1" hangingPunct="1">
              <a:buFont typeface="Symbol" pitchFamily="18" charset="2"/>
              <a:buNone/>
              <a:defRPr/>
            </a:pPr>
            <a:r>
              <a:rPr lang="nb-NO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eller pasienter med defekt i</a:t>
            </a:r>
          </a:p>
          <a:p>
            <a:pPr eaLnBrk="1" hangingPunct="1">
              <a:buFont typeface="Symbol" pitchFamily="18" charset="2"/>
              <a:buNone/>
              <a:defRPr/>
            </a:pPr>
            <a:r>
              <a:rPr lang="nb-NO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Blodplatefunksjon ( leukemier).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nb-NO" b="1" smtClean="0">
                <a:sym typeface="Symbol" pitchFamily="18" charset="2"/>
              </a:rPr>
              <a:t>           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nb-NO" sz="2800" b="1" smtClean="0">
                <a:sym typeface="Symbol" pitchFamily="18" charset="2"/>
              </a:rPr>
              <a:t>         </a:t>
            </a:r>
            <a:endParaRPr lang="nb-NO" sz="2800" b="1" smtClean="0"/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1981200" y="48006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kumimoji="1" lang="nb-NO" altLang="nb-NO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755650" y="4437063"/>
            <a:ext cx="7921625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kumimoji="1" lang="nb-NO" sz="3200" b="1">
                <a:solidFill>
                  <a:srgbClr val="9410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Kirurgiske pas.&lt; 50-100 x 10</a:t>
            </a:r>
            <a:r>
              <a:rPr kumimoji="1" lang="nb-NO" sz="3200" b="1" baseline="30000">
                <a:solidFill>
                  <a:srgbClr val="9410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</a:t>
            </a:r>
            <a:r>
              <a:rPr kumimoji="1" lang="nb-NO" sz="3200" b="1">
                <a:solidFill>
                  <a:srgbClr val="9410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/L trombocytter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755650" y="5516563"/>
            <a:ext cx="7921625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kumimoji="1" lang="nb-NO" sz="3200" b="1">
                <a:solidFill>
                  <a:srgbClr val="9410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Onkologiske pas. &lt; 5-10 x 10</a:t>
            </a:r>
            <a:r>
              <a:rPr kumimoji="1" lang="nb-NO" sz="3200" b="1" baseline="30000">
                <a:solidFill>
                  <a:srgbClr val="9410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</a:t>
            </a:r>
            <a:r>
              <a:rPr kumimoji="1" lang="nb-NO" sz="3200" b="1">
                <a:solidFill>
                  <a:srgbClr val="9410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 trombocytter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z="4000" b="1" smtClean="0">
                <a:solidFill>
                  <a:srgbClr val="AE588D"/>
                </a:solidFill>
              </a:rPr>
              <a:t>Vurdering av responsen eter trombocytt transfusjoner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060575"/>
            <a:ext cx="7897812" cy="45354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b="1" i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Lab. parameters</a:t>
            </a: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lvl="1" eaLnBrk="1" hangingPunct="1">
              <a:defRPr/>
            </a:pPr>
            <a:r>
              <a:rPr lang="nb-NO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Platetall </a:t>
            </a:r>
            <a:r>
              <a:rPr lang="nb-NO" sz="2400" b="1" i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 time</a:t>
            </a:r>
            <a:r>
              <a:rPr lang="nb-NO" sz="2400" b="1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etter transfusjonen</a:t>
            </a:r>
            <a:r>
              <a:rPr lang="nb-NO" sz="2400" smtClean="0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 (”recovery”) </a:t>
            </a:r>
            <a:r>
              <a:rPr lang="nb-NO" sz="2400" smtClean="0">
                <a:solidFill>
                  <a:srgbClr val="44A0F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nb-NO" sz="2400" b="1" smtClean="0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m</a:t>
            </a:r>
            <a:r>
              <a:rPr lang="nb-NO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in. 15x10</a:t>
            </a:r>
            <a:r>
              <a:rPr lang="nb-NO" sz="2400" b="1" baseline="30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9</a:t>
            </a:r>
            <a:r>
              <a:rPr lang="nb-NO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/L</a:t>
            </a:r>
            <a:r>
              <a:rPr lang="nb-NO" sz="2400" b="1" smtClean="0">
                <a:solidFill>
                  <a:srgbClr val="44A0F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nb-NO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(20-40x10</a:t>
            </a:r>
            <a:r>
              <a:rPr lang="nb-NO" sz="2400" b="1" baseline="30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9</a:t>
            </a:r>
            <a:r>
              <a:rPr lang="nb-NO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/L) </a:t>
            </a:r>
            <a:endParaRPr lang="nb-NO" sz="2400" smtClean="0"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lvl="1" eaLnBrk="1" hangingPunct="1">
              <a:defRPr/>
            </a:pPr>
            <a:r>
              <a:rPr lang="nb-NO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Platetall </a:t>
            </a:r>
            <a:r>
              <a:rPr lang="nb-NO" sz="2400" b="1" i="1" u="sng" smtClean="0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24 t.</a:t>
            </a:r>
            <a:r>
              <a:rPr lang="nb-NO" sz="2400" smtClean="0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nb-NO" sz="2400" b="1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etter transfusjonen</a:t>
            </a:r>
            <a:r>
              <a:rPr lang="nb-NO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nb-NO" sz="2400" smtClean="0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 (”survival”) </a:t>
            </a:r>
            <a:r>
              <a:rPr lang="nb-NO" sz="2400" smtClean="0">
                <a:solidFill>
                  <a:srgbClr val="44A0F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nb-NO" sz="2400" b="1" smtClean="0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m</a:t>
            </a:r>
            <a:r>
              <a:rPr lang="nb-NO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in. 9x10</a:t>
            </a:r>
            <a:r>
              <a:rPr lang="nb-NO" sz="2400" b="1" baseline="30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9</a:t>
            </a:r>
            <a:r>
              <a:rPr lang="nb-NO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/L</a:t>
            </a:r>
            <a:r>
              <a:rPr lang="en-US" sz="2400" b="1" smtClean="0">
                <a:solidFill>
                  <a:srgbClr val="44A0F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lvl="1" eaLnBrk="1" hangingPunct="1">
              <a:defRPr/>
            </a:pPr>
            <a:endParaRPr lang="en-US" sz="2400" smtClean="0">
              <a:solidFill>
                <a:srgbClr val="44A0F4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b="1" smtClean="0">
                <a:solidFill>
                  <a:srgbClr val="F661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CCI</a:t>
            </a:r>
            <a:r>
              <a:rPr lang="en-US" sz="2400" b="1" smtClean="0">
                <a:solidFill>
                  <a:srgbClr val="44A0F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(”Corrected Count Increment”)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b="1" i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Clinical parameters</a:t>
            </a: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lvl="1" eaLnBrk="1" hangingPunct="1">
              <a:defRPr/>
            </a:pPr>
            <a:r>
              <a:rPr lang="nb-NO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Blør pasienten fortsatt</a:t>
            </a: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?</a:t>
            </a:r>
          </a:p>
          <a:p>
            <a:pPr lvl="1" eaLnBrk="1" hangingPunct="1">
              <a:defRPr/>
            </a:pPr>
            <a:endParaRPr lang="en-US" sz="24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772400" cy="1524000"/>
          </a:xfrm>
        </p:spPr>
        <p:txBody>
          <a:bodyPr/>
          <a:lstStyle/>
          <a:p>
            <a:pPr eaLnBrk="1" hangingPunct="1"/>
            <a:r>
              <a:rPr lang="nb-NO" altLang="nb-NO" sz="3600" b="1" smtClean="0">
                <a:solidFill>
                  <a:srgbClr val="AE588D"/>
                </a:solidFill>
              </a:rPr>
              <a:t>Indikasjoner for Octaplas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868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nb-NO" smtClean="0">
                <a:sym typeface="Symbol" pitchFamily="18" charset="2"/>
              </a:rPr>
              <a:t>   </a:t>
            </a:r>
          </a:p>
          <a:p>
            <a:pPr eaLnBrk="1" hangingPunct="1">
              <a:lnSpc>
                <a:spcPct val="90000"/>
              </a:lnSpc>
              <a:defRPr/>
            </a:pPr>
            <a:endParaRPr lang="nb-NO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nb-NO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Erstatte mangel på  flere 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nb-NO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koagulasjonsfaktorer hos pas. som blør.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Reversering av Marevan.</a:t>
            </a:r>
            <a:endParaRPr lang="nb-NO" b="1" smtClean="0">
              <a:solidFill>
                <a:srgbClr val="44A0F4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nb-NO" b="1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Octaplas</a:t>
            </a:r>
            <a:r>
              <a:rPr lang="nb-NO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skal transfunderes innen helst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nb-NO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innen </a:t>
            </a:r>
            <a:r>
              <a:rPr lang="nb-NO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 time</a:t>
            </a:r>
            <a:r>
              <a:rPr lang="nb-NO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etter tining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nb-NO" b="1" smtClean="0">
                <a:sym typeface="Symbol" pitchFamily="18" charset="2"/>
              </a:rPr>
              <a:t>         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900113" y="5157788"/>
            <a:ext cx="68580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kumimoji="1" lang="nb-NO" sz="3200" b="1">
                <a:solidFill>
                  <a:srgbClr val="9410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10-20 ml plasma/kg legemsvekt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b="1" smtClean="0">
                <a:solidFill>
                  <a:srgbClr val="AE588D"/>
                </a:solidFill>
              </a:rPr>
              <a:t>Nedsatt koagulasjonsfaktorer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205038"/>
            <a:ext cx="9036050" cy="4495800"/>
          </a:xfrm>
        </p:spPr>
        <p:txBody>
          <a:bodyPr/>
          <a:lstStyle/>
          <a:p>
            <a:pPr marL="457200" indent="-457200" eaLnBrk="1" hangingPunct="1"/>
            <a:r>
              <a:rPr lang="nb-NO" altLang="nb-NO" sz="2800" b="1" smtClean="0"/>
              <a:t>Stort forbruk (DIC)</a:t>
            </a:r>
          </a:p>
          <a:p>
            <a:pPr marL="457200" indent="-457200" eaLnBrk="1" hangingPunct="1"/>
            <a:r>
              <a:rPr lang="nb-NO" altLang="nb-NO" sz="2800" b="1" smtClean="0"/>
              <a:t>Fortynning (blødninger)</a:t>
            </a:r>
          </a:p>
          <a:p>
            <a:pPr marL="457200" indent="-457200" eaLnBrk="1" hangingPunct="1"/>
            <a:r>
              <a:rPr lang="nb-NO" altLang="nb-NO" sz="2800" b="1" smtClean="0"/>
              <a:t>Ved generell nedsatt koag. faktorer gir man Octaplas.</a:t>
            </a:r>
          </a:p>
          <a:p>
            <a:pPr marL="457200" indent="-457200" eaLnBrk="1" hangingPunct="1">
              <a:buFont typeface="Wingdings" panose="05000000000000000000" pitchFamily="2" charset="2"/>
              <a:buNone/>
            </a:pPr>
            <a:endParaRPr lang="nb-NO" altLang="nb-NO" sz="2800" b="1" smtClean="0"/>
          </a:p>
          <a:p>
            <a:pPr marL="457200" indent="-457200" eaLnBrk="1" hangingPunct="1"/>
            <a:r>
              <a:rPr lang="nb-NO" altLang="nb-NO" sz="2800" b="1" smtClean="0"/>
              <a:t>Ved faktormangel:</a:t>
            </a:r>
          </a:p>
          <a:p>
            <a:pPr marL="1027113" lvl="1" indent="-455613" eaLnBrk="1" hangingPunct="1"/>
            <a:r>
              <a:rPr lang="nb-NO" altLang="nb-NO" sz="2900" b="1" smtClean="0"/>
              <a:t>Faktor VIII: Advate (rekombinant)</a:t>
            </a:r>
          </a:p>
          <a:p>
            <a:pPr marL="1027113" lvl="1" indent="-455613" eaLnBrk="1" hangingPunct="1"/>
            <a:r>
              <a:rPr lang="nb-NO" altLang="nb-NO" sz="2900" b="1" smtClean="0"/>
              <a:t>Faktor IX Nanotiv ( humant)</a:t>
            </a:r>
          </a:p>
          <a:p>
            <a:pPr marL="1027113" lvl="1" indent="-455613" eaLnBrk="1" hangingPunct="1"/>
            <a:r>
              <a:rPr lang="nb-NO" altLang="nb-NO" sz="2900" b="1" smtClean="0"/>
              <a:t>Faktor VIIa </a:t>
            </a:r>
            <a:r>
              <a:rPr lang="nb-NO" altLang="nb-NO" sz="2900" b="1" smtClean="0">
                <a:sym typeface="Wingdings" panose="05000000000000000000" pitchFamily="2" charset="2"/>
              </a:rPr>
              <a:t>PCC, </a:t>
            </a:r>
            <a:r>
              <a:rPr lang="nb-NO" altLang="nb-NO" sz="2900" b="1" smtClean="0"/>
              <a:t>(Prothromplex</a:t>
            </a:r>
            <a:r>
              <a:rPr lang="nb-NO" altLang="nb-NO" sz="3200" b="1" smtClean="0"/>
              <a:t>)</a:t>
            </a:r>
          </a:p>
          <a:p>
            <a:pPr marL="1027113" lvl="1" indent="-455613" eaLnBrk="1" hangingPunct="1"/>
            <a:endParaRPr lang="nb-NO" altLang="nb-NO" sz="32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848600" cy="1670050"/>
          </a:xfrm>
        </p:spPr>
        <p:txBody>
          <a:bodyPr/>
          <a:lstStyle/>
          <a:p>
            <a:pPr eaLnBrk="1" hangingPunct="1"/>
            <a:r>
              <a:rPr lang="nb-NO" altLang="nb-NO" sz="3600" b="1" smtClean="0">
                <a:solidFill>
                  <a:srgbClr val="AE588D"/>
                </a:solidFill>
              </a:rPr>
              <a:t>Bestråling av blodprodukter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44675"/>
            <a:ext cx="8893175" cy="44958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nb-NO" sz="28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nb-NO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Hensikt </a:t>
            </a:r>
            <a:r>
              <a:rPr lang="nb-NO" sz="2800" b="1" smtClean="0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 </a:t>
            </a:r>
            <a:r>
              <a:rPr lang="nb-NO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hindre GVHD hos spes. pasienter: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endParaRPr lang="nb-NO" sz="28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nb-NO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premature barn &lt; 1500 g. 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nb-NO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pas. som skal BMT og etter BMT.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nb-NO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utskift.tr. og intrauterin transf. (&lt; 1500 g)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nb-NO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immunsupprimerte pasienter.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nb-NO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HLA-forlikelige trombocytter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nb-NO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blodprodukter fra pårørende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nb-NO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Pasienter som står på Fludarabin.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endParaRPr lang="nb-NO" sz="36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b="1" smtClean="0">
                <a:solidFill>
                  <a:srgbClr val="AE588D"/>
                </a:solidFill>
              </a:rPr>
              <a:t>Bestråling av blodprodukter</a:t>
            </a:r>
          </a:p>
        </p:txBody>
      </p:sp>
      <p:pic>
        <p:nvPicPr>
          <p:cNvPr id="61443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2420938"/>
            <a:ext cx="7210425" cy="39703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b="1" smtClean="0">
                <a:solidFill>
                  <a:srgbClr val="AE588D"/>
                </a:solidFill>
              </a:rPr>
              <a:t>”Vanlige” blodprodukter: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565400"/>
            <a:ext cx="8001000" cy="4659313"/>
          </a:xfrm>
        </p:spPr>
        <p:txBody>
          <a:bodyPr/>
          <a:lstStyle/>
          <a:p>
            <a:pPr eaLnBrk="1" hangingPunct="1">
              <a:defRPr/>
            </a:pPr>
            <a:r>
              <a:rPr lang="nb-NO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Erytrocyttkonsentrat (SAGMAN blod)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nb-NO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nb-NO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Trombocyttkonsentrat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nb-NO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nb-NO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Plasma (Octaplas)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nb-NO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z="4000" b="1" smtClean="0">
                <a:solidFill>
                  <a:srgbClr val="AE588D"/>
                </a:solidFill>
              </a:rPr>
              <a:t>Utvelgelse av blodprodukt til barn</a:t>
            </a:r>
            <a:r>
              <a:rPr lang="nb-NO" altLang="nb-NO" sz="4000" b="1" i="1" smtClean="0"/>
              <a:t> 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205038"/>
            <a:ext cx="7772400" cy="4359275"/>
          </a:xfrm>
        </p:spPr>
        <p:txBody>
          <a:bodyPr/>
          <a:lstStyle/>
          <a:p>
            <a:pPr eaLnBrk="1" hangingPunct="1"/>
            <a:r>
              <a:rPr lang="nb-NO" altLang="nb-NO" b="1" smtClean="0"/>
              <a:t>Små blodposer ( ca. 50 ml)</a:t>
            </a:r>
          </a:p>
          <a:p>
            <a:pPr eaLnBrk="1" hangingPunct="1"/>
            <a:r>
              <a:rPr lang="nb-NO" altLang="nb-NO" b="1" smtClean="0"/>
              <a:t>blod &lt; 5 døgn gammelt</a:t>
            </a:r>
          </a:p>
          <a:p>
            <a:pPr lvl="1" eaLnBrk="1" hangingPunct="1"/>
            <a:r>
              <a:rPr lang="nb-NO" altLang="nb-NO" b="1" smtClean="0"/>
              <a:t>Kalium</a:t>
            </a:r>
          </a:p>
          <a:p>
            <a:pPr lvl="1" eaLnBrk="1" hangingPunct="1"/>
            <a:r>
              <a:rPr lang="nb-NO" altLang="nb-NO" b="1" smtClean="0"/>
              <a:t>2,3-DPG</a:t>
            </a:r>
          </a:p>
          <a:p>
            <a:pPr eaLnBrk="1" hangingPunct="1"/>
            <a:r>
              <a:rPr lang="nb-NO" altLang="nb-NO" b="1" smtClean="0"/>
              <a:t>bestrålt </a:t>
            </a:r>
          </a:p>
          <a:p>
            <a:pPr lvl="1" eaLnBrk="1" hangingPunct="1"/>
            <a:r>
              <a:rPr lang="nb-NO" altLang="nb-NO" b="1" smtClean="0"/>
              <a:t>premature (&lt; 1.500 g)</a:t>
            </a:r>
          </a:p>
          <a:p>
            <a:pPr lvl="1" eaLnBrk="1" hangingPunct="1"/>
            <a:r>
              <a:rPr lang="nb-NO" altLang="nb-NO" b="1" smtClean="0"/>
              <a:t>Intrauterine transfusjoner</a:t>
            </a:r>
          </a:p>
          <a:p>
            <a:pPr lvl="1" eaLnBrk="1" hangingPunct="1"/>
            <a:r>
              <a:rPr lang="nb-NO" altLang="nb-NO" b="1" smtClean="0"/>
              <a:t>til utskiftningstransfusjon(&lt; 1500 g)</a:t>
            </a:r>
          </a:p>
          <a:p>
            <a:pPr eaLnBrk="1" hangingPunct="1"/>
            <a:endParaRPr lang="nb-NO" altLang="nb-NO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z="4000" b="1" smtClean="0">
                <a:solidFill>
                  <a:srgbClr val="AE588D"/>
                </a:solidFill>
              </a:rPr>
              <a:t>Generelle rutiner for blodtransfusjoner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00213"/>
            <a:ext cx="8229600" cy="4968875"/>
          </a:xfrm>
        </p:spPr>
        <p:txBody>
          <a:bodyPr/>
          <a:lstStyle/>
          <a:p>
            <a:pPr eaLnBrk="1" hangingPunct="1"/>
            <a:r>
              <a:rPr lang="nb-NO" altLang="nb-NO" sz="2800" smtClean="0"/>
              <a:t>Rekvirert av lege.</a:t>
            </a:r>
          </a:p>
          <a:p>
            <a:pPr eaLnBrk="1" hangingPunct="1"/>
            <a:r>
              <a:rPr lang="nb-NO" altLang="nb-NO" sz="2800" smtClean="0"/>
              <a:t>Utført av lege eller sykepleier.</a:t>
            </a:r>
          </a:p>
          <a:p>
            <a:pPr eaLnBrk="1" hangingPunct="1"/>
            <a:r>
              <a:rPr lang="nb-NO" altLang="nb-NO" sz="2800" smtClean="0"/>
              <a:t>Identitetssikring av pasienten. </a:t>
            </a:r>
            <a:r>
              <a:rPr lang="nb-NO" altLang="nb-NO" sz="2800" b="1" i="1" u="sng" smtClean="0"/>
              <a:t>Kontroll </a:t>
            </a:r>
            <a:r>
              <a:rPr lang="nb-NO" altLang="nb-NO" sz="2800" smtClean="0">
                <a:sym typeface="Wingdings" panose="05000000000000000000" pitchFamily="2" charset="2"/>
              </a:rPr>
              <a:t>(av 2 personer)</a:t>
            </a:r>
            <a:endParaRPr lang="nb-NO" altLang="nb-NO" sz="2800" smtClean="0"/>
          </a:p>
          <a:p>
            <a:pPr lvl="1" eaLnBrk="1" hangingPunct="1"/>
            <a:r>
              <a:rPr lang="nb-NO" altLang="nb-NO" i="1" u="sng" smtClean="0"/>
              <a:t>tappenummer</a:t>
            </a:r>
            <a:r>
              <a:rPr lang="nb-NO" altLang="nb-NO" smtClean="0"/>
              <a:t> på </a:t>
            </a:r>
            <a:r>
              <a:rPr lang="nb-NO" altLang="nb-NO" i="1" u="sng" smtClean="0"/>
              <a:t>posen</a:t>
            </a:r>
            <a:r>
              <a:rPr lang="nb-NO" altLang="nb-NO" smtClean="0"/>
              <a:t> og tappenummer på </a:t>
            </a:r>
            <a:r>
              <a:rPr lang="nb-NO" altLang="nb-NO" i="1" u="sng" smtClean="0"/>
              <a:t>følgeseddel.</a:t>
            </a:r>
          </a:p>
          <a:p>
            <a:pPr lvl="1" eaLnBrk="1" hangingPunct="1"/>
            <a:r>
              <a:rPr lang="nb-NO" altLang="nb-NO" i="1" u="sng" smtClean="0"/>
              <a:t>ABO og RhD type</a:t>
            </a:r>
            <a:r>
              <a:rPr lang="nb-NO" altLang="nb-NO" smtClean="0"/>
              <a:t> i </a:t>
            </a:r>
            <a:r>
              <a:rPr lang="nb-NO" altLang="nb-NO" i="1" smtClean="0"/>
              <a:t>posen</a:t>
            </a:r>
            <a:r>
              <a:rPr lang="nb-NO" altLang="nb-NO" smtClean="0"/>
              <a:t> og følgeseddel mot pasientens transfusjonsark.</a:t>
            </a:r>
          </a:p>
          <a:p>
            <a:pPr lvl="1" eaLnBrk="1" hangingPunct="1"/>
            <a:r>
              <a:rPr lang="nb-NO" altLang="nb-NO" i="1" u="sng" smtClean="0"/>
              <a:t>Utløpsdato</a:t>
            </a:r>
          </a:p>
          <a:p>
            <a:pPr lvl="1" eaLnBrk="1" hangingPunct="1"/>
            <a:r>
              <a:rPr lang="nb-NO" altLang="nb-NO" i="1" u="sng" smtClean="0"/>
              <a:t>Inspeksjon av pose</a:t>
            </a:r>
            <a:r>
              <a:rPr lang="nb-NO" altLang="nb-NO" smtClean="0"/>
              <a:t> mtp skade, osv…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/>
          <a:lstStyle/>
          <a:p>
            <a:pPr eaLnBrk="1" hangingPunct="1"/>
            <a:r>
              <a:rPr lang="nb-NO" altLang="nb-NO" sz="4000" b="1" smtClean="0">
                <a:solidFill>
                  <a:srgbClr val="AE588D"/>
                </a:solidFill>
              </a:rPr>
              <a:t>Rutiner ved bestilling av blodprodukter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205038"/>
            <a:ext cx="8507412" cy="4495800"/>
          </a:xfrm>
        </p:spPr>
        <p:txBody>
          <a:bodyPr/>
          <a:lstStyle/>
          <a:p>
            <a:pPr eaLnBrk="1" hangingPunct="1"/>
            <a:r>
              <a:rPr lang="nb-NO" altLang="nb-NO" smtClean="0"/>
              <a:t>Før blodtransfusjon skal pasienten være ABO typet i </a:t>
            </a:r>
            <a:r>
              <a:rPr lang="nb-NO" altLang="nb-NO" i="1" u="sng" smtClean="0"/>
              <a:t>2 prøver tatt ved ulike tidspunkt</a:t>
            </a:r>
            <a:r>
              <a:rPr lang="nb-NO" altLang="nb-NO" smtClean="0"/>
              <a:t>.</a:t>
            </a:r>
          </a:p>
          <a:p>
            <a:pPr eaLnBrk="1" hangingPunct="1"/>
            <a:r>
              <a:rPr lang="nb-NO" altLang="nb-NO" smtClean="0"/>
              <a:t>Navn og fødselsnummer </a:t>
            </a:r>
          </a:p>
          <a:p>
            <a:pPr eaLnBrk="1" hangingPunct="1"/>
            <a:r>
              <a:rPr lang="nb-NO" altLang="nb-NO" smtClean="0"/>
              <a:t>Diagnose/indikasjon.</a:t>
            </a:r>
          </a:p>
          <a:p>
            <a:pPr eaLnBrk="1" hangingPunct="1"/>
            <a:r>
              <a:rPr lang="nb-NO" altLang="nb-NO" smtClean="0"/>
              <a:t>Dato når blodet skal brukes.</a:t>
            </a:r>
          </a:p>
          <a:p>
            <a:pPr eaLnBrk="1" hangingPunct="1"/>
            <a:r>
              <a:rPr lang="nb-NO" altLang="nb-NO" smtClean="0"/>
              <a:t>Evt. etterbehandling (bestråling, vasking,…)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b="1" smtClean="0">
                <a:solidFill>
                  <a:srgbClr val="AE588D"/>
                </a:solidFill>
              </a:rPr>
              <a:t>Identitetssikring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b-NO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Før blodprøvetaking skal pasienten identifiseres ved å be ham/hun si navnet sitt og fødselsdato, eller ved å lese i identifikasjonsarmbåndet</a:t>
            </a:r>
            <a:r>
              <a:rPr lang="nb-NO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eaLnBrk="1" hangingPunct="1">
              <a:defRPr/>
            </a:pPr>
            <a:r>
              <a:rPr lang="nb-NO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Prøveglasset skal merkes</a:t>
            </a:r>
            <a:r>
              <a:rPr lang="nb-NO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nb-NO" b="1" i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før </a:t>
            </a:r>
            <a:r>
              <a:rPr lang="nb-NO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prøven taes av</a:t>
            </a:r>
            <a:r>
              <a:rPr lang="nb-NO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nb-NO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pasienten med</a:t>
            </a:r>
            <a:r>
              <a:rPr lang="nb-NO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nb-NO" b="1" i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fullt navn</a:t>
            </a:r>
            <a:r>
              <a:rPr lang="nb-NO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og </a:t>
            </a:r>
            <a:r>
              <a:rPr lang="nb-NO" b="1" i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fødselsnummer</a:t>
            </a:r>
            <a:r>
              <a:rPr lang="nb-NO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eaLnBrk="1" hangingPunct="1">
              <a:defRPr/>
            </a:pPr>
            <a:r>
              <a:rPr lang="nb-NO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Prøveglasset skal merkes med </a:t>
            </a:r>
            <a:r>
              <a:rPr lang="nb-NO" b="1" i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rekvirentens navn og prøvedato.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nb-NO" b="1" i="1" u="sng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692150"/>
            <a:ext cx="8362950" cy="1143000"/>
          </a:xfrm>
        </p:spPr>
        <p:txBody>
          <a:bodyPr/>
          <a:lstStyle/>
          <a:p>
            <a:pPr eaLnBrk="1" hangingPunct="1"/>
            <a:r>
              <a:rPr lang="nb-NO" altLang="nb-NO" sz="3600" b="1" smtClean="0">
                <a:solidFill>
                  <a:srgbClr val="AE588D"/>
                </a:solidFill>
              </a:rPr>
              <a:t>Pretransfusjonsundersøkelser hos mottakeren  (Type &amp; screen)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276475"/>
            <a:ext cx="8316913" cy="410686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nb-NO" sz="28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Blip>
                <a:blip r:embed="rId3"/>
              </a:buBlip>
              <a:defRPr/>
            </a:pPr>
            <a:r>
              <a:rPr lang="nb-NO" sz="2800" smtClean="0"/>
              <a:t>Før transfusjon: </a:t>
            </a:r>
            <a:r>
              <a:rPr lang="nb-NO" sz="2800" b="1" i="1" smtClean="0"/>
              <a:t>blodtyping</a:t>
            </a:r>
            <a:r>
              <a:rPr lang="nb-NO" sz="2800" smtClean="0"/>
              <a:t> av blodgiver og mottaker  og </a:t>
            </a:r>
            <a:r>
              <a:rPr lang="nb-NO" sz="2800" b="1" i="1" smtClean="0"/>
              <a:t>forlikelighetsprøver  </a:t>
            </a:r>
            <a:r>
              <a:rPr lang="nb-NO" sz="2800" smtClean="0"/>
              <a:t>mellom disse</a:t>
            </a:r>
            <a:r>
              <a:rPr lang="nb-NO" sz="2800" b="1" i="1" smtClean="0"/>
              <a:t>.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nb-NO" sz="2800" b="1" i="1" smtClean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Blip>
                <a:blip r:embed="rId3"/>
              </a:buBlip>
              <a:defRPr/>
            </a:pPr>
            <a:r>
              <a:rPr lang="nb-NO" sz="2800" b="1" i="1" smtClean="0"/>
              <a:t>Type and screen(= </a:t>
            </a:r>
            <a:r>
              <a:rPr lang="nb-NO" sz="2800" smtClean="0"/>
              <a:t>pretransfusjons u.s.)</a:t>
            </a:r>
          </a:p>
          <a:p>
            <a:pPr marL="990600" lvl="1" indent="-519113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nb-NO" sz="2400" b="1" i="1" smtClean="0"/>
              <a:t>- ABO- og RhD typing</a:t>
            </a:r>
          </a:p>
          <a:p>
            <a:pPr marL="990600" lvl="1" indent="-519113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nb-NO" sz="2400" b="1" i="1" smtClean="0"/>
              <a:t>- Blodtypeantistoffscreening</a:t>
            </a:r>
          </a:p>
          <a:p>
            <a:pPr marL="990600" lvl="1" indent="-519113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nb-NO" sz="2400" b="1" i="1" smtClean="0"/>
              <a:t>	- Dersom neg. screening </a:t>
            </a:r>
            <a:r>
              <a:rPr lang="nb-NO" sz="2400" b="1" i="1" smtClean="0">
                <a:sym typeface="Wingdings" pitchFamily="2" charset="2"/>
              </a:rPr>
              <a:t> Dataforlik</a:t>
            </a:r>
          </a:p>
          <a:p>
            <a:pPr marL="990600" lvl="1" indent="-519113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nb-NO" sz="2400" b="1" i="1" smtClean="0"/>
              <a:t>	- Dersom pos. screening: </a:t>
            </a:r>
            <a:r>
              <a:rPr lang="nb-NO" sz="2400" b="1" i="1" smtClean="0">
                <a:sym typeface="Wingdings" pitchFamily="2" charset="2"/>
              </a:rPr>
              <a:t> Antistoffidentifisering og                   </a:t>
            </a:r>
          </a:p>
          <a:p>
            <a:pPr marL="990600" lvl="1" indent="-519113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nb-NO" sz="2400" b="1" i="1" smtClean="0">
                <a:sym typeface="Wingdings" pitchFamily="2" charset="2"/>
              </a:rPr>
              <a:t>                                                    Utvidet forlik.</a:t>
            </a:r>
            <a:endParaRPr lang="nb-NO" sz="2400" b="1" i="1" smtClean="0"/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nb-NO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/>
          <a:lstStyle/>
          <a:p>
            <a:pPr eaLnBrk="1" hangingPunct="1"/>
            <a:r>
              <a:rPr lang="nb-NO" altLang="nb-NO" sz="4000" b="1" smtClean="0">
                <a:solidFill>
                  <a:srgbClr val="AE588D"/>
                </a:solidFill>
              </a:rPr>
              <a:t>Screening for irregulære blodtypeantistoffer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686800" cy="4251325"/>
          </a:xfrm>
        </p:spPr>
        <p:txBody>
          <a:bodyPr/>
          <a:lstStyle/>
          <a:p>
            <a:pPr eaLnBrk="1" hangingPunct="1"/>
            <a:endParaRPr lang="nb-NO" altLang="nb-NO" smtClean="0"/>
          </a:p>
          <a:p>
            <a:pPr eaLnBrk="1" hangingPunct="1"/>
            <a:r>
              <a:rPr lang="nb-NO" altLang="nb-NO" smtClean="0"/>
              <a:t>Påvisning av evt. blodtypeantistoffer i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b-NO" altLang="nb-NO" smtClean="0"/>
              <a:t>     pasientens serum.</a:t>
            </a:r>
          </a:p>
          <a:p>
            <a:pPr eaLnBrk="1" hangingPunct="1"/>
            <a:endParaRPr lang="nb-NO" altLang="nb-NO" smtClean="0"/>
          </a:p>
          <a:p>
            <a:pPr eaLnBrk="1" hangingPunct="1"/>
            <a:r>
              <a:rPr lang="nb-NO" altLang="nb-NO" smtClean="0"/>
              <a:t>Pos. antistoffscreening </a:t>
            </a:r>
            <a:r>
              <a:rPr lang="nb-NO" altLang="nb-NO" smtClean="0">
                <a:sym typeface="Wingdings" panose="05000000000000000000" pitchFamily="2" charset="2"/>
              </a:rPr>
              <a:t> </a:t>
            </a:r>
            <a:r>
              <a:rPr lang="nb-NO" altLang="nb-NO" smtClean="0"/>
              <a:t>antistoff identifisering og Utvidet forlik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nb-NO" altLang="nb-NO" b="1" smtClean="0">
                <a:solidFill>
                  <a:srgbClr val="AE588D"/>
                </a:solidFill>
              </a:rPr>
              <a:t>Forlik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89138"/>
            <a:ext cx="8229600" cy="3527425"/>
          </a:xfrm>
        </p:spPr>
        <p:txBody>
          <a:bodyPr/>
          <a:lstStyle/>
          <a:p>
            <a:pPr eaLnBrk="1" hangingPunct="1"/>
            <a:endParaRPr lang="nb-NO" altLang="nb-NO" smtClean="0"/>
          </a:p>
          <a:p>
            <a:pPr eaLnBrk="1" hangingPunct="1"/>
            <a:r>
              <a:rPr lang="nb-NO" altLang="nb-NO" smtClean="0"/>
              <a:t>Ved behov for forlik </a:t>
            </a:r>
            <a:r>
              <a:rPr lang="nb-NO" altLang="nb-NO" smtClean="0">
                <a:sym typeface="Wingdings" panose="05000000000000000000" pitchFamily="2" charset="2"/>
              </a:rPr>
              <a:t>k</a:t>
            </a:r>
            <a:r>
              <a:rPr lang="nb-NO" altLang="nb-NO" smtClean="0"/>
              <a:t>un utvidet forlik.</a:t>
            </a:r>
          </a:p>
          <a:p>
            <a:pPr eaLnBrk="1" hangingPunct="1"/>
            <a:r>
              <a:rPr lang="nb-NO" altLang="nb-NO" smtClean="0"/>
              <a:t>Prøve </a:t>
            </a:r>
            <a:r>
              <a:rPr lang="nb-NO" altLang="nb-NO" i="1" u="sng" smtClean="0"/>
              <a:t>&lt; enn 4 døgn</a:t>
            </a:r>
            <a:r>
              <a:rPr lang="nb-NO" altLang="nb-NO" smtClean="0"/>
              <a:t> gammel.</a:t>
            </a:r>
          </a:p>
          <a:p>
            <a:pPr eaLnBrk="1" hangingPunct="1"/>
            <a:r>
              <a:rPr lang="nb-NO" altLang="nb-NO" i="1" u="sng" smtClean="0"/>
              <a:t>Data forlik</a:t>
            </a:r>
            <a:r>
              <a:rPr lang="nb-NO" altLang="nb-NO" smtClean="0"/>
              <a:t> kan erstatte enkelt forlik dersom pasienten ikke har blodtypeantistoffer i en prøve som ikke er eldre enn 4 døgn.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b="1" smtClean="0">
                <a:solidFill>
                  <a:srgbClr val="AE588D"/>
                </a:solidFill>
              </a:rPr>
              <a:t>Transfusjonshastighet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205038"/>
            <a:ext cx="8507413" cy="4495800"/>
          </a:xfrm>
        </p:spPr>
        <p:txBody>
          <a:bodyPr/>
          <a:lstStyle/>
          <a:p>
            <a:pPr eaLnBrk="1" hangingPunct="1"/>
            <a:r>
              <a:rPr lang="nb-NO" altLang="nb-NO" sz="2800" b="1" smtClean="0"/>
              <a:t>Erytrocyttkonsentrat</a:t>
            </a:r>
            <a:r>
              <a:rPr lang="nb-NO" altLang="nb-NO" sz="2800" smtClean="0"/>
              <a:t> </a:t>
            </a:r>
            <a:r>
              <a:rPr lang="nb-NO" altLang="nb-NO" sz="2800" smtClean="0">
                <a:sym typeface="Wingdings" panose="05000000000000000000" pitchFamily="2" charset="2"/>
              </a:rPr>
              <a:t> skal være transfundert innen </a:t>
            </a:r>
            <a:r>
              <a:rPr lang="nb-NO" altLang="nb-NO" sz="2800" i="1" smtClean="0">
                <a:sym typeface="Wingdings" panose="05000000000000000000" pitchFamily="2" charset="2"/>
              </a:rPr>
              <a:t>4 timer</a:t>
            </a:r>
            <a:r>
              <a:rPr lang="nb-NO" altLang="nb-NO" sz="2800" smtClean="0">
                <a:sym typeface="Wingdings" panose="05000000000000000000" pitchFamily="2" charset="2"/>
              </a:rPr>
              <a:t>.</a:t>
            </a:r>
          </a:p>
          <a:p>
            <a:pPr eaLnBrk="1" hangingPunct="1"/>
            <a:r>
              <a:rPr lang="nb-NO" altLang="nb-NO" sz="2800" b="1" smtClean="0">
                <a:sym typeface="Wingdings" panose="05000000000000000000" pitchFamily="2" charset="2"/>
              </a:rPr>
              <a:t>Trombocyttkonsentrat</a:t>
            </a:r>
            <a:r>
              <a:rPr lang="nb-NO" altLang="nb-NO" sz="2800" smtClean="0">
                <a:sym typeface="Wingdings" panose="05000000000000000000" pitchFamily="2" charset="2"/>
              </a:rPr>
              <a:t> innen </a:t>
            </a:r>
            <a:r>
              <a:rPr lang="nb-NO" altLang="nb-NO" sz="2800" i="1" smtClean="0">
                <a:sym typeface="Wingdings" panose="05000000000000000000" pitchFamily="2" charset="2"/>
              </a:rPr>
              <a:t>2 timer</a:t>
            </a:r>
          </a:p>
          <a:p>
            <a:pPr eaLnBrk="1" hangingPunct="1"/>
            <a:r>
              <a:rPr lang="nb-NO" altLang="nb-NO" sz="2800" b="1" smtClean="0">
                <a:sym typeface="Wingdings" panose="05000000000000000000" pitchFamily="2" charset="2"/>
              </a:rPr>
              <a:t>Octaplas </a:t>
            </a:r>
            <a:r>
              <a:rPr lang="nb-NO" altLang="nb-NO" sz="2800" smtClean="0">
                <a:sym typeface="Wingdings" panose="05000000000000000000" pitchFamily="2" charset="2"/>
              </a:rPr>
              <a:t> innen </a:t>
            </a:r>
            <a:r>
              <a:rPr lang="nb-NO" altLang="nb-NO" sz="2800" i="1" smtClean="0">
                <a:sym typeface="Wingdings" panose="05000000000000000000" pitchFamily="2" charset="2"/>
              </a:rPr>
              <a:t>1 time</a:t>
            </a:r>
          </a:p>
          <a:p>
            <a:pPr eaLnBrk="1" hangingPunct="1"/>
            <a:r>
              <a:rPr lang="en-US" altLang="nb-NO" sz="2800" smtClean="0">
                <a:solidFill>
                  <a:srgbClr val="FF000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Medikamenter skal aldri gis sammen med blod (unntak er 0,9% NaCl)</a:t>
            </a:r>
          </a:p>
          <a:p>
            <a:pPr eaLnBrk="1" hangingPunct="1"/>
            <a:r>
              <a:rPr lang="en-US" altLang="nb-NO" sz="2800" smtClean="0">
                <a:cs typeface="Arial" panose="020B0604020202020204" pitchFamily="34" charset="0"/>
                <a:sym typeface="Wingdings" panose="05000000000000000000" pitchFamily="2" charset="2"/>
              </a:rPr>
              <a:t>Den transfunderte blodposen skal oppbevares I kjøleskapet </a:t>
            </a:r>
            <a:r>
              <a:rPr lang="en-US" altLang="nb-NO" sz="2800" i="1" u="sng" smtClean="0">
                <a:cs typeface="Arial" panose="020B0604020202020204" pitchFamily="34" charset="0"/>
                <a:sym typeface="Wingdings" panose="05000000000000000000" pitchFamily="2" charset="2"/>
              </a:rPr>
              <a:t>i 24 t.</a:t>
            </a:r>
            <a:r>
              <a:rPr lang="en-US" altLang="nb-NO" sz="2800" smtClean="0">
                <a:cs typeface="Arial" panose="020B0604020202020204" pitchFamily="34" charset="0"/>
                <a:sym typeface="Wingdings" panose="05000000000000000000" pitchFamily="2" charset="2"/>
              </a:rPr>
              <a:t> etter avsluttet transfusjon.</a:t>
            </a:r>
            <a:endParaRPr lang="en-US" altLang="nb-NO" sz="2800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b="1" smtClean="0">
                <a:solidFill>
                  <a:srgbClr val="AE588D"/>
                </a:solidFill>
              </a:rPr>
              <a:t>Valg av blodkomponenter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362200"/>
            <a:ext cx="8229600" cy="4495800"/>
          </a:xfrm>
        </p:spPr>
        <p:txBody>
          <a:bodyPr/>
          <a:lstStyle/>
          <a:p>
            <a:pPr eaLnBrk="1" hangingPunct="1"/>
            <a:r>
              <a:rPr lang="nb-NO" altLang="nb-NO" smtClean="0"/>
              <a:t>Vanligvis, </a:t>
            </a:r>
            <a:r>
              <a:rPr lang="nb-NO" altLang="nb-NO" i="1" smtClean="0"/>
              <a:t>samme ABO og RhD type</a:t>
            </a:r>
            <a:r>
              <a:rPr lang="nb-NO" altLang="nb-NO" smtClean="0"/>
              <a:t> som pasienten.</a:t>
            </a:r>
          </a:p>
          <a:p>
            <a:pPr eaLnBrk="1" hangingPunct="1"/>
            <a:r>
              <a:rPr lang="nb-NO" altLang="nb-NO" i="1" smtClean="0"/>
              <a:t>Kvinner &lt; 50 år</a:t>
            </a:r>
            <a:r>
              <a:rPr lang="nb-NO" altLang="nb-NO" smtClean="0"/>
              <a:t> bør få </a:t>
            </a:r>
            <a:r>
              <a:rPr lang="nb-NO" altLang="nb-NO" i="1" smtClean="0"/>
              <a:t>K-(neg)</a:t>
            </a:r>
            <a:r>
              <a:rPr lang="nb-NO" altLang="nb-NO" smtClean="0"/>
              <a:t> erytrocytter.</a:t>
            </a:r>
          </a:p>
          <a:p>
            <a:pPr eaLnBrk="1" hangingPunct="1"/>
            <a:r>
              <a:rPr lang="nb-NO" altLang="nb-NO" smtClean="0"/>
              <a:t>Trombocyttkonsentratet skal helst være </a:t>
            </a:r>
            <a:r>
              <a:rPr lang="nb-NO" altLang="nb-NO" i="1" smtClean="0"/>
              <a:t>ABO og RhD forlikelig</a:t>
            </a:r>
            <a:r>
              <a:rPr lang="nb-NO" altLang="nb-NO" smtClean="0"/>
              <a:t> (dersom ikke RhD forlikelig </a:t>
            </a:r>
            <a:r>
              <a:rPr lang="nb-NO" altLang="nb-NO" smtClean="0">
                <a:sym typeface="Wingdings" panose="05000000000000000000" pitchFamily="2" charset="2"/>
              </a:rPr>
              <a:t></a:t>
            </a:r>
            <a:r>
              <a:rPr lang="nb-NO" altLang="nb-NO" i="1" smtClean="0"/>
              <a:t>anti-D profylakse</a:t>
            </a:r>
            <a:r>
              <a:rPr lang="nb-NO" altLang="nb-NO" smtClean="0"/>
              <a:t> til jenter og kvinner i fertil alder).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76250"/>
            <a:ext cx="8229600" cy="1143000"/>
          </a:xfrm>
        </p:spPr>
        <p:txBody>
          <a:bodyPr/>
          <a:lstStyle/>
          <a:p>
            <a:pPr eaLnBrk="1" hangingPunct="1"/>
            <a:r>
              <a:rPr lang="nb-NO" altLang="nb-NO" b="1" smtClean="0">
                <a:solidFill>
                  <a:srgbClr val="AE588D"/>
                </a:solidFill>
              </a:rPr>
              <a:t>Transfusjonssett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76475"/>
            <a:ext cx="8229600" cy="4302125"/>
          </a:xfrm>
        </p:spPr>
        <p:txBody>
          <a:bodyPr/>
          <a:lstStyle/>
          <a:p>
            <a:pPr eaLnBrk="1" hangingPunct="1"/>
            <a:r>
              <a:rPr lang="nb-NO" altLang="nb-NO" sz="2800" smtClean="0">
                <a:sym typeface="Wingdings" panose="05000000000000000000" pitchFamily="2" charset="2"/>
              </a:rPr>
              <a:t>Både erytrocyttkonsentrat, trombocytter og Octaplas skal transfunderes gjennom standard blodfilter (150-250 </a:t>
            </a:r>
            <a:r>
              <a:rPr lang="nb-NO" altLang="nb-NO" sz="2800" smtClean="0">
                <a:cs typeface="Arial" panose="020B0604020202020204" pitchFamily="34" charset="0"/>
                <a:sym typeface="Wingdings" panose="05000000000000000000" pitchFamily="2" charset="2"/>
              </a:rPr>
              <a:t>µm) for å fjerne evt. koagler og presipitater.</a:t>
            </a:r>
          </a:p>
          <a:p>
            <a:pPr eaLnBrk="1" hangingPunct="1"/>
            <a:r>
              <a:rPr lang="nb-NO" altLang="nb-NO" sz="2800" i="1" smtClean="0">
                <a:cs typeface="Arial" panose="020B0604020202020204" pitchFamily="34" charset="0"/>
                <a:sym typeface="Wingdings" panose="05000000000000000000" pitchFamily="2" charset="2"/>
              </a:rPr>
              <a:t>Til trombocyttransfusjon</a:t>
            </a:r>
            <a:r>
              <a:rPr lang="nb-NO" altLang="nb-NO" sz="2800" smtClean="0">
                <a:cs typeface="Arial" panose="020B0604020202020204" pitchFamily="34" charset="0"/>
                <a:sym typeface="Wingdings" panose="05000000000000000000" pitchFamily="2" charset="2"/>
              </a:rPr>
              <a:t> skal man bruke kun nye filtre, men samme filter kan brukes til flere trombocyttransfusjoner (</a:t>
            </a:r>
            <a:r>
              <a:rPr lang="nb-NO" altLang="nb-NO" sz="2800" i="1" smtClean="0">
                <a:cs typeface="Arial" panose="020B0604020202020204" pitchFamily="34" charset="0"/>
                <a:sym typeface="Wingdings" panose="05000000000000000000" pitchFamily="2" charset="2"/>
              </a:rPr>
              <a:t>innen 6 timer).</a:t>
            </a:r>
          </a:p>
          <a:p>
            <a:pPr eaLnBrk="1" hangingPunct="1"/>
            <a:r>
              <a:rPr lang="nb-NO" altLang="nb-NO" sz="2800" i="1" smtClean="0">
                <a:cs typeface="Arial" panose="020B0604020202020204" pitchFamily="34" charset="0"/>
                <a:sym typeface="Wingdings" panose="05000000000000000000" pitchFamily="2" charset="2"/>
              </a:rPr>
              <a:t>Til SAGMAN blod og Octaplas</a:t>
            </a:r>
            <a:r>
              <a:rPr lang="nb-NO" altLang="nb-NO" sz="2800" smtClean="0">
                <a:cs typeface="Arial" panose="020B0604020202020204" pitchFamily="34" charset="0"/>
                <a:sym typeface="Wingdings" panose="05000000000000000000" pitchFamily="2" charset="2"/>
              </a:rPr>
              <a:t> kan man bruke transfusjonssett som er brukt til andre blodprodukter (</a:t>
            </a:r>
            <a:r>
              <a:rPr lang="nb-NO" altLang="nb-NO" sz="2800" i="1" smtClean="0">
                <a:cs typeface="Arial" panose="020B0604020202020204" pitchFamily="34" charset="0"/>
                <a:sym typeface="Wingdings" panose="05000000000000000000" pitchFamily="2" charset="2"/>
              </a:rPr>
              <a:t>innen 6 timer</a:t>
            </a:r>
            <a:r>
              <a:rPr lang="nb-NO" altLang="nb-NO" sz="2800" smtClean="0">
                <a:cs typeface="Arial" panose="020B0604020202020204" pitchFamily="34" charset="0"/>
                <a:sym typeface="Wingdings" panose="05000000000000000000" pitchFamily="2" charset="2"/>
              </a:rPr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b="1" smtClean="0">
                <a:solidFill>
                  <a:srgbClr val="AE588D"/>
                </a:solidFill>
              </a:rPr>
              <a:t>Spesielle blodprodukter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496300" cy="45370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nb-NO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Prothromplex (PTK, protrombinkompleks)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Koagulasjonsfaktorer (F.VIII, F.IX, rF.VIIa)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sz="24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Riastap (Fibrinogen konsentrat)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rF.VIIa (NovoSeven)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(Albumin) ( leveres fra sykehusapoteket)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(Immunglobulin, IVIG) ( leveres fra sykehusapoteket)</a:t>
            </a:r>
            <a:endParaRPr lang="nb-NO" sz="2400" smtClean="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nb-NO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nb-NO" sz="2400" smtClean="0"/>
              <a:t>HLA forlikelige trombocytter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sz="2400" smtClean="0"/>
              <a:t>Forlikelige trombocytter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sz="2400" smtClean="0"/>
              <a:t>Vaskede blodprodukter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sz="2400" smtClean="0"/>
              <a:t>Bestrålte blodprodukter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68313" y="188913"/>
            <a:ext cx="8229600" cy="1143000"/>
          </a:xfrm>
        </p:spPr>
        <p:txBody>
          <a:bodyPr anchor="ctr"/>
          <a:lstStyle/>
          <a:p>
            <a:pPr eaLnBrk="1" hangingPunct="1"/>
            <a:r>
              <a:rPr lang="nb-NO" altLang="nb-NO" b="1" smtClean="0">
                <a:solidFill>
                  <a:srgbClr val="AE588D"/>
                </a:solidFill>
              </a:rPr>
              <a:t>Hemoterapi ved store blødninger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412875"/>
            <a:ext cx="8507413" cy="61198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nb-NO" sz="20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nb-NO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Massive transfusjoner </a:t>
            </a:r>
            <a:r>
              <a:rPr lang="nb-NO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(MT) kan være nødvendige ved: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nb-NO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Traumer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nb-NO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Elektiv kirurgi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nb-NO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Obstetrikk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b-NO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Massive transfusjoner </a:t>
            </a:r>
            <a:r>
              <a:rPr lang="nb-NO" sz="2400" smtClean="0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 mange definisjoner…</a:t>
            </a:r>
            <a:endParaRPr lang="nb-NO" sz="24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nb-NO" sz="2400" smtClean="0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10 eller flere SAGMAN poser i løpet av 1 døgn.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nb-NO" sz="2400" smtClean="0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4 eller flere SAGMAN poser i løpet av 1 time.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nb-NO" sz="2400" b="1" smtClean="0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Dynamisk MT: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nb-NO" smtClean="0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Transfusjon med &gt;4 enheter innen 1 time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nb-NO" smtClean="0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Erstatning med 50% blodvolum innen 3 timer.</a:t>
            </a:r>
            <a:endParaRPr lang="nb-NO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nb-NO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Å kontrollere blødning er veldig vanskelig dersom pasienten har koagulopati.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b-NO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Nye strategier for behandling av koagulopatien hos kan redusere mortaliteten hos disse pasienter.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nb-NO" altLang="nb-NO" sz="4000" b="1" smtClean="0">
                <a:solidFill>
                  <a:srgbClr val="AE588D"/>
                </a:solidFill>
              </a:rPr>
              <a:t>Generelle prinsipper ved transfusjonsterapi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68313" y="2332038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r>
              <a:rPr lang="nb-NO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Årsaken til blødning må evalueres: kirurgisk eller koagulopati?</a:t>
            </a:r>
          </a:p>
          <a:p>
            <a:pPr eaLnBrk="1" hangingPunct="1">
              <a:defRPr/>
            </a:pPr>
            <a:r>
              <a:rPr lang="nb-NO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Laboratorietester hjelper lite…</a:t>
            </a:r>
          </a:p>
          <a:p>
            <a:pPr eaLnBrk="1" hangingPunct="1">
              <a:defRPr/>
            </a:pPr>
            <a:r>
              <a:rPr lang="nb-NO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Logistikk med Blodbanken. </a:t>
            </a:r>
            <a:r>
              <a:rPr lang="nb-NO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Blodproduktene må skaffes raskest mulig!</a:t>
            </a:r>
          </a:p>
          <a:p>
            <a:pPr eaLnBrk="1" hangingPunct="1">
              <a:defRPr/>
            </a:pPr>
            <a:endParaRPr lang="nb-NO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nb-NO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nb-NO" altLang="nb-NO" b="1" smtClean="0">
                <a:solidFill>
                  <a:srgbClr val="AE588D"/>
                </a:solidFill>
              </a:rPr>
              <a:t>Prioriteringer ved massive blødninger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68313" y="1844675"/>
            <a:ext cx="8229600" cy="45259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nb-NO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Omfanget av skadene vil være avhengig av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nb-NO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volumtap.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nb-NO" sz="24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nb-NO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 viktigste </a:t>
            </a:r>
            <a:r>
              <a:rPr lang="nb-NO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prioriteringer</a:t>
            </a:r>
            <a:r>
              <a:rPr lang="nb-NO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vil være:</a:t>
            </a:r>
          </a:p>
          <a:p>
            <a:pPr eaLnBrk="1" hangingPunct="1">
              <a:defRPr/>
            </a:pPr>
            <a:r>
              <a:rPr lang="nb-NO" sz="2400" smtClean="0"/>
              <a:t>Gjenopprette og vedlikeholde adekvat oksygentransport til vevene</a:t>
            </a:r>
          </a:p>
          <a:p>
            <a:pPr eaLnBrk="1" hangingPunct="1">
              <a:defRPr/>
            </a:pPr>
            <a:r>
              <a:rPr lang="nb-NO" sz="2400" smtClean="0"/>
              <a:t>Hindre komplikasjoner fra administrasjon av store volumer av blod og i. v. væsker</a:t>
            </a:r>
          </a:p>
          <a:p>
            <a:pPr eaLnBrk="1" hangingPunct="1">
              <a:defRPr/>
            </a:pPr>
            <a:r>
              <a:rPr lang="nb-NO" sz="2400" smtClean="0"/>
              <a:t>Hindre videre blødninger</a:t>
            </a:r>
            <a:r>
              <a:rPr lang="nb-NO" sz="2400" b="1" smtClean="0"/>
              <a:t> </a:t>
            </a:r>
            <a:r>
              <a:rPr lang="nb-NO" sz="2400" smtClean="0"/>
              <a:t>og væske-tap</a:t>
            </a:r>
            <a:r>
              <a:rPr lang="nb-NO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eaLnBrk="1" hangingPunct="1">
              <a:defRPr/>
            </a:pPr>
            <a:r>
              <a:rPr lang="nb-NO" sz="2400" smtClean="0"/>
              <a:t>Behandle evt. underliggende tilstander ( som ved DIC).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nb-NO" altLang="nb-NO" sz="4000" b="1" smtClean="0">
                <a:solidFill>
                  <a:srgbClr val="AE588D"/>
                </a:solidFill>
              </a:rPr>
              <a:t>Transfusjon med SAGMAN blod: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b-NO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 utgangspunktet bør konsentrater som er mindre enn 15 dager transfunderes til pasienter med akutt behov for oksygenering.</a:t>
            </a:r>
          </a:p>
          <a:p>
            <a:pPr eaLnBrk="1" hangingPunct="1">
              <a:defRPr/>
            </a:pPr>
            <a:r>
              <a:rPr lang="nb-NO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Etter 15 dager er 2,3-DPG innhold nesten null. Dette fører til venstre forskyvning av dissosasjonskurven for Hb, noe som vanskeliggjør oksygen frigjøring i vevene.</a:t>
            </a:r>
          </a:p>
          <a:p>
            <a:pPr eaLnBrk="1" hangingPunct="1">
              <a:defRPr/>
            </a:pPr>
            <a:r>
              <a:rPr lang="nb-NO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Ved transfusjon av 10 eller flere SAGMAN enheter bør blodvarmer benyttes.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nb-NO" altLang="nb-NO" sz="4000" b="1" smtClean="0">
                <a:solidFill>
                  <a:srgbClr val="AE588D"/>
                </a:solidFill>
              </a:rPr>
              <a:t>Transfusjon med trombocyttkonsentrat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b-NO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Fortynningstrombocytopeni er vanlig etter transfusjon av 10 eller flere SAGMAN enheter og kan gjenspeiles i blødning fra slimhinner eller fra kirurgisk sår.</a:t>
            </a:r>
          </a:p>
          <a:p>
            <a:pPr eaLnBrk="1" hangingPunct="1">
              <a:defRPr/>
            </a:pPr>
            <a:r>
              <a:rPr lang="nb-NO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Etter ca. 2 blodvolum erstatning faller trombocyttall ned til 50 x10e9/L.</a:t>
            </a:r>
          </a:p>
          <a:p>
            <a:pPr eaLnBrk="1" hangingPunct="1">
              <a:defRPr/>
            </a:pPr>
            <a:r>
              <a:rPr lang="nb-NO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Dette kan kompenseres ved frigjøring av trombocytter fra milten, lungene og beinmargen.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z="4000" b="1" smtClean="0">
                <a:solidFill>
                  <a:srgbClr val="AE588D"/>
                </a:solidFill>
              </a:rPr>
              <a:t>Spesielle blodprodukter</a:t>
            </a:r>
            <a:br>
              <a:rPr lang="nb-NO" altLang="nb-NO" sz="4000" b="1" smtClean="0">
                <a:solidFill>
                  <a:srgbClr val="AE588D"/>
                </a:solidFill>
              </a:rPr>
            </a:br>
            <a:r>
              <a:rPr lang="nb-NO" altLang="nb-NO" sz="4000" b="1" smtClean="0">
                <a:solidFill>
                  <a:srgbClr val="AE588D"/>
                </a:solidFill>
              </a:rPr>
              <a:t>Akutt transfusjonspakke (ATP)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28800"/>
            <a:ext cx="8496300" cy="46958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nb-NO" altLang="nb-NO" sz="2800" smtClean="0"/>
              <a:t>Rask utlevering av :</a:t>
            </a:r>
          </a:p>
          <a:p>
            <a:pPr eaLnBrk="1" hangingPunct="1">
              <a:buFontTx/>
              <a:buChar char="-"/>
            </a:pPr>
            <a:r>
              <a:rPr lang="nb-NO" altLang="nb-NO" sz="2800" b="1" smtClean="0"/>
              <a:t>3 SAGMAN enheter</a:t>
            </a:r>
          </a:p>
          <a:p>
            <a:pPr eaLnBrk="1" hangingPunct="1">
              <a:buFontTx/>
              <a:buChar char="-"/>
            </a:pPr>
            <a:r>
              <a:rPr lang="nb-NO" altLang="nb-NO" sz="2800" b="1" smtClean="0"/>
              <a:t>3 Octaplas enheter</a:t>
            </a:r>
          </a:p>
          <a:p>
            <a:pPr eaLnBrk="1" hangingPunct="1">
              <a:buFontTx/>
              <a:buChar char="-"/>
            </a:pPr>
            <a:r>
              <a:rPr lang="nb-NO" altLang="nb-NO" sz="2800" b="1" smtClean="0"/>
              <a:t>1 trombocyttkonsentrat</a:t>
            </a:r>
          </a:p>
          <a:p>
            <a:pPr eaLnBrk="1" hangingPunct="1">
              <a:buFontTx/>
              <a:buNone/>
            </a:pPr>
            <a:r>
              <a:rPr lang="nb-NO" altLang="nb-NO" sz="2800" smtClean="0"/>
              <a:t>Til pasienter som forventes vil ha stort behov for</a:t>
            </a:r>
          </a:p>
          <a:p>
            <a:pPr eaLnBrk="1" hangingPunct="1">
              <a:buFontTx/>
              <a:buNone/>
            </a:pPr>
            <a:r>
              <a:rPr lang="nb-NO" altLang="nb-NO" sz="2800" smtClean="0"/>
              <a:t>blodtransfusjoner ( massive transfusjoner).</a:t>
            </a:r>
          </a:p>
          <a:p>
            <a:pPr eaLnBrk="1" hangingPunct="1">
              <a:buFontTx/>
              <a:buNone/>
            </a:pPr>
            <a:r>
              <a:rPr lang="nb-NO" altLang="nb-NO" sz="2800" smtClean="0"/>
              <a:t>Mange studier har vist at liberal transfusjon av </a:t>
            </a:r>
          </a:p>
          <a:p>
            <a:pPr eaLnBrk="1" hangingPunct="1">
              <a:buFontTx/>
              <a:buNone/>
            </a:pPr>
            <a:r>
              <a:rPr lang="nb-NO" altLang="nb-NO" sz="2800" smtClean="0"/>
              <a:t>blodprodukter fører til bedre overlevelse hos pas med </a:t>
            </a:r>
          </a:p>
          <a:p>
            <a:pPr eaLnBrk="1" hangingPunct="1">
              <a:buFontTx/>
              <a:buNone/>
            </a:pPr>
            <a:r>
              <a:rPr lang="nb-NO" altLang="nb-NO" sz="2800" smtClean="0"/>
              <a:t>behov for massive transfusjoner.</a:t>
            </a:r>
          </a:p>
          <a:p>
            <a:pPr eaLnBrk="1" hangingPunct="1">
              <a:buFontTx/>
              <a:buNone/>
            </a:pPr>
            <a:endParaRPr lang="nb-NO" altLang="nb-NO" sz="28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nb-NO" altLang="nb-N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b="1" smtClean="0">
                <a:solidFill>
                  <a:srgbClr val="AE588D"/>
                </a:solidFill>
              </a:rPr>
              <a:t>Kvalitetskrav til blodprodukter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362200"/>
            <a:ext cx="8229600" cy="449580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Char char="n"/>
            </a:pPr>
            <a:r>
              <a:rPr lang="nb-NO" altLang="nb-NO" smtClean="0"/>
              <a:t>Levedyktige celler</a:t>
            </a:r>
          </a:p>
          <a:p>
            <a:pPr marL="609600" indent="-609600" eaLnBrk="1" hangingPunct="1">
              <a:buFont typeface="Wingdings" panose="05000000000000000000" pitchFamily="2" charset="2"/>
              <a:buChar char="n"/>
            </a:pPr>
            <a:r>
              <a:rPr lang="nb-NO" altLang="nb-NO" smtClean="0"/>
              <a:t>Bevart funksjon</a:t>
            </a:r>
          </a:p>
          <a:p>
            <a:pPr marL="609600" indent="-609600" eaLnBrk="1" hangingPunct="1">
              <a:buFont typeface="Wingdings" panose="05000000000000000000" pitchFamily="2" charset="2"/>
              <a:buChar char="n"/>
            </a:pPr>
            <a:r>
              <a:rPr lang="nb-NO" altLang="nb-NO" smtClean="0"/>
              <a:t>Høyt utbytte</a:t>
            </a:r>
          </a:p>
          <a:p>
            <a:pPr marL="609600" indent="-609600" eaLnBrk="1" hangingPunct="1">
              <a:buFont typeface="Wingdings" panose="05000000000000000000" pitchFamily="2" charset="2"/>
              <a:buChar char="n"/>
            </a:pPr>
            <a:r>
              <a:rPr lang="nb-NO" altLang="nb-NO" smtClean="0"/>
              <a:t>Lite forurensing</a:t>
            </a:r>
          </a:p>
          <a:p>
            <a:pPr marL="609600" indent="-609600" eaLnBrk="1" hangingPunct="1">
              <a:buFont typeface="Wingdings" panose="05000000000000000000" pitchFamily="2" charset="2"/>
              <a:buChar char="n"/>
            </a:pPr>
            <a:r>
              <a:rPr lang="nb-NO" altLang="nb-NO" smtClean="0"/>
              <a:t>Få bivirkninger</a:t>
            </a:r>
          </a:p>
          <a:p>
            <a:pPr marL="609600" indent="-609600" eaLnBrk="1" hangingPunct="1">
              <a:buFont typeface="Wingdings" panose="05000000000000000000" pitchFamily="2" charset="2"/>
              <a:buChar char="n"/>
            </a:pPr>
            <a:endParaRPr lang="nb-NO" altLang="nb-NO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b="1" smtClean="0">
                <a:solidFill>
                  <a:srgbClr val="AE588D"/>
                </a:solidFill>
              </a:rPr>
              <a:t>Komponentfremstilling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nb-NO" altLang="nb-NO" b="1" smtClean="0"/>
              <a:t>Fullblod</a:t>
            </a:r>
            <a:r>
              <a:rPr lang="nb-NO" altLang="nb-NO" smtClean="0"/>
              <a:t>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nb-NO" altLang="nb-NO" b="1" smtClean="0"/>
              <a:t>Erytrocytter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nb-NO" altLang="nb-NO" b="1" smtClean="0"/>
              <a:t>Buffy-Coat</a:t>
            </a:r>
          </a:p>
          <a:p>
            <a:pPr marL="990600" lvl="1" indent="-519113" eaLnBrk="1" hangingPunct="1">
              <a:buFontTx/>
              <a:buNone/>
            </a:pPr>
            <a:r>
              <a:rPr lang="nb-NO" altLang="nb-NO" smtClean="0"/>
              <a:t>- Leukocytter</a:t>
            </a:r>
          </a:p>
          <a:p>
            <a:pPr marL="990600" lvl="1" indent="-519113" eaLnBrk="1" hangingPunct="1">
              <a:buFontTx/>
              <a:buNone/>
            </a:pPr>
            <a:r>
              <a:rPr lang="nb-NO" altLang="nb-NO" smtClean="0"/>
              <a:t>- Trombocytter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nb-NO" altLang="nb-NO" b="1" smtClean="0"/>
              <a:t>Plasma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endParaRPr lang="nb-NO" altLang="nb-NO" smtClean="0"/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endParaRPr lang="nb-NO" altLang="nb-NO" smtClean="0"/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endParaRPr lang="nb-NO" altLang="nb-N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b="1" smtClean="0">
                <a:solidFill>
                  <a:srgbClr val="AE588D"/>
                </a:solidFill>
              </a:rPr>
              <a:t>Blodgivning</a:t>
            </a:r>
          </a:p>
        </p:txBody>
      </p:sp>
      <p:pic>
        <p:nvPicPr>
          <p:cNvPr id="18435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1763" y="2063750"/>
            <a:ext cx="5688012" cy="39131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92150"/>
            <a:ext cx="8229600" cy="1143000"/>
          </a:xfrm>
        </p:spPr>
        <p:txBody>
          <a:bodyPr/>
          <a:lstStyle/>
          <a:p>
            <a:pPr eaLnBrk="1" hangingPunct="1"/>
            <a:r>
              <a:rPr lang="nb-NO" altLang="nb-NO" sz="4000" b="1" smtClean="0">
                <a:solidFill>
                  <a:srgbClr val="AE588D"/>
                </a:solidFill>
              </a:rPr>
              <a:t>Erytrocyttkonsentrat </a:t>
            </a:r>
            <a:br>
              <a:rPr lang="nb-NO" altLang="nb-NO" sz="4000" b="1" smtClean="0">
                <a:solidFill>
                  <a:srgbClr val="AE588D"/>
                </a:solidFill>
              </a:rPr>
            </a:br>
            <a:r>
              <a:rPr lang="nb-NO" altLang="nb-NO" sz="4000" b="1" smtClean="0">
                <a:solidFill>
                  <a:srgbClr val="AE588D"/>
                </a:solidFill>
              </a:rPr>
              <a:t>(SAGMAN blod)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nb-NO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nb-NO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nb-NO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SAGMAN løsning inneholder: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nb-NO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			Saltvann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nb-NO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			Adenin (reduserer ATP fall)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nb-NO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			Glukose (energikilde)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nb-NO" b="1" smtClean="0"/>
              <a:t>MAN	</a:t>
            </a:r>
            <a:r>
              <a:rPr lang="nb-NO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Mannitol (reduserer hemolyse)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vadrant">
  <a:themeElements>
    <a:clrScheme name="Kvadrant 8">
      <a:dk1>
        <a:srgbClr val="000033"/>
      </a:dk1>
      <a:lt1>
        <a:srgbClr val="FFFFFF"/>
      </a:lt1>
      <a:dk2>
        <a:srgbClr val="003366"/>
      </a:dk2>
      <a:lt2>
        <a:srgbClr val="275C6D"/>
      </a:lt2>
      <a:accent1>
        <a:srgbClr val="A7D2DF"/>
      </a:accent1>
      <a:accent2>
        <a:srgbClr val="108DA6"/>
      </a:accent2>
      <a:accent3>
        <a:srgbClr val="FFFFFF"/>
      </a:accent3>
      <a:accent4>
        <a:srgbClr val="00002A"/>
      </a:accent4>
      <a:accent5>
        <a:srgbClr val="D0E5EC"/>
      </a:accent5>
      <a:accent6>
        <a:srgbClr val="0D7F96"/>
      </a:accent6>
      <a:hlink>
        <a:srgbClr val="666699"/>
      </a:hlink>
      <a:folHlink>
        <a:srgbClr val="9999FF"/>
      </a:folHlink>
    </a:clrScheme>
    <a:fontScheme name="Kv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Kv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v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v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v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v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v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v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v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v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10364</TotalTime>
  <Words>1841</Words>
  <Application>Microsoft Office PowerPoint</Application>
  <PresentationFormat>Skjermfremvisning (4:3)</PresentationFormat>
  <Paragraphs>353</Paragraphs>
  <Slides>44</Slides>
  <Notes>38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44</vt:i4>
      </vt:variant>
    </vt:vector>
  </HeadingPairs>
  <TitlesOfParts>
    <vt:vector size="50" baseType="lpstr">
      <vt:lpstr>Times New Roman</vt:lpstr>
      <vt:lpstr>Arial</vt:lpstr>
      <vt:lpstr>Wingdings</vt:lpstr>
      <vt:lpstr>Symbol</vt:lpstr>
      <vt:lpstr>Monotype Sorts</vt:lpstr>
      <vt:lpstr>Kvadrant</vt:lpstr>
      <vt:lpstr>   Indikasjoner for blodtransfusjon</vt:lpstr>
      <vt:lpstr>Blodtransfusjoner</vt:lpstr>
      <vt:lpstr>”Vanlige” blodprodukter:</vt:lpstr>
      <vt:lpstr>Spesielle blodprodukter</vt:lpstr>
      <vt:lpstr>Spesielle blodprodukter Akutt transfusjonspakke (ATP)</vt:lpstr>
      <vt:lpstr>Kvalitetskrav til blodprodukter</vt:lpstr>
      <vt:lpstr>Komponentfremstilling</vt:lpstr>
      <vt:lpstr>Blodgivning</vt:lpstr>
      <vt:lpstr>Erytrocyttkonsentrat  (SAGMAN blod)</vt:lpstr>
      <vt:lpstr>Egenskaper til SAGMAN-blod:</vt:lpstr>
      <vt:lpstr>Filtrering av SAGMAN blod</vt:lpstr>
      <vt:lpstr>Trombocyttkonsentrat</vt:lpstr>
      <vt:lpstr>Endringer under lagring</vt:lpstr>
      <vt:lpstr>Plasma (Octaplas)</vt:lpstr>
      <vt:lpstr>Plasma (Octaplas)</vt:lpstr>
      <vt:lpstr>Hemoterapi</vt:lpstr>
      <vt:lpstr>Hemoterapi</vt:lpstr>
      <vt:lpstr>Indikasjoner for transfusjon av erytrocyttkonsentrat</vt:lpstr>
      <vt:lpstr>Indikasjoner for erytrocyttransf.</vt:lpstr>
      <vt:lpstr>Vurdering av responsen etter en SAGMAN transfusjon </vt:lpstr>
      <vt:lpstr>Spesielle kliniske situasjoner ved transfusjon av SAGMAN- erytrocytter</vt:lpstr>
      <vt:lpstr>”Kriseblod”</vt:lpstr>
      <vt:lpstr>Behandling av erytrocyttkonsentrater etter at de er hentet fra blodbanken</vt:lpstr>
      <vt:lpstr>Indikasjoner for transfusjon av trombocyttkonsentrat</vt:lpstr>
      <vt:lpstr>Vurdering av responsen eter trombocytt transfusjoner</vt:lpstr>
      <vt:lpstr>Indikasjoner for Octaplas</vt:lpstr>
      <vt:lpstr>Nedsatt koagulasjonsfaktorer</vt:lpstr>
      <vt:lpstr>Bestråling av blodprodukter</vt:lpstr>
      <vt:lpstr>Bestråling av blodprodukter</vt:lpstr>
      <vt:lpstr>Utvelgelse av blodprodukt til barn </vt:lpstr>
      <vt:lpstr>Generelle rutiner for blodtransfusjoner</vt:lpstr>
      <vt:lpstr>Rutiner ved bestilling av blodprodukter</vt:lpstr>
      <vt:lpstr>Identitetssikring</vt:lpstr>
      <vt:lpstr>Pretransfusjonsundersøkelser hos mottakeren  (Type &amp; screen)</vt:lpstr>
      <vt:lpstr>Screening for irregulære blodtypeantistoffer</vt:lpstr>
      <vt:lpstr>Forlik</vt:lpstr>
      <vt:lpstr>Transfusjonshastighet</vt:lpstr>
      <vt:lpstr>Valg av blodkomponenter</vt:lpstr>
      <vt:lpstr>Transfusjonssett</vt:lpstr>
      <vt:lpstr>Hemoterapi ved store blødninger</vt:lpstr>
      <vt:lpstr>Generelle prinsipper ved transfusjonsterapi</vt:lpstr>
      <vt:lpstr>Prioriteringer ved massive blødninger</vt:lpstr>
      <vt:lpstr>Transfusjon med SAGMAN blod:</vt:lpstr>
      <vt:lpstr>Transfusjon med trombocyttkonsentrat</vt:lpstr>
    </vt:vector>
  </TitlesOfParts>
  <Company>RiT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HEMOTERAPI</dc:title>
  <dc:creator>Aurora Espinosa</dc:creator>
  <cp:lastModifiedBy>sys_rpa_robot01_prd</cp:lastModifiedBy>
  <cp:revision>91</cp:revision>
  <dcterms:created xsi:type="dcterms:W3CDTF">2000-10-18T07:18:20Z</dcterms:created>
  <dcterms:modified xsi:type="dcterms:W3CDTF">2021-10-03T08:41:18Z</dcterms:modified>
</cp:coreProperties>
</file>