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5"/>
  </p:notesMasterIdLst>
  <p:handoutMasterIdLst>
    <p:handoutMasterId r:id="rId26"/>
  </p:handoutMasterIdLst>
  <p:sldIdLst>
    <p:sldId id="256" r:id="rId2"/>
    <p:sldId id="279" r:id="rId3"/>
    <p:sldId id="280" r:id="rId4"/>
    <p:sldId id="257" r:id="rId5"/>
    <p:sldId id="266" r:id="rId6"/>
    <p:sldId id="268" r:id="rId7"/>
    <p:sldId id="263" r:id="rId8"/>
    <p:sldId id="270" r:id="rId9"/>
    <p:sldId id="273" r:id="rId10"/>
    <p:sldId id="264" r:id="rId11"/>
    <p:sldId id="283" r:id="rId12"/>
    <p:sldId id="265" r:id="rId13"/>
    <p:sldId id="267" r:id="rId14"/>
    <p:sldId id="285" r:id="rId15"/>
    <p:sldId id="271" r:id="rId16"/>
    <p:sldId id="272" r:id="rId17"/>
    <p:sldId id="269" r:id="rId18"/>
    <p:sldId id="274" r:id="rId19"/>
    <p:sldId id="275" r:id="rId20"/>
    <p:sldId id="276" r:id="rId21"/>
    <p:sldId id="278" r:id="rId22"/>
    <p:sldId id="282" r:id="rId23"/>
    <p:sldId id="281" r:id="rId24"/>
  </p:sldIdLst>
  <p:sldSz cx="9144000" cy="6858000" type="screen4x3"/>
  <p:notesSz cx="9926638" cy="6797675"/>
  <p:defaultTextStyle>
    <a:defPPr>
      <a:defRPr lang="en-GB"/>
    </a:defPPr>
    <a:lvl1pPr algn="l" rtl="0" fontAlgn="base">
      <a:spcBef>
        <a:spcPct val="20000"/>
      </a:spcBef>
      <a:spcAft>
        <a:spcPct val="0"/>
      </a:spcAft>
      <a:buClr>
        <a:srgbClr val="214991"/>
      </a:buClr>
      <a:buSzPct val="75000"/>
      <a:defRPr sz="3200" b="1" kern="1200">
        <a:solidFill>
          <a:schemeClr val="bg2"/>
        </a:solidFill>
        <a:latin typeface="Comic Sans MS" panose="030F0702030302020204" pitchFamily="66" charset="0"/>
        <a:ea typeface="+mn-ea"/>
        <a:cs typeface="+mn-cs"/>
      </a:defRPr>
    </a:lvl1pPr>
    <a:lvl2pPr marL="457200" algn="l" rtl="0" fontAlgn="base">
      <a:spcBef>
        <a:spcPct val="20000"/>
      </a:spcBef>
      <a:spcAft>
        <a:spcPct val="0"/>
      </a:spcAft>
      <a:buClr>
        <a:srgbClr val="214991"/>
      </a:buClr>
      <a:buSzPct val="75000"/>
      <a:defRPr sz="3200" b="1" kern="1200">
        <a:solidFill>
          <a:schemeClr val="bg2"/>
        </a:solidFill>
        <a:latin typeface="Comic Sans MS" panose="030F0702030302020204" pitchFamily="66" charset="0"/>
        <a:ea typeface="+mn-ea"/>
        <a:cs typeface="+mn-cs"/>
      </a:defRPr>
    </a:lvl2pPr>
    <a:lvl3pPr marL="914400" algn="l" rtl="0" fontAlgn="base">
      <a:spcBef>
        <a:spcPct val="20000"/>
      </a:spcBef>
      <a:spcAft>
        <a:spcPct val="0"/>
      </a:spcAft>
      <a:buClr>
        <a:srgbClr val="214991"/>
      </a:buClr>
      <a:buSzPct val="75000"/>
      <a:defRPr sz="3200" b="1" kern="1200">
        <a:solidFill>
          <a:schemeClr val="bg2"/>
        </a:solidFill>
        <a:latin typeface="Comic Sans MS" panose="030F0702030302020204" pitchFamily="66" charset="0"/>
        <a:ea typeface="+mn-ea"/>
        <a:cs typeface="+mn-cs"/>
      </a:defRPr>
    </a:lvl3pPr>
    <a:lvl4pPr marL="1371600" algn="l" rtl="0" fontAlgn="base">
      <a:spcBef>
        <a:spcPct val="20000"/>
      </a:spcBef>
      <a:spcAft>
        <a:spcPct val="0"/>
      </a:spcAft>
      <a:buClr>
        <a:srgbClr val="214991"/>
      </a:buClr>
      <a:buSzPct val="75000"/>
      <a:defRPr sz="3200" b="1" kern="1200">
        <a:solidFill>
          <a:schemeClr val="bg2"/>
        </a:solidFill>
        <a:latin typeface="Comic Sans MS" panose="030F0702030302020204" pitchFamily="66" charset="0"/>
        <a:ea typeface="+mn-ea"/>
        <a:cs typeface="+mn-cs"/>
      </a:defRPr>
    </a:lvl4pPr>
    <a:lvl5pPr marL="1828800" algn="l" rtl="0" fontAlgn="base">
      <a:spcBef>
        <a:spcPct val="20000"/>
      </a:spcBef>
      <a:spcAft>
        <a:spcPct val="0"/>
      </a:spcAft>
      <a:buClr>
        <a:srgbClr val="214991"/>
      </a:buClr>
      <a:buSzPct val="75000"/>
      <a:defRPr sz="3200" b="1" kern="1200">
        <a:solidFill>
          <a:schemeClr val="bg2"/>
        </a:solidFill>
        <a:latin typeface="Comic Sans MS" panose="030F0702030302020204" pitchFamily="66" charset="0"/>
        <a:ea typeface="+mn-ea"/>
        <a:cs typeface="+mn-cs"/>
      </a:defRPr>
    </a:lvl5pPr>
    <a:lvl6pPr marL="2286000" algn="l" defTabSz="914400" rtl="0" eaLnBrk="1" latinLnBrk="0" hangingPunct="1">
      <a:defRPr sz="3200" b="1" kern="1200">
        <a:solidFill>
          <a:schemeClr val="bg2"/>
        </a:solidFill>
        <a:latin typeface="Comic Sans MS" panose="030F0702030302020204" pitchFamily="66" charset="0"/>
        <a:ea typeface="+mn-ea"/>
        <a:cs typeface="+mn-cs"/>
      </a:defRPr>
    </a:lvl6pPr>
    <a:lvl7pPr marL="2743200" algn="l" defTabSz="914400" rtl="0" eaLnBrk="1" latinLnBrk="0" hangingPunct="1">
      <a:defRPr sz="3200" b="1" kern="1200">
        <a:solidFill>
          <a:schemeClr val="bg2"/>
        </a:solidFill>
        <a:latin typeface="Comic Sans MS" panose="030F0702030302020204" pitchFamily="66" charset="0"/>
        <a:ea typeface="+mn-ea"/>
        <a:cs typeface="+mn-cs"/>
      </a:defRPr>
    </a:lvl7pPr>
    <a:lvl8pPr marL="3200400" algn="l" defTabSz="914400" rtl="0" eaLnBrk="1" latinLnBrk="0" hangingPunct="1">
      <a:defRPr sz="3200" b="1" kern="1200">
        <a:solidFill>
          <a:schemeClr val="bg2"/>
        </a:solidFill>
        <a:latin typeface="Comic Sans MS" panose="030F0702030302020204" pitchFamily="66" charset="0"/>
        <a:ea typeface="+mn-ea"/>
        <a:cs typeface="+mn-cs"/>
      </a:defRPr>
    </a:lvl8pPr>
    <a:lvl9pPr marL="3657600" algn="l" defTabSz="914400" rtl="0" eaLnBrk="1" latinLnBrk="0" hangingPunct="1">
      <a:defRPr sz="3200" b="1" kern="1200">
        <a:solidFill>
          <a:schemeClr val="bg2"/>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6699FF"/>
    <a:srgbClr val="CC6600"/>
    <a:srgbClr val="CC9900"/>
    <a:srgbClr val="3399FF"/>
    <a:srgbClr val="FFFFFF"/>
    <a:srgbClr val="99CC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78" autoAdjust="0"/>
    <p:restoredTop sz="97378" autoAdjust="0"/>
  </p:normalViewPr>
  <p:slideViewPr>
    <p:cSldViewPr>
      <p:cViewPr varScale="1">
        <p:scale>
          <a:sx n="90" d="100"/>
          <a:sy n="90" d="100"/>
        </p:scale>
        <p:origin x="-120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300538"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0" hangingPunct="0">
              <a:spcBef>
                <a:spcPct val="0"/>
              </a:spcBef>
              <a:buClrTx/>
              <a:buSzTx/>
              <a:defRPr sz="1200">
                <a:latin typeface="Garamond" panose="02020404030301010803" pitchFamily="18" charset="0"/>
              </a:defRPr>
            </a:lvl1pPr>
          </a:lstStyle>
          <a:p>
            <a:endParaRPr lang="en-GB" altLang="nb-NO"/>
          </a:p>
        </p:txBody>
      </p:sp>
      <p:sp>
        <p:nvSpPr>
          <p:cNvPr id="24579" name="Rectangle 3"/>
          <p:cNvSpPr>
            <a:spLocks noGrp="1" noChangeArrowheads="1"/>
          </p:cNvSpPr>
          <p:nvPr>
            <p:ph type="dt" sz="quarter" idx="1"/>
          </p:nvPr>
        </p:nvSpPr>
        <p:spPr bwMode="auto">
          <a:xfrm>
            <a:off x="5626100" y="0"/>
            <a:ext cx="4300538"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0" hangingPunct="0">
              <a:spcBef>
                <a:spcPct val="0"/>
              </a:spcBef>
              <a:buClrTx/>
              <a:buSzTx/>
              <a:defRPr sz="1200">
                <a:latin typeface="Garamond" panose="02020404030301010803" pitchFamily="18" charset="0"/>
              </a:defRPr>
            </a:lvl1pPr>
          </a:lstStyle>
          <a:p>
            <a:endParaRPr lang="en-GB" altLang="nb-NO"/>
          </a:p>
        </p:txBody>
      </p:sp>
      <p:sp>
        <p:nvSpPr>
          <p:cNvPr id="24580" name="Rectangle 4"/>
          <p:cNvSpPr>
            <a:spLocks noGrp="1" noChangeArrowheads="1"/>
          </p:cNvSpPr>
          <p:nvPr>
            <p:ph type="ftr" sz="quarter" idx="2"/>
          </p:nvPr>
        </p:nvSpPr>
        <p:spPr bwMode="auto">
          <a:xfrm>
            <a:off x="0" y="6421438"/>
            <a:ext cx="4300538" cy="3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0" hangingPunct="0">
              <a:spcBef>
                <a:spcPct val="0"/>
              </a:spcBef>
              <a:buClrTx/>
              <a:buSzTx/>
              <a:defRPr sz="1200">
                <a:latin typeface="Garamond" panose="02020404030301010803" pitchFamily="18" charset="0"/>
              </a:defRPr>
            </a:lvl1pPr>
          </a:lstStyle>
          <a:p>
            <a:endParaRPr lang="en-GB" altLang="nb-NO"/>
          </a:p>
        </p:txBody>
      </p:sp>
      <p:sp>
        <p:nvSpPr>
          <p:cNvPr id="24581" name="Rectangle 5"/>
          <p:cNvSpPr>
            <a:spLocks noGrp="1" noChangeArrowheads="1"/>
          </p:cNvSpPr>
          <p:nvPr>
            <p:ph type="sldNum" sz="quarter" idx="3"/>
          </p:nvPr>
        </p:nvSpPr>
        <p:spPr bwMode="auto">
          <a:xfrm>
            <a:off x="5626100" y="6421438"/>
            <a:ext cx="4300538" cy="37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0" hangingPunct="0">
              <a:spcBef>
                <a:spcPct val="0"/>
              </a:spcBef>
              <a:buClrTx/>
              <a:buSzTx/>
              <a:defRPr sz="1200">
                <a:latin typeface="Garamond" panose="02020404030301010803" pitchFamily="18" charset="0"/>
              </a:defRPr>
            </a:lvl1pPr>
          </a:lstStyle>
          <a:p>
            <a:fld id="{C78FFA60-CE43-4C11-A981-873CB2111AA2}" type="slidenum">
              <a:rPr lang="en-GB" altLang="nb-NO"/>
              <a:pPr/>
              <a:t>‹#›</a:t>
            </a:fld>
            <a:endParaRPr lang="en-GB" alt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426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eaLnBrk="0" hangingPunct="0">
              <a:spcBef>
                <a:spcPct val="0"/>
              </a:spcBef>
              <a:buClrTx/>
              <a:buSzTx/>
              <a:defRPr sz="1200">
                <a:latin typeface="Garamond" panose="02020404030301010803" pitchFamily="18" charset="0"/>
              </a:defRPr>
            </a:lvl1pPr>
          </a:lstStyle>
          <a:p>
            <a:endParaRPr lang="en-GB" altLang="nb-NO"/>
          </a:p>
        </p:txBody>
      </p:sp>
      <p:sp>
        <p:nvSpPr>
          <p:cNvPr id="26627" name="Rectangle 3"/>
          <p:cNvSpPr>
            <a:spLocks noGrp="1" noChangeArrowheads="1"/>
          </p:cNvSpPr>
          <p:nvPr>
            <p:ph type="dt" idx="1"/>
          </p:nvPr>
        </p:nvSpPr>
        <p:spPr bwMode="auto">
          <a:xfrm>
            <a:off x="5638800" y="0"/>
            <a:ext cx="426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eaLnBrk="0" hangingPunct="0">
              <a:spcBef>
                <a:spcPct val="0"/>
              </a:spcBef>
              <a:buClrTx/>
              <a:buSzTx/>
              <a:defRPr sz="1200">
                <a:latin typeface="Garamond" panose="02020404030301010803" pitchFamily="18" charset="0"/>
              </a:defRPr>
            </a:lvl1pPr>
          </a:lstStyle>
          <a:p>
            <a:endParaRPr lang="en-GB" altLang="nb-NO"/>
          </a:p>
        </p:txBody>
      </p:sp>
      <p:sp>
        <p:nvSpPr>
          <p:cNvPr id="26628" name="Rectangle 4"/>
          <p:cNvSpPr>
            <a:spLocks noChangeArrowheads="1" noTextEdit="1"/>
          </p:cNvSpPr>
          <p:nvPr>
            <p:ph type="sldImg" idx="2"/>
          </p:nvPr>
        </p:nvSpPr>
        <p:spPr bwMode="auto">
          <a:xfrm>
            <a:off x="3333750" y="542925"/>
            <a:ext cx="3314700" cy="2486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1295400" y="3262313"/>
            <a:ext cx="731520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GB" altLang="nb-NO" smtClean="0"/>
              <a:t>Klikk for å redigere tekststiler i malen</a:t>
            </a:r>
          </a:p>
          <a:p>
            <a:pPr lvl="1"/>
            <a:r>
              <a:rPr lang="en-GB" altLang="nb-NO" smtClean="0"/>
              <a:t>Andre nivå</a:t>
            </a:r>
          </a:p>
          <a:p>
            <a:pPr lvl="2"/>
            <a:r>
              <a:rPr lang="en-GB" altLang="nb-NO" smtClean="0"/>
              <a:t>Tredje nivå</a:t>
            </a:r>
          </a:p>
          <a:p>
            <a:pPr lvl="3"/>
            <a:r>
              <a:rPr lang="en-GB" altLang="nb-NO" smtClean="0"/>
              <a:t>Fjerde nivå</a:t>
            </a:r>
          </a:p>
          <a:p>
            <a:pPr lvl="4"/>
            <a:r>
              <a:rPr lang="en-GB" altLang="nb-NO" smtClean="0"/>
              <a:t>Femte nivå</a:t>
            </a:r>
          </a:p>
        </p:txBody>
      </p:sp>
      <p:sp>
        <p:nvSpPr>
          <p:cNvPr id="26630" name="Rectangle 6"/>
          <p:cNvSpPr>
            <a:spLocks noGrp="1" noChangeArrowheads="1"/>
          </p:cNvSpPr>
          <p:nvPr>
            <p:ph type="ftr" sz="quarter" idx="4"/>
          </p:nvPr>
        </p:nvSpPr>
        <p:spPr bwMode="auto">
          <a:xfrm>
            <a:off x="0" y="6446838"/>
            <a:ext cx="426720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eaLnBrk="0" hangingPunct="0">
              <a:spcBef>
                <a:spcPct val="0"/>
              </a:spcBef>
              <a:buClrTx/>
              <a:buSzTx/>
              <a:defRPr sz="1200">
                <a:latin typeface="Garamond" panose="02020404030301010803" pitchFamily="18" charset="0"/>
              </a:defRPr>
            </a:lvl1pPr>
          </a:lstStyle>
          <a:p>
            <a:endParaRPr lang="en-GB" altLang="nb-NO"/>
          </a:p>
        </p:txBody>
      </p:sp>
      <p:sp>
        <p:nvSpPr>
          <p:cNvPr id="26631" name="Rectangle 7"/>
          <p:cNvSpPr>
            <a:spLocks noGrp="1" noChangeArrowheads="1"/>
          </p:cNvSpPr>
          <p:nvPr>
            <p:ph type="sldNum" sz="quarter" idx="5"/>
          </p:nvPr>
        </p:nvSpPr>
        <p:spPr bwMode="auto">
          <a:xfrm>
            <a:off x="5638800" y="6446838"/>
            <a:ext cx="4267200"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eaLnBrk="0" hangingPunct="0">
              <a:spcBef>
                <a:spcPct val="0"/>
              </a:spcBef>
              <a:buClrTx/>
              <a:buSzTx/>
              <a:defRPr sz="1200">
                <a:latin typeface="Garamond" panose="02020404030301010803" pitchFamily="18" charset="0"/>
              </a:defRPr>
            </a:lvl1pPr>
          </a:lstStyle>
          <a:p>
            <a:fld id="{7A1B9BEA-1520-417C-B6B5-FA53D960DEDE}" type="slidenum">
              <a:rPr lang="en-GB" altLang="nb-NO"/>
              <a:pPr/>
              <a:t>‹#›</a:t>
            </a:fld>
            <a:endParaRPr lang="en-GB" alt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acintosh%20HD:Users:tore:Documents:2.Arbeid:Helse%20Nord-Tr&#248;ndelag:5360%20HNT%20PP%20skisse%20m%20psy%20Folder:bakgr%20HNT%20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13359" name="Picture 47" descr="Macintosh HD:Users:tore:Documents:2.Arbeid:Helse Nord-Trøndelag:5360 HNT PP skisse m psy Folder:bakgr HNT 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3346" name="Rectangle 34"/>
          <p:cNvSpPr>
            <a:spLocks noGrp="1" noChangeArrowheads="1"/>
          </p:cNvSpPr>
          <p:nvPr>
            <p:ph type="ctrTitle" sz="quarter"/>
          </p:nvPr>
        </p:nvSpPr>
        <p:spPr>
          <a:xfrm>
            <a:off x="1676400" y="1143000"/>
            <a:ext cx="7239000" cy="1295400"/>
          </a:xfrm>
        </p:spPr>
        <p:txBody>
          <a:bodyPr/>
          <a:lstStyle>
            <a:lvl1pPr>
              <a:defRPr sz="4400"/>
            </a:lvl1pPr>
          </a:lstStyle>
          <a:p>
            <a:pPr lvl="0"/>
            <a:r>
              <a:rPr lang="en-GB" altLang="nb-NO" noProof="0" smtClean="0"/>
              <a:t>Click to edit Master title style</a:t>
            </a:r>
          </a:p>
        </p:txBody>
      </p:sp>
      <p:sp>
        <p:nvSpPr>
          <p:cNvPr id="13347" name="Rectangle 35"/>
          <p:cNvSpPr>
            <a:spLocks noGrp="1" noChangeArrowheads="1"/>
          </p:cNvSpPr>
          <p:nvPr>
            <p:ph type="subTitle" sz="quarter" idx="1"/>
          </p:nvPr>
        </p:nvSpPr>
        <p:spPr>
          <a:xfrm>
            <a:off x="1676400" y="2492375"/>
            <a:ext cx="7275513" cy="3451225"/>
          </a:xfrm>
        </p:spPr>
        <p:txBody>
          <a:bodyPr lIns="92075" tIns="46038" rIns="92075" bIns="46038"/>
          <a:lstStyle>
            <a:lvl1pPr marL="0" indent="0">
              <a:defRPr/>
            </a:lvl1pPr>
          </a:lstStyle>
          <a:p>
            <a:pPr lvl="0"/>
            <a:r>
              <a:rPr lang="en-GB" altLang="nb-NO"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28900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800850" y="401638"/>
            <a:ext cx="2038350" cy="5548312"/>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401638"/>
            <a:ext cx="5962650" cy="5548312"/>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92987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tel, tekst og utklipp">
    <p:spTree>
      <p:nvGrpSpPr>
        <p:cNvPr id="1" name=""/>
        <p:cNvGrpSpPr/>
        <p:nvPr/>
      </p:nvGrpSpPr>
      <p:grpSpPr>
        <a:xfrm>
          <a:off x="0" y="0"/>
          <a:ext cx="0" cy="0"/>
          <a:chOff x="0" y="0"/>
          <a:chExt cx="0" cy="0"/>
        </a:xfrm>
      </p:grpSpPr>
      <p:sp>
        <p:nvSpPr>
          <p:cNvPr id="2" name="Tittel 1"/>
          <p:cNvSpPr>
            <a:spLocks noGrp="1"/>
          </p:cNvSpPr>
          <p:nvPr>
            <p:ph type="title"/>
          </p:nvPr>
        </p:nvSpPr>
        <p:spPr>
          <a:xfrm>
            <a:off x="685800" y="401638"/>
            <a:ext cx="8153400" cy="914400"/>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685800" y="1371600"/>
            <a:ext cx="4000500" cy="457835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ilde på nett 3"/>
          <p:cNvSpPr>
            <a:spLocks noGrp="1"/>
          </p:cNvSpPr>
          <p:nvPr>
            <p:ph type="clipArt" sz="half" idx="2"/>
          </p:nvPr>
        </p:nvSpPr>
        <p:spPr>
          <a:xfrm>
            <a:off x="4838700" y="1371600"/>
            <a:ext cx="4000500" cy="4578350"/>
          </a:xfrm>
        </p:spPr>
        <p:txBody>
          <a:bodyPr/>
          <a:lstStyle/>
          <a:p>
            <a:endParaRPr lang="nb-NO"/>
          </a:p>
        </p:txBody>
      </p:sp>
    </p:spTree>
    <p:extLst>
      <p:ext uri="{BB962C8B-B14F-4D97-AF65-F5344CB8AC3E}">
        <p14:creationId xmlns:p14="http://schemas.microsoft.com/office/powerpoint/2010/main" val="58897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96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623888" y="1709738"/>
            <a:ext cx="78867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b-NO" smtClean="0"/>
              <a:t>Rediger tekststiler i malen</a:t>
            </a:r>
          </a:p>
        </p:txBody>
      </p:sp>
    </p:spTree>
    <p:extLst>
      <p:ext uri="{BB962C8B-B14F-4D97-AF65-F5344CB8AC3E}">
        <p14:creationId xmlns:p14="http://schemas.microsoft.com/office/powerpoint/2010/main" val="188183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371600"/>
            <a:ext cx="4000500" cy="457835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838700" y="1371600"/>
            <a:ext cx="4000500" cy="4578350"/>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79659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30238" y="365125"/>
            <a:ext cx="78867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630238" y="2505075"/>
            <a:ext cx="386873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4629150" y="2505075"/>
            <a:ext cx="38877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29897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125060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18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30238" y="457200"/>
            <a:ext cx="2949575"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Tree>
    <p:extLst>
      <p:ext uri="{BB962C8B-B14F-4D97-AF65-F5344CB8AC3E}">
        <p14:creationId xmlns:p14="http://schemas.microsoft.com/office/powerpoint/2010/main" val="3788496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30238" y="457200"/>
            <a:ext cx="2949575"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Tree>
    <p:extLst>
      <p:ext uri="{BB962C8B-B14F-4D97-AF65-F5344CB8AC3E}">
        <p14:creationId xmlns:p14="http://schemas.microsoft.com/office/powerpoint/2010/main" val="352148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acintosh%20HD:Users:tore:Documents:2.Arbeid:Helse%20Nord-Tr&#248;ndelag:5360%20HNT%20PP%20skisse%20m%20psy%20Folder:logo%20HNT%201.jp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26" name="Rectangle 38"/>
          <p:cNvSpPr>
            <a:spLocks noGrp="1" noChangeArrowheads="1"/>
          </p:cNvSpPr>
          <p:nvPr>
            <p:ph type="body" idx="1"/>
          </p:nvPr>
        </p:nvSpPr>
        <p:spPr bwMode="auto">
          <a:xfrm>
            <a:off x="685800" y="1371600"/>
            <a:ext cx="81534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nb-NO" smtClean="0"/>
              <a:t>Click to edit Master text styles</a:t>
            </a:r>
          </a:p>
          <a:p>
            <a:pPr lvl="1"/>
            <a:r>
              <a:rPr lang="en-GB" altLang="nb-NO" smtClean="0"/>
              <a:t>Second level</a:t>
            </a:r>
          </a:p>
          <a:p>
            <a:pPr lvl="2"/>
            <a:r>
              <a:rPr lang="en-GB" altLang="nb-NO" smtClean="0"/>
              <a:t>Third level</a:t>
            </a:r>
          </a:p>
          <a:p>
            <a:pPr lvl="3"/>
            <a:r>
              <a:rPr lang="en-GB" altLang="nb-NO" smtClean="0"/>
              <a:t>Fourth level</a:t>
            </a:r>
          </a:p>
          <a:p>
            <a:pPr lvl="4"/>
            <a:r>
              <a:rPr lang="en-GB" altLang="nb-NO" smtClean="0"/>
              <a:t>Fifth level</a:t>
            </a:r>
          </a:p>
        </p:txBody>
      </p:sp>
      <p:sp>
        <p:nvSpPr>
          <p:cNvPr id="12327" name="Rectangle 39"/>
          <p:cNvSpPr>
            <a:spLocks noChangeArrowheads="1"/>
          </p:cNvSpPr>
          <p:nvPr/>
        </p:nvSpPr>
        <p:spPr bwMode="auto">
          <a:xfrm>
            <a:off x="0" y="0"/>
            <a:ext cx="9144000" cy="914400"/>
          </a:xfrm>
          <a:prstGeom prst="rect">
            <a:avLst/>
          </a:prstGeom>
          <a:solidFill>
            <a:srgbClr val="DDE6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12328" name="Rectangle 40"/>
          <p:cNvSpPr>
            <a:spLocks noChangeArrowheads="1"/>
          </p:cNvSpPr>
          <p:nvPr/>
        </p:nvSpPr>
        <p:spPr bwMode="auto">
          <a:xfrm>
            <a:off x="0" y="6705600"/>
            <a:ext cx="9144000" cy="152400"/>
          </a:xfrm>
          <a:prstGeom prst="rect">
            <a:avLst/>
          </a:prstGeom>
          <a:solidFill>
            <a:srgbClr val="21499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12331" name="Picture 43" descr="Macintosh HD:Users:tore:Documents:2.Arbeid:Helse Nord-Trøndelag:5360 HNT PP skisse m psy Folder:logo HNT 1.jpg"/>
          <p:cNvPicPr>
            <a:picLocks noChangeAspect="1" noChangeArrowheads="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5192713" y="6019800"/>
            <a:ext cx="3646487" cy="384175"/>
          </a:xfrm>
          <a:prstGeom prst="rect">
            <a:avLst/>
          </a:prstGeom>
          <a:noFill/>
          <a:extLst>
            <a:ext uri="{909E8E84-426E-40DD-AFC4-6F175D3DCCD1}">
              <a14:hiddenFill xmlns:a14="http://schemas.microsoft.com/office/drawing/2010/main">
                <a:solidFill>
                  <a:srgbClr val="FFFFFF"/>
                </a:solidFill>
              </a14:hiddenFill>
            </a:ext>
          </a:extLst>
        </p:spPr>
      </p:pic>
      <p:sp>
        <p:nvSpPr>
          <p:cNvPr id="12322" name="Rectangle 34"/>
          <p:cNvSpPr>
            <a:spLocks noGrp="1" noChangeArrowheads="1"/>
          </p:cNvSpPr>
          <p:nvPr>
            <p:ph type="title"/>
          </p:nvPr>
        </p:nvSpPr>
        <p:spPr bwMode="auto">
          <a:xfrm>
            <a:off x="685800" y="401638"/>
            <a:ext cx="8153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nb-NO" smtClean="0"/>
              <a:t>Click to edit Master title style</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rtl="0" fontAlgn="base">
        <a:lnSpc>
          <a:spcPct val="90000"/>
        </a:lnSpc>
        <a:spcBef>
          <a:spcPct val="0"/>
        </a:spcBef>
        <a:spcAft>
          <a:spcPct val="0"/>
        </a:spcAft>
        <a:defRPr sz="3200" kern="1200">
          <a:solidFill>
            <a:srgbClr val="214991"/>
          </a:solidFill>
          <a:latin typeface="+mj-lt"/>
          <a:ea typeface="+mj-ea"/>
          <a:cs typeface="+mj-cs"/>
        </a:defRPr>
      </a:lvl1pPr>
      <a:lvl2pPr algn="l" rtl="0" fontAlgn="base">
        <a:lnSpc>
          <a:spcPct val="90000"/>
        </a:lnSpc>
        <a:spcBef>
          <a:spcPct val="0"/>
        </a:spcBef>
        <a:spcAft>
          <a:spcPct val="0"/>
        </a:spcAft>
        <a:defRPr sz="3200">
          <a:solidFill>
            <a:srgbClr val="214991"/>
          </a:solidFill>
          <a:latin typeface="ScalaSans-Bold" panose="02000803060000020004" pitchFamily="2" charset="0"/>
        </a:defRPr>
      </a:lvl2pPr>
      <a:lvl3pPr algn="l" rtl="0" fontAlgn="base">
        <a:lnSpc>
          <a:spcPct val="90000"/>
        </a:lnSpc>
        <a:spcBef>
          <a:spcPct val="0"/>
        </a:spcBef>
        <a:spcAft>
          <a:spcPct val="0"/>
        </a:spcAft>
        <a:defRPr sz="3200">
          <a:solidFill>
            <a:srgbClr val="214991"/>
          </a:solidFill>
          <a:latin typeface="ScalaSans-Bold" panose="02000803060000020004" pitchFamily="2" charset="0"/>
        </a:defRPr>
      </a:lvl3pPr>
      <a:lvl4pPr algn="l" rtl="0" fontAlgn="base">
        <a:lnSpc>
          <a:spcPct val="90000"/>
        </a:lnSpc>
        <a:spcBef>
          <a:spcPct val="0"/>
        </a:spcBef>
        <a:spcAft>
          <a:spcPct val="0"/>
        </a:spcAft>
        <a:defRPr sz="3200">
          <a:solidFill>
            <a:srgbClr val="214991"/>
          </a:solidFill>
          <a:latin typeface="ScalaSans-Bold" panose="02000803060000020004" pitchFamily="2" charset="0"/>
        </a:defRPr>
      </a:lvl4pPr>
      <a:lvl5pPr algn="l" rtl="0" fontAlgn="base">
        <a:lnSpc>
          <a:spcPct val="90000"/>
        </a:lnSpc>
        <a:spcBef>
          <a:spcPct val="0"/>
        </a:spcBef>
        <a:spcAft>
          <a:spcPct val="0"/>
        </a:spcAft>
        <a:defRPr sz="3200">
          <a:solidFill>
            <a:srgbClr val="214991"/>
          </a:solidFill>
          <a:latin typeface="ScalaSans-Bold" panose="02000803060000020004" pitchFamily="2" charset="0"/>
        </a:defRPr>
      </a:lvl5pPr>
      <a:lvl6pPr marL="457200" algn="l" rtl="0" fontAlgn="base">
        <a:lnSpc>
          <a:spcPct val="90000"/>
        </a:lnSpc>
        <a:spcBef>
          <a:spcPct val="0"/>
        </a:spcBef>
        <a:spcAft>
          <a:spcPct val="0"/>
        </a:spcAft>
        <a:defRPr sz="3200">
          <a:solidFill>
            <a:srgbClr val="214991"/>
          </a:solidFill>
          <a:latin typeface="ScalaSans-Bold" panose="02000803060000020004" pitchFamily="2" charset="0"/>
        </a:defRPr>
      </a:lvl6pPr>
      <a:lvl7pPr marL="914400" algn="l" rtl="0" fontAlgn="base">
        <a:lnSpc>
          <a:spcPct val="90000"/>
        </a:lnSpc>
        <a:spcBef>
          <a:spcPct val="0"/>
        </a:spcBef>
        <a:spcAft>
          <a:spcPct val="0"/>
        </a:spcAft>
        <a:defRPr sz="3200">
          <a:solidFill>
            <a:srgbClr val="214991"/>
          </a:solidFill>
          <a:latin typeface="ScalaSans-Bold" panose="02000803060000020004" pitchFamily="2" charset="0"/>
        </a:defRPr>
      </a:lvl7pPr>
      <a:lvl8pPr marL="1371600" algn="l" rtl="0" fontAlgn="base">
        <a:lnSpc>
          <a:spcPct val="90000"/>
        </a:lnSpc>
        <a:spcBef>
          <a:spcPct val="0"/>
        </a:spcBef>
        <a:spcAft>
          <a:spcPct val="0"/>
        </a:spcAft>
        <a:defRPr sz="3200">
          <a:solidFill>
            <a:srgbClr val="214991"/>
          </a:solidFill>
          <a:latin typeface="ScalaSans-Bold" panose="02000803060000020004" pitchFamily="2" charset="0"/>
        </a:defRPr>
      </a:lvl8pPr>
      <a:lvl9pPr marL="1828800" algn="l" rtl="0" fontAlgn="base">
        <a:lnSpc>
          <a:spcPct val="90000"/>
        </a:lnSpc>
        <a:spcBef>
          <a:spcPct val="0"/>
        </a:spcBef>
        <a:spcAft>
          <a:spcPct val="0"/>
        </a:spcAft>
        <a:defRPr sz="3200">
          <a:solidFill>
            <a:srgbClr val="214991"/>
          </a:solidFill>
          <a:latin typeface="ScalaSans-Bold" panose="02000803060000020004" pitchFamily="2" charset="0"/>
        </a:defRPr>
      </a:lvl9pPr>
    </p:titleStyle>
    <p:bodyStyle>
      <a:lvl1pPr marL="457200" indent="-457200" algn="l" rtl="0" fontAlgn="base">
        <a:spcBef>
          <a:spcPct val="20000"/>
        </a:spcBef>
        <a:spcAft>
          <a:spcPct val="0"/>
        </a:spcAft>
        <a:buClr>
          <a:srgbClr val="214991"/>
        </a:buClr>
        <a:buSzPct val="75000"/>
        <a:defRPr sz="2400" b="1" kern="1200">
          <a:solidFill>
            <a:schemeClr val="bg2"/>
          </a:solidFill>
          <a:latin typeface="+mn-lt"/>
          <a:ea typeface="+mn-ea"/>
          <a:cs typeface="+mn-cs"/>
        </a:defRPr>
      </a:lvl1pPr>
      <a:lvl2pPr marL="838200" indent="-381000" algn="l" rtl="0" fontAlgn="base">
        <a:spcBef>
          <a:spcPct val="20000"/>
        </a:spcBef>
        <a:spcAft>
          <a:spcPct val="0"/>
        </a:spcAft>
        <a:buClr>
          <a:srgbClr val="214991"/>
        </a:buClr>
        <a:buSzPct val="120000"/>
        <a:buFont typeface="Times" panose="02020603050405020304" pitchFamily="18" charset="0"/>
        <a:buChar char="•"/>
        <a:defRPr sz="2000" b="1" kern="1200">
          <a:solidFill>
            <a:schemeClr val="bg2"/>
          </a:solidFill>
          <a:latin typeface="+mn-lt"/>
          <a:ea typeface="+mn-ea"/>
          <a:cs typeface="+mn-cs"/>
        </a:defRPr>
      </a:lvl2pPr>
      <a:lvl3pPr marL="1295400" indent="-381000" algn="l" rtl="0" fontAlgn="base">
        <a:spcBef>
          <a:spcPct val="20000"/>
        </a:spcBef>
        <a:spcAft>
          <a:spcPct val="0"/>
        </a:spcAft>
        <a:buClr>
          <a:srgbClr val="666666"/>
        </a:buClr>
        <a:buSzPct val="100000"/>
        <a:buFont typeface="Times" panose="02020603050405020304" pitchFamily="18" charset="0"/>
        <a:buAutoNum type="arabicPeriod"/>
        <a:defRPr sz="2000" b="1" kern="1200">
          <a:solidFill>
            <a:schemeClr val="bg2"/>
          </a:solidFill>
          <a:latin typeface="+mn-lt"/>
          <a:ea typeface="+mn-ea"/>
          <a:cs typeface="+mn-cs"/>
        </a:defRPr>
      </a:lvl3pPr>
      <a:lvl4pPr marL="1752600" indent="-381000" algn="l" rtl="0" fontAlgn="base">
        <a:spcBef>
          <a:spcPct val="20000"/>
        </a:spcBef>
        <a:spcAft>
          <a:spcPct val="0"/>
        </a:spcAft>
        <a:buClr>
          <a:srgbClr val="666666"/>
        </a:buClr>
        <a:buSzPct val="100000"/>
        <a:buFont typeface="Times" panose="02020603050405020304" pitchFamily="18" charset="0"/>
        <a:buAutoNum type="alphaUcPeriod"/>
        <a:defRPr sz="2000" b="1" kern="1200">
          <a:solidFill>
            <a:schemeClr val="bg2"/>
          </a:solidFill>
          <a:latin typeface="+mn-lt"/>
          <a:ea typeface="+mn-ea"/>
          <a:cs typeface="+mn-cs"/>
        </a:defRPr>
      </a:lvl4pPr>
      <a:lvl5pPr marL="2209800" indent="-381000" algn="l" rtl="0" fontAlgn="base">
        <a:spcBef>
          <a:spcPct val="20000"/>
        </a:spcBef>
        <a:spcAft>
          <a:spcPct val="0"/>
        </a:spcAft>
        <a:buClr>
          <a:srgbClr val="666666"/>
        </a:buClr>
        <a:buSzPct val="100000"/>
        <a:buFont typeface="Times" panose="02020603050405020304" pitchFamily="18" charset="0"/>
        <a:buAutoNum type="alphaLcParenR"/>
        <a:defRPr sz="2000" b="1"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1619250" y="765175"/>
            <a:ext cx="7239000" cy="1295400"/>
          </a:xfrm>
        </p:spPr>
        <p:txBody>
          <a:bodyPr/>
          <a:lstStyle/>
          <a:p>
            <a:pPr algn="ctr"/>
            <a:r>
              <a:rPr lang="nb-NO" altLang="nb-NO" sz="4000">
                <a:latin typeface="Comic Sans MS" panose="030F0702030302020204" pitchFamily="66" charset="0"/>
              </a:rPr>
              <a:t>AVIKSHÅNDTERING</a:t>
            </a:r>
            <a:br>
              <a:rPr lang="nb-NO" altLang="nb-NO" sz="4000">
                <a:latin typeface="Comic Sans MS" panose="030F0702030302020204" pitchFamily="66" charset="0"/>
              </a:rPr>
            </a:br>
            <a:r>
              <a:rPr lang="nb-NO" altLang="nb-NO" sz="4000">
                <a:latin typeface="Comic Sans MS" panose="030F0702030302020204" pitchFamily="66" charset="0"/>
              </a:rPr>
              <a:t>OG MELDEPLIKT</a:t>
            </a:r>
          </a:p>
        </p:txBody>
      </p:sp>
      <p:sp>
        <p:nvSpPr>
          <p:cNvPr id="194563" name="Rectangle 3"/>
          <p:cNvSpPr>
            <a:spLocks noGrp="1" noChangeArrowheads="1"/>
          </p:cNvSpPr>
          <p:nvPr>
            <p:ph type="subTitle" idx="1"/>
          </p:nvPr>
        </p:nvSpPr>
        <p:spPr/>
        <p:txBody>
          <a:bodyPr/>
          <a:lstStyle/>
          <a:p>
            <a:endParaRPr lang="nb-NO" altLang="nb-NO"/>
          </a:p>
          <a:p>
            <a:endParaRPr lang="nb-NO" altLang="nb-NO"/>
          </a:p>
          <a:p>
            <a:endParaRPr lang="nb-NO" altLang="nb-NO"/>
          </a:p>
          <a:p>
            <a:endParaRPr lang="nb-NO" altLang="nb-NO"/>
          </a:p>
          <a:p>
            <a:r>
              <a:rPr lang="nb-NO" altLang="nb-NO"/>
              <a:t>2010.04.20</a:t>
            </a:r>
          </a:p>
          <a:p>
            <a:r>
              <a:rPr lang="nb-NO" altLang="nb-NO"/>
              <a:t>Nina Gravaune </a:t>
            </a:r>
          </a:p>
          <a:p>
            <a:r>
              <a:rPr lang="nb-NO" altLang="nb-NO"/>
              <a:t>Ove Pedersen</a:t>
            </a:r>
            <a:br>
              <a:rPr lang="nb-NO" altLang="nb-NO"/>
            </a:br>
            <a:r>
              <a:rPr lang="nb-NO" altLang="nb-NO"/>
              <a:t>Kvalitetsavdelingen</a:t>
            </a:r>
          </a:p>
        </p:txBody>
      </p:sp>
      <p:pic>
        <p:nvPicPr>
          <p:cNvPr id="194564" name="Picture 4" descr="j0239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205038"/>
            <a:ext cx="3810000" cy="378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62" name="Rectangle 738"/>
          <p:cNvSpPr>
            <a:spLocks noGrp="1" noChangeArrowheads="1"/>
          </p:cNvSpPr>
          <p:nvPr>
            <p:ph type="title"/>
          </p:nvPr>
        </p:nvSpPr>
        <p:spPr/>
        <p:txBody>
          <a:bodyPr/>
          <a:lstStyle/>
          <a:p>
            <a:pPr algn="ctr"/>
            <a:r>
              <a:rPr lang="nb-NO" altLang="nb-NO">
                <a:latin typeface="Comic Sans MS" panose="030F0702030302020204" pitchFamily="66" charset="0"/>
              </a:rPr>
              <a:t>HVA SKAL MELDES?</a:t>
            </a:r>
          </a:p>
        </p:txBody>
      </p:sp>
      <p:sp>
        <p:nvSpPr>
          <p:cNvPr id="206563" name="Rectangle 739"/>
          <p:cNvSpPr>
            <a:spLocks noGrp="1" noChangeArrowheads="1"/>
          </p:cNvSpPr>
          <p:nvPr>
            <p:ph type="body" sz="half" idx="1"/>
          </p:nvPr>
        </p:nvSpPr>
        <p:spPr>
          <a:xfrm>
            <a:off x="468313" y="1125538"/>
            <a:ext cx="8207375" cy="4503737"/>
          </a:xfrm>
        </p:spPr>
        <p:txBody>
          <a:bodyPr/>
          <a:lstStyle/>
          <a:p>
            <a:pPr marL="0" indent="0">
              <a:buFontTx/>
              <a:buChar char="•"/>
            </a:pPr>
            <a:r>
              <a:rPr lang="nb-NO" altLang="nb-NO" sz="2000"/>
              <a:t> </a:t>
            </a:r>
            <a:r>
              <a:rPr lang="nb-NO" altLang="nb-NO"/>
              <a:t>alle hendelser som faller inn under definisjonen av avvik</a:t>
            </a:r>
          </a:p>
          <a:p>
            <a:pPr marL="0" indent="0">
              <a:buFontTx/>
              <a:buChar char="•"/>
            </a:pPr>
            <a:r>
              <a:rPr lang="nb-NO" altLang="nb-NO"/>
              <a:t> som har betydning for å sikre pasientrettigheter</a:t>
            </a:r>
          </a:p>
          <a:p>
            <a:pPr marL="0" indent="0">
              <a:buFontTx/>
              <a:buChar char="•"/>
            </a:pPr>
            <a:r>
              <a:rPr lang="nb-NO" altLang="nb-NO"/>
              <a:t> ansattes rettigheter</a:t>
            </a:r>
          </a:p>
          <a:p>
            <a:pPr marL="0" indent="0">
              <a:buFontTx/>
              <a:buChar char="•"/>
            </a:pPr>
            <a:r>
              <a:rPr lang="nb-NO" altLang="nb-NO"/>
              <a:t> forebygging av gjentakelser </a:t>
            </a:r>
          </a:p>
          <a:p>
            <a:pPr marL="0" indent="0">
              <a:buFontTx/>
              <a:buChar char="•"/>
            </a:pPr>
            <a:r>
              <a:rPr lang="nb-NO" altLang="nb-NO"/>
              <a:t> forberede sikkerhet </a:t>
            </a:r>
          </a:p>
          <a:p>
            <a:pPr marL="0" indent="0">
              <a:buFontTx/>
              <a:buChar char="•"/>
            </a:pPr>
            <a:r>
              <a:rPr lang="nb-NO" altLang="nb-NO"/>
              <a:t> forberede kvalitet</a:t>
            </a:r>
          </a:p>
          <a:p>
            <a:pPr marL="0" indent="0"/>
            <a:endParaRPr lang="nb-NO" altLang="nb-NO"/>
          </a:p>
        </p:txBody>
      </p:sp>
      <p:pic>
        <p:nvPicPr>
          <p:cNvPr id="206566" name="Picture 742" descr="j0407706"/>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940425" y="2708275"/>
            <a:ext cx="2430463" cy="2516188"/>
          </a:xfr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algn="ctr"/>
            <a:r>
              <a:rPr lang="nb-NO" altLang="nb-NO">
                <a:latin typeface="Comic Sans MS" panose="030F0702030302020204" pitchFamily="66" charset="0"/>
              </a:rPr>
              <a:t>EKSEMPLER PÅ MELDEPLIKTIGE HENDELSER  §3.3</a:t>
            </a:r>
          </a:p>
        </p:txBody>
      </p:sp>
      <p:sp>
        <p:nvSpPr>
          <p:cNvPr id="238595" name="Rectangle 3"/>
          <p:cNvSpPr>
            <a:spLocks noGrp="1" noChangeArrowheads="1"/>
          </p:cNvSpPr>
          <p:nvPr>
            <p:ph type="body" idx="1"/>
          </p:nvPr>
        </p:nvSpPr>
        <p:spPr/>
        <p:txBody>
          <a:bodyPr/>
          <a:lstStyle/>
          <a:p>
            <a:pPr>
              <a:lnSpc>
                <a:spcPct val="90000"/>
              </a:lnSpc>
              <a:buFontTx/>
              <a:buChar char="•"/>
            </a:pPr>
            <a:r>
              <a:rPr lang="nb-NO" altLang="nb-NO"/>
              <a:t>alle avvik som er meldepliktig i henhold til lov og forskrifter</a:t>
            </a:r>
          </a:p>
          <a:p>
            <a:pPr>
              <a:lnSpc>
                <a:spcPct val="90000"/>
              </a:lnSpc>
              <a:buFontTx/>
              <a:buChar char="•"/>
            </a:pPr>
            <a:r>
              <a:rPr lang="nb-NO" altLang="nb-NO"/>
              <a:t>feil i, brudd på etablerte rutiner feil på utstyr</a:t>
            </a:r>
          </a:p>
          <a:p>
            <a:pPr>
              <a:lnSpc>
                <a:spcPct val="90000"/>
              </a:lnSpc>
              <a:buFontTx/>
              <a:buChar char="•"/>
            </a:pPr>
            <a:r>
              <a:rPr lang="nb-NO" altLang="nb-NO"/>
              <a:t>utilsiktet innsyn eller feil utlevering av personopplysninger</a:t>
            </a:r>
          </a:p>
          <a:p>
            <a:pPr>
              <a:lnSpc>
                <a:spcPct val="90000"/>
              </a:lnSpc>
              <a:buFontTx/>
              <a:buChar char="•"/>
            </a:pPr>
            <a:r>
              <a:rPr lang="nb-NO" altLang="nb-NO"/>
              <a:t>forglemmelser</a:t>
            </a:r>
          </a:p>
          <a:p>
            <a:pPr>
              <a:lnSpc>
                <a:spcPct val="90000"/>
              </a:lnSpc>
              <a:buFontTx/>
              <a:buChar char="•"/>
            </a:pPr>
            <a:r>
              <a:rPr lang="nb-NO" altLang="nb-NO"/>
              <a:t>betydelig forlengelse av operasjonstid</a:t>
            </a:r>
          </a:p>
          <a:p>
            <a:pPr>
              <a:lnSpc>
                <a:spcPct val="90000"/>
              </a:lnSpc>
              <a:buFontTx/>
              <a:buChar char="•"/>
            </a:pPr>
            <a:r>
              <a:rPr lang="nb-NO" altLang="nb-NO"/>
              <a:t>tilstand som krever innleggelse i sykehus eller forlenget opphold</a:t>
            </a:r>
          </a:p>
          <a:p>
            <a:pPr>
              <a:lnSpc>
                <a:spcPct val="90000"/>
              </a:lnSpc>
              <a:buFontTx/>
              <a:buChar char="•"/>
            </a:pPr>
            <a:r>
              <a:rPr lang="nb-NO" altLang="nb-NO"/>
              <a:t>tilstand som krever korrigerende inngrep </a:t>
            </a:r>
          </a:p>
          <a:p>
            <a:pPr>
              <a:lnSpc>
                <a:spcPct val="90000"/>
              </a:lnSpc>
              <a:buFontTx/>
              <a:buChar char="•"/>
            </a:pPr>
            <a:r>
              <a:rPr lang="nb-NO" altLang="nb-NO"/>
              <a:t>Hendelse som kunne medført en av situasjonene over, men som uavhengig av årsak ikke fikk negativt utfall</a:t>
            </a:r>
          </a:p>
          <a:p>
            <a:pPr>
              <a:lnSpc>
                <a:spcPct val="90000"/>
              </a:lnSpc>
              <a:buFontTx/>
              <a:buChar char="•"/>
            </a:pPr>
            <a:endParaRPr lang="nb-NO" altLang="nb-N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481" name="Rectangle 633"/>
          <p:cNvSpPr>
            <a:spLocks noGrp="1" noChangeArrowheads="1"/>
          </p:cNvSpPr>
          <p:nvPr>
            <p:ph type="title"/>
          </p:nvPr>
        </p:nvSpPr>
        <p:spPr/>
        <p:txBody>
          <a:bodyPr/>
          <a:lstStyle/>
          <a:p>
            <a:pPr algn="ctr"/>
            <a:r>
              <a:rPr lang="nb-NO" altLang="nb-NO">
                <a:latin typeface="Comic Sans MS" panose="030F0702030302020204" pitchFamily="66" charset="0"/>
              </a:rPr>
              <a:t>AVVIKSHÅNDTERING</a:t>
            </a:r>
          </a:p>
        </p:txBody>
      </p:sp>
      <p:sp>
        <p:nvSpPr>
          <p:cNvPr id="207482" name="Rectangle 634"/>
          <p:cNvSpPr>
            <a:spLocks noGrp="1" noChangeArrowheads="1"/>
          </p:cNvSpPr>
          <p:nvPr>
            <p:ph type="body" sz="half" idx="1"/>
          </p:nvPr>
        </p:nvSpPr>
        <p:spPr>
          <a:xfrm>
            <a:off x="323850" y="1371600"/>
            <a:ext cx="8496300" cy="4794250"/>
          </a:xfrm>
        </p:spPr>
        <p:txBody>
          <a:bodyPr/>
          <a:lstStyle/>
          <a:p>
            <a:pPr marL="0" indent="0">
              <a:buFontTx/>
              <a:buChar char="•"/>
            </a:pPr>
            <a:r>
              <a:rPr lang="nb-NO" altLang="nb-NO"/>
              <a:t> Alle avvik registreres på skjema </a:t>
            </a:r>
            <a:br>
              <a:rPr lang="nb-NO" altLang="nb-NO"/>
            </a:br>
            <a:r>
              <a:rPr lang="nb-NO" altLang="nb-NO"/>
              <a:t>   som sendes nærmeste leder</a:t>
            </a:r>
          </a:p>
          <a:p>
            <a:pPr marL="0" indent="0">
              <a:buFontTx/>
              <a:buChar char="•"/>
            </a:pPr>
            <a:endParaRPr lang="nb-NO" altLang="nb-NO"/>
          </a:p>
          <a:p>
            <a:pPr marL="0" indent="0">
              <a:buFontTx/>
              <a:buChar char="•"/>
            </a:pPr>
            <a:r>
              <a:rPr lang="nb-NO" altLang="nb-NO"/>
              <a:t> Prosedyrer for avviksbehandling </a:t>
            </a:r>
            <a:br>
              <a:rPr lang="nb-NO" altLang="nb-NO"/>
            </a:br>
            <a:r>
              <a:rPr lang="nb-NO" altLang="nb-NO"/>
              <a:t>   følges og meldeplikt overholdes</a:t>
            </a:r>
          </a:p>
          <a:p>
            <a:pPr marL="0" indent="0">
              <a:buFontTx/>
              <a:buChar char="•"/>
            </a:pPr>
            <a:endParaRPr lang="nb-NO" altLang="nb-NO"/>
          </a:p>
          <a:p>
            <a:pPr marL="0" indent="0">
              <a:buFontTx/>
              <a:buChar char="•"/>
            </a:pPr>
            <a:r>
              <a:rPr lang="nb-NO" altLang="nb-NO"/>
              <a:t> Avvik skal håndteres på </a:t>
            </a:r>
            <a:br>
              <a:rPr lang="nb-NO" altLang="nb-NO"/>
            </a:br>
            <a:r>
              <a:rPr lang="nb-NO" altLang="nb-NO"/>
              <a:t>  laveste nivå, der hvor </a:t>
            </a:r>
            <a:br>
              <a:rPr lang="nb-NO" altLang="nb-NO"/>
            </a:br>
            <a:r>
              <a:rPr lang="nb-NO" altLang="nb-NO"/>
              <a:t>   tiltak kan gjennomføres </a:t>
            </a:r>
          </a:p>
        </p:txBody>
      </p:sp>
      <p:pic>
        <p:nvPicPr>
          <p:cNvPr id="207485" name="Picture 637" descr="PE01682_"/>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87900" y="1557338"/>
            <a:ext cx="3810000" cy="3724275"/>
          </a:xfrm>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algn="ctr"/>
            <a:r>
              <a:rPr lang="nb-NO" altLang="nb-NO">
                <a:latin typeface="Comic Sans MS" panose="030F0702030302020204" pitchFamily="66" charset="0"/>
              </a:rPr>
              <a:t>AVVIKSHÅNDTERING</a:t>
            </a:r>
          </a:p>
        </p:txBody>
      </p:sp>
      <p:sp>
        <p:nvSpPr>
          <p:cNvPr id="208899" name="Rectangle 3"/>
          <p:cNvSpPr>
            <a:spLocks noGrp="1" noChangeArrowheads="1"/>
          </p:cNvSpPr>
          <p:nvPr>
            <p:ph type="body" idx="1"/>
          </p:nvPr>
        </p:nvSpPr>
        <p:spPr/>
        <p:txBody>
          <a:bodyPr/>
          <a:lstStyle/>
          <a:p>
            <a:r>
              <a:rPr lang="nb-NO" altLang="nb-NO" i="1"/>
              <a:t>Formål – del av kontinuerlig forbedringsarbeid</a:t>
            </a:r>
          </a:p>
          <a:p>
            <a:pPr>
              <a:buFontTx/>
              <a:buChar char="•"/>
            </a:pPr>
            <a:r>
              <a:rPr lang="nb-NO" altLang="nb-NO" i="1"/>
              <a:t> </a:t>
            </a:r>
            <a:r>
              <a:rPr lang="nb-NO" altLang="nb-NO"/>
              <a:t>redusere risikoen for uønskede konsekvenser av avviket</a:t>
            </a:r>
          </a:p>
          <a:p>
            <a:pPr>
              <a:buFontTx/>
              <a:buChar char="•"/>
            </a:pPr>
            <a:r>
              <a:rPr lang="nb-NO" altLang="nb-NO"/>
              <a:t> dokumentere faktiske hendelsesforløp</a:t>
            </a:r>
          </a:p>
          <a:p>
            <a:pPr>
              <a:buFontTx/>
              <a:buChar char="•"/>
            </a:pPr>
            <a:r>
              <a:rPr lang="nb-NO" altLang="nb-NO"/>
              <a:t> ivaretakelse av dokumentasjonen</a:t>
            </a:r>
          </a:p>
          <a:p>
            <a:pPr>
              <a:buFontTx/>
              <a:buChar char="•"/>
            </a:pPr>
            <a:r>
              <a:rPr lang="nb-NO" altLang="nb-NO"/>
              <a:t> få bekreftelse lukking av avviket</a:t>
            </a:r>
          </a:p>
          <a:p>
            <a:pPr>
              <a:buFontTx/>
              <a:buChar char="•"/>
            </a:pPr>
            <a:r>
              <a:rPr lang="nb-NO" altLang="nb-NO"/>
              <a:t> få bekreftelse på at lukking har ønsket effekt</a:t>
            </a:r>
          </a:p>
        </p:txBody>
      </p:sp>
      <p:pic>
        <p:nvPicPr>
          <p:cNvPr id="208901" name="Picture 5" descr="j0396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4005263"/>
            <a:ext cx="4608512"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algn="ctr"/>
            <a:r>
              <a:rPr lang="nb-NO" altLang="nb-NO">
                <a:latin typeface="Comic Sans MS" panose="030F0702030302020204" pitchFamily="66" charset="0"/>
              </a:rPr>
              <a:t>HVORDAN MELDE AVVIK</a:t>
            </a:r>
          </a:p>
        </p:txBody>
      </p:sp>
      <p:sp>
        <p:nvSpPr>
          <p:cNvPr id="241668" name="AutoShape 4"/>
          <p:cNvSpPr>
            <a:spLocks/>
          </p:cNvSpPr>
          <p:nvPr/>
        </p:nvSpPr>
        <p:spPr bwMode="auto">
          <a:xfrm>
            <a:off x="2987675" y="1557338"/>
            <a:ext cx="215900" cy="576262"/>
          </a:xfrm>
          <a:prstGeom prst="rightBrace">
            <a:avLst>
              <a:gd name="adj1" fmla="val 22243"/>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41669" name="AutoShape 5"/>
          <p:cNvSpPr>
            <a:spLocks/>
          </p:cNvSpPr>
          <p:nvPr/>
        </p:nvSpPr>
        <p:spPr bwMode="auto">
          <a:xfrm>
            <a:off x="2987675" y="1628775"/>
            <a:ext cx="504825" cy="503238"/>
          </a:xfrm>
          <a:prstGeom prst="rightBrace">
            <a:avLst>
              <a:gd name="adj1" fmla="val 8333"/>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241671" name="AutoShape 7"/>
          <p:cNvSpPr>
            <a:spLocks/>
          </p:cNvSpPr>
          <p:nvPr/>
        </p:nvSpPr>
        <p:spPr bwMode="auto">
          <a:xfrm>
            <a:off x="3708400" y="1557338"/>
            <a:ext cx="863600" cy="914400"/>
          </a:xfrm>
          <a:prstGeom prst="rightBrace">
            <a:avLst>
              <a:gd name="adj1" fmla="val 8824"/>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241673" name="Picture 9" descr="j04109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284538"/>
            <a:ext cx="2879725"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1674" name="Text Box 10"/>
          <p:cNvSpPr txBox="1">
            <a:spLocks noChangeArrowheads="1"/>
          </p:cNvSpPr>
          <p:nvPr/>
        </p:nvSpPr>
        <p:spPr bwMode="auto">
          <a:xfrm>
            <a:off x="468313" y="1628775"/>
            <a:ext cx="2736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nb-NO" altLang="nb-NO" sz="4000">
                <a:solidFill>
                  <a:schemeClr val="bg2"/>
                </a:solidFill>
                <a:latin typeface="Garamond" panose="02020404030301010803" pitchFamily="18" charset="0"/>
              </a:rPr>
              <a:t>IK2448 = </a:t>
            </a:r>
          </a:p>
        </p:txBody>
      </p:sp>
      <p:sp>
        <p:nvSpPr>
          <p:cNvPr id="241675" name="Line 11"/>
          <p:cNvSpPr>
            <a:spLocks noChangeShapeType="1"/>
          </p:cNvSpPr>
          <p:nvPr/>
        </p:nvSpPr>
        <p:spPr bwMode="auto">
          <a:xfrm>
            <a:off x="2555875" y="1557338"/>
            <a:ext cx="504825" cy="1444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241677" name="Line 13"/>
          <p:cNvSpPr>
            <a:spLocks noChangeShapeType="1"/>
          </p:cNvSpPr>
          <p:nvPr/>
        </p:nvSpPr>
        <p:spPr bwMode="auto">
          <a:xfrm flipV="1">
            <a:off x="2843213" y="1700213"/>
            <a:ext cx="720725" cy="2889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241678" name="Line 14"/>
          <p:cNvSpPr>
            <a:spLocks noChangeShapeType="1"/>
          </p:cNvSpPr>
          <p:nvPr/>
        </p:nvSpPr>
        <p:spPr bwMode="auto">
          <a:xfrm>
            <a:off x="1403350" y="4508500"/>
            <a:ext cx="720725" cy="144463"/>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241681" name="Text Box 17"/>
          <p:cNvSpPr txBox="1">
            <a:spLocks noChangeArrowheads="1"/>
          </p:cNvSpPr>
          <p:nvPr/>
        </p:nvSpPr>
        <p:spPr bwMode="auto">
          <a:xfrm>
            <a:off x="3203575" y="1484313"/>
            <a:ext cx="57245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nb-NO" altLang="nb-NO">
                <a:solidFill>
                  <a:schemeClr val="bg2"/>
                </a:solidFill>
                <a:latin typeface="Garamond" panose="02020404030301010803" pitchFamily="18" charset="0"/>
              </a:rPr>
              <a:t>1. Mindre alvorlig = internt i avd</a:t>
            </a:r>
          </a:p>
          <a:p>
            <a:pPr eaLnBrk="1" hangingPunct="1">
              <a:spcBef>
                <a:spcPct val="50000"/>
              </a:spcBef>
            </a:pPr>
            <a:r>
              <a:rPr lang="nb-NO" altLang="nb-NO">
                <a:solidFill>
                  <a:schemeClr val="bg2"/>
                </a:solidFill>
                <a:latin typeface="Garamond" panose="02020404030301010803" pitchFamily="18" charset="0"/>
              </a:rPr>
              <a:t>2. Tvilstilfeller = kvalitetsutvalget</a:t>
            </a:r>
          </a:p>
          <a:p>
            <a:pPr eaLnBrk="1" hangingPunct="1">
              <a:spcBef>
                <a:spcPct val="50000"/>
              </a:spcBef>
            </a:pPr>
            <a:r>
              <a:rPr lang="nb-NO" altLang="nb-NO">
                <a:solidFill>
                  <a:schemeClr val="bg2"/>
                </a:solidFill>
                <a:latin typeface="Garamond" panose="02020404030301010803" pitchFamily="18" charset="0"/>
              </a:rPr>
              <a:t>3. § 3.3 =kvalitetsutvalget=fylkeslegen</a:t>
            </a:r>
          </a:p>
        </p:txBody>
      </p:sp>
      <p:sp>
        <p:nvSpPr>
          <p:cNvPr id="241682" name="Text Box 18"/>
          <p:cNvSpPr txBox="1">
            <a:spLocks noChangeArrowheads="1"/>
          </p:cNvSpPr>
          <p:nvPr/>
        </p:nvSpPr>
        <p:spPr bwMode="auto">
          <a:xfrm>
            <a:off x="539750" y="3860800"/>
            <a:ext cx="2808288" cy="206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20000"/>
              </a:spcBef>
            </a:pPr>
            <a:r>
              <a:rPr lang="nb-NO" altLang="nb-NO">
                <a:solidFill>
                  <a:schemeClr val="bg2"/>
                </a:solidFill>
                <a:latin typeface="Garamond" panose="02020404030301010803" pitchFamily="18" charset="0"/>
              </a:rPr>
              <a:t>Med. tekn. utstyr</a:t>
            </a:r>
          </a:p>
          <a:p>
            <a:pPr eaLnBrk="1" hangingPunct="1">
              <a:spcBef>
                <a:spcPct val="20000"/>
              </a:spcBef>
            </a:pPr>
            <a:r>
              <a:rPr lang="nb-NO" altLang="nb-NO">
                <a:solidFill>
                  <a:schemeClr val="bg2"/>
                </a:solidFill>
                <a:latin typeface="Garamond" panose="02020404030301010803" pitchFamily="18" charset="0"/>
              </a:rPr>
              <a:t>Skade på ansatt</a:t>
            </a:r>
          </a:p>
          <a:p>
            <a:pPr eaLnBrk="1" hangingPunct="1">
              <a:spcBef>
                <a:spcPct val="20000"/>
              </a:spcBef>
            </a:pPr>
            <a:r>
              <a:rPr lang="nb-NO" altLang="nb-NO">
                <a:solidFill>
                  <a:schemeClr val="bg2"/>
                </a:solidFill>
                <a:latin typeface="Garamond" panose="02020404030301010803" pitchFamily="18" charset="0"/>
              </a:rPr>
              <a:t>+ + +</a:t>
            </a:r>
            <a:endParaRPr lang="en-US" altLang="nb-NO">
              <a:solidFill>
                <a:schemeClr val="bg2"/>
              </a:solidFill>
              <a:latin typeface="Garamond" panose="02020404030301010803" pitchFamily="18" charset="0"/>
            </a:endParaRPr>
          </a:p>
          <a:p>
            <a:pPr eaLnBrk="1" hangingPunct="1">
              <a:spcBef>
                <a:spcPct val="50000"/>
              </a:spcBef>
            </a:pPr>
            <a:endParaRPr lang="nb-NO" altLang="nb-NO" sz="3200">
              <a:solidFill>
                <a:schemeClr val="bg2"/>
              </a:solidFill>
              <a:latin typeface="Comic Sans MS" panose="030F0702030302020204" pitchFamily="66" charset="0"/>
            </a:endParaRPr>
          </a:p>
        </p:txBody>
      </p:sp>
      <p:sp>
        <p:nvSpPr>
          <p:cNvPr id="241684" name="Text Box 20"/>
          <p:cNvSpPr txBox="1">
            <a:spLocks noChangeArrowheads="1"/>
          </p:cNvSpPr>
          <p:nvPr/>
        </p:nvSpPr>
        <p:spPr bwMode="auto">
          <a:xfrm>
            <a:off x="468313" y="2276475"/>
            <a:ext cx="2232025"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20000"/>
              </a:spcBef>
            </a:pPr>
            <a:r>
              <a:rPr lang="nb-NO" altLang="nb-NO">
                <a:solidFill>
                  <a:schemeClr val="bg2"/>
                </a:solidFill>
                <a:latin typeface="Garamond" panose="02020404030301010803" pitchFamily="18" charset="0"/>
              </a:rPr>
              <a:t>pasientskader</a:t>
            </a:r>
          </a:p>
          <a:p>
            <a:pPr eaLnBrk="1" hangingPunct="1">
              <a:spcBef>
                <a:spcPct val="20000"/>
              </a:spcBef>
            </a:pPr>
            <a:r>
              <a:rPr lang="nb-NO" altLang="nb-NO">
                <a:solidFill>
                  <a:schemeClr val="bg2"/>
                </a:solidFill>
                <a:latin typeface="Garamond" panose="02020404030301010803" pitchFamily="18" charset="0"/>
              </a:rPr>
              <a:t>plunder &amp; heft</a:t>
            </a:r>
          </a:p>
          <a:p>
            <a:pPr eaLnBrk="1" hangingPunct="1">
              <a:spcBef>
                <a:spcPct val="50000"/>
              </a:spcBef>
            </a:pPr>
            <a:endParaRPr lang="nb-NO" altLang="nb-NO" sz="3200">
              <a:solidFill>
                <a:schemeClr val="bg2"/>
              </a:solidFill>
              <a:latin typeface="Comic Sans MS" panose="030F0702030302020204"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algn="ctr"/>
            <a:r>
              <a:rPr lang="nb-NO" altLang="nb-NO">
                <a:latin typeface="Comic Sans MS" panose="030F0702030302020204" pitchFamily="66" charset="0"/>
              </a:rPr>
              <a:t>HVORFOR MELDES IKKE AVVIK ?</a:t>
            </a:r>
          </a:p>
        </p:txBody>
      </p:sp>
      <p:sp>
        <p:nvSpPr>
          <p:cNvPr id="221187" name="Rectangle 3"/>
          <p:cNvSpPr>
            <a:spLocks noGrp="1" noChangeArrowheads="1"/>
          </p:cNvSpPr>
          <p:nvPr>
            <p:ph type="body" idx="1"/>
          </p:nvPr>
        </p:nvSpPr>
        <p:spPr/>
        <p:txBody>
          <a:bodyPr/>
          <a:lstStyle/>
          <a:p>
            <a:pPr>
              <a:buFontTx/>
              <a:buChar char="•"/>
            </a:pPr>
            <a:r>
              <a:rPr lang="nb-NO" altLang="nb-NO"/>
              <a:t>Har vi det for travelt?</a:t>
            </a:r>
          </a:p>
          <a:p>
            <a:pPr>
              <a:buFontTx/>
              <a:buChar char="•"/>
            </a:pPr>
            <a:r>
              <a:rPr lang="nb-NO" altLang="nb-NO"/>
              <a:t>Kjenner ikke til melderutinen?</a:t>
            </a:r>
          </a:p>
          <a:p>
            <a:pPr>
              <a:buFontTx/>
              <a:buChar char="•"/>
            </a:pPr>
            <a:r>
              <a:rPr lang="nb-NO" altLang="nb-NO"/>
              <a:t>Meldeskjema ikke tilgjengelig?</a:t>
            </a:r>
          </a:p>
          <a:p>
            <a:pPr>
              <a:buFontTx/>
              <a:buChar char="•"/>
            </a:pPr>
            <a:r>
              <a:rPr lang="nb-NO" altLang="nb-NO"/>
              <a:t>Redd for sanksjoner fra leder </a:t>
            </a:r>
            <a:br>
              <a:rPr lang="nb-NO" altLang="nb-NO"/>
            </a:br>
            <a:r>
              <a:rPr lang="nb-NO" altLang="nb-NO"/>
              <a:t>og kollegaer?</a:t>
            </a:r>
          </a:p>
          <a:p>
            <a:pPr>
              <a:buFontTx/>
              <a:buChar char="•"/>
            </a:pPr>
            <a:endParaRPr lang="nb-NO" altLang="nb-NO"/>
          </a:p>
        </p:txBody>
      </p:sp>
      <p:pic>
        <p:nvPicPr>
          <p:cNvPr id="221188" name="Picture 4" descr="PE01496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1412875"/>
            <a:ext cx="2530475"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gn="ctr"/>
            <a:r>
              <a:rPr lang="nb-NO" altLang="nb-NO">
                <a:latin typeface="Comic Sans MS" panose="030F0702030302020204" pitchFamily="66" charset="0"/>
              </a:rPr>
              <a:t>Kvalitetsindikatorer</a:t>
            </a:r>
          </a:p>
        </p:txBody>
      </p:sp>
      <p:sp>
        <p:nvSpPr>
          <p:cNvPr id="222211" name="Rectangle 3"/>
          <p:cNvSpPr>
            <a:spLocks noGrp="1" noChangeArrowheads="1"/>
          </p:cNvSpPr>
          <p:nvPr>
            <p:ph type="body" idx="1"/>
          </p:nvPr>
        </p:nvSpPr>
        <p:spPr/>
        <p:txBody>
          <a:bodyPr/>
          <a:lstStyle/>
          <a:p>
            <a:endParaRPr lang="nb-NO" altLang="nb-NO"/>
          </a:p>
          <a:p>
            <a:r>
              <a:rPr lang="nb-NO" altLang="nb-NO"/>
              <a:t>Dersom man har flere klager enn avvik indikerer det en dårlig meldekultur</a:t>
            </a:r>
          </a:p>
          <a:p>
            <a:endParaRPr lang="nb-NO" altLang="nb-NO"/>
          </a:p>
          <a:p>
            <a:endParaRPr lang="nb-NO" altLang="nb-N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lgn="ctr"/>
            <a:r>
              <a:rPr lang="nb-NO" altLang="nb-NO">
                <a:latin typeface="Comic Sans MS" panose="030F0702030302020204" pitchFamily="66" charset="0"/>
              </a:rPr>
              <a:t>FORBEDRING</a:t>
            </a:r>
          </a:p>
        </p:txBody>
      </p:sp>
      <p:sp>
        <p:nvSpPr>
          <p:cNvPr id="218115" name="Rectangle 3"/>
          <p:cNvSpPr>
            <a:spLocks noGrp="1" noChangeArrowheads="1"/>
          </p:cNvSpPr>
          <p:nvPr>
            <p:ph type="body" idx="1"/>
          </p:nvPr>
        </p:nvSpPr>
        <p:spPr/>
        <p:txBody>
          <a:bodyPr/>
          <a:lstStyle/>
          <a:p>
            <a:r>
              <a:rPr lang="nb-NO" altLang="nb-NO" sz="2800"/>
              <a:t>For hver avvikshendelse som ikke blir registrert , mister vi en mulighet til å lære og </a:t>
            </a:r>
            <a:br>
              <a:rPr lang="nb-NO" altLang="nb-NO" sz="2800"/>
            </a:br>
            <a:r>
              <a:rPr lang="nb-NO" altLang="nb-NO" sz="2800"/>
              <a:t>derved forberede oss!</a:t>
            </a:r>
          </a:p>
          <a:p>
            <a:endParaRPr lang="nb-NO" altLang="nb-NO" sz="2800"/>
          </a:p>
          <a:p>
            <a:pPr algn="ctr"/>
            <a:endParaRPr lang="nb-NO" altLang="nb-NO"/>
          </a:p>
        </p:txBody>
      </p:sp>
      <p:pic>
        <p:nvPicPr>
          <p:cNvPr id="218116" name="Picture 4" descr="MCj028643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284538"/>
            <a:ext cx="3241675" cy="3097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body" idx="1"/>
          </p:nvPr>
        </p:nvSpPr>
        <p:spPr>
          <a:xfrm>
            <a:off x="250825" y="981075"/>
            <a:ext cx="8713788" cy="5041900"/>
          </a:xfrm>
          <a:noFill/>
          <a:ln/>
        </p:spPr>
        <p:txBody>
          <a:bodyPr/>
          <a:lstStyle/>
          <a:p>
            <a:pPr>
              <a:lnSpc>
                <a:spcPct val="90000"/>
              </a:lnSpc>
            </a:pPr>
            <a:r>
              <a:rPr lang="nb-NO" altLang="nb-NO" sz="2800">
                <a:latin typeface="Times New Roman" panose="02020603050405020304" pitchFamily="18" charset="0"/>
              </a:rPr>
              <a:t>§ 11. </a:t>
            </a:r>
            <a:r>
              <a:rPr lang="nb-NO" altLang="nb-NO" sz="2800" i="1">
                <a:latin typeface="Times New Roman" panose="02020603050405020304" pitchFamily="18" charset="0"/>
              </a:rPr>
              <a:t>Meldeplikt ved hendelsesavvik, feil eller svikt</a:t>
            </a:r>
            <a:r>
              <a:rPr lang="nb-NO" altLang="nb-NO" sz="2800">
                <a:latin typeface="Times New Roman" panose="02020603050405020304" pitchFamily="18" charset="0"/>
              </a:rPr>
              <a:t> </a:t>
            </a:r>
          </a:p>
          <a:p>
            <a:pPr>
              <a:lnSpc>
                <a:spcPct val="90000"/>
              </a:lnSpc>
            </a:pPr>
            <a:r>
              <a:rPr lang="nb-NO" altLang="nb-NO" sz="2800">
                <a:latin typeface="Times New Roman" panose="02020603050405020304" pitchFamily="18" charset="0"/>
              </a:rPr>
              <a:t>Hendelsesavvik, feil eller svikt der medisinsk utstyr</a:t>
            </a:r>
          </a:p>
          <a:p>
            <a:pPr>
              <a:lnSpc>
                <a:spcPct val="90000"/>
              </a:lnSpc>
            </a:pPr>
            <a:r>
              <a:rPr lang="nb-NO" altLang="nb-NO" sz="2800">
                <a:latin typeface="Times New Roman" panose="02020603050405020304" pitchFamily="18" charset="0"/>
              </a:rPr>
              <a:t>er eller kan ha vært involvert skal meldes…. </a:t>
            </a:r>
          </a:p>
          <a:p>
            <a:pPr>
              <a:lnSpc>
                <a:spcPct val="90000"/>
              </a:lnSpc>
            </a:pPr>
            <a:endParaRPr lang="nb-NO" altLang="nb-NO" sz="2800">
              <a:latin typeface="Times New Roman" panose="02020603050405020304" pitchFamily="18" charset="0"/>
            </a:endParaRPr>
          </a:p>
          <a:p>
            <a:pPr>
              <a:lnSpc>
                <a:spcPct val="90000"/>
              </a:lnSpc>
            </a:pPr>
            <a:r>
              <a:rPr lang="nb-NO" altLang="nb-NO" sz="2800">
                <a:latin typeface="Times New Roman" panose="02020603050405020304" pitchFamily="18" charset="0"/>
              </a:rPr>
              <a:t>Den som produserer, omsetter, eier eller i sin virksom-</a:t>
            </a:r>
          </a:p>
          <a:p>
            <a:pPr>
              <a:lnSpc>
                <a:spcPct val="90000"/>
              </a:lnSpc>
            </a:pPr>
            <a:r>
              <a:rPr lang="nb-NO" altLang="nb-NO" sz="2800">
                <a:latin typeface="Times New Roman" panose="02020603050405020304" pitchFamily="18" charset="0"/>
              </a:rPr>
              <a:t>het </a:t>
            </a:r>
            <a:r>
              <a:rPr lang="nb-NO" altLang="nb-NO" sz="2800">
                <a:solidFill>
                  <a:srgbClr val="FF3300"/>
                </a:solidFill>
                <a:latin typeface="Times New Roman" panose="02020603050405020304" pitchFamily="18" charset="0"/>
              </a:rPr>
              <a:t>bruker utstyret</a:t>
            </a:r>
            <a:r>
              <a:rPr lang="nb-NO" altLang="nb-NO" sz="2800">
                <a:latin typeface="Times New Roman" panose="02020603050405020304" pitchFamily="18" charset="0"/>
              </a:rPr>
              <a:t> og som er kjent med hendelses-</a:t>
            </a:r>
          </a:p>
          <a:p>
            <a:pPr>
              <a:lnSpc>
                <a:spcPct val="90000"/>
              </a:lnSpc>
            </a:pPr>
            <a:r>
              <a:rPr lang="nb-NO" altLang="nb-NO" sz="2800">
                <a:latin typeface="Times New Roman" panose="02020603050405020304" pitchFamily="18" charset="0"/>
              </a:rPr>
              <a:t>avviket, feilen eller svikten plikter å gi melding. </a:t>
            </a:r>
          </a:p>
        </p:txBody>
      </p:sp>
      <p:sp>
        <p:nvSpPr>
          <p:cNvPr id="228355" name="Rectangle 3"/>
          <p:cNvSpPr>
            <a:spLocks noGrp="1" noChangeArrowheads="1"/>
          </p:cNvSpPr>
          <p:nvPr>
            <p:ph type="title"/>
          </p:nvPr>
        </p:nvSpPr>
        <p:spPr>
          <a:xfrm>
            <a:off x="247650" y="44450"/>
            <a:ext cx="7924800" cy="1143000"/>
          </a:xfrm>
          <a:noFill/>
          <a:ln/>
        </p:spPr>
        <p:txBody>
          <a:bodyPr/>
          <a:lstStyle/>
          <a:p>
            <a:pPr algn="ctr"/>
            <a:r>
              <a:rPr lang="nb-NO" altLang="nb-NO" b="1">
                <a:latin typeface="Comic Sans MS" panose="030F0702030302020204" pitchFamily="66" charset="0"/>
              </a:rPr>
              <a:t>Lov om medisinsk utstyr</a:t>
            </a:r>
            <a:endParaRPr lang="nb-NO" altLang="nb-NO">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8354">
                                            <p:txEl>
                                              <p:pRg st="0" end="0"/>
                                            </p:txEl>
                                          </p:spTgt>
                                        </p:tgtEl>
                                        <p:attrNameLst>
                                          <p:attrName>style.visibility</p:attrName>
                                        </p:attrNameLst>
                                      </p:cBhvr>
                                      <p:to>
                                        <p:strVal val="visible"/>
                                      </p:to>
                                    </p:set>
                                    <p:animEffect transition="in" filter="blinds(horizontal)">
                                      <p:cBhvr>
                                        <p:cTn id="7" dur="500"/>
                                        <p:tgtEl>
                                          <p:spTgt spid="2283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8354">
                                            <p:txEl>
                                              <p:pRg st="1" end="1"/>
                                            </p:txEl>
                                          </p:spTgt>
                                        </p:tgtEl>
                                        <p:attrNameLst>
                                          <p:attrName>style.visibility</p:attrName>
                                        </p:attrNameLst>
                                      </p:cBhvr>
                                      <p:to>
                                        <p:strVal val="visible"/>
                                      </p:to>
                                    </p:set>
                                    <p:animEffect transition="in" filter="blinds(horizontal)">
                                      <p:cBhvr>
                                        <p:cTn id="12" dur="500"/>
                                        <p:tgtEl>
                                          <p:spTgt spid="2283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8354">
                                            <p:txEl>
                                              <p:pRg st="2" end="2"/>
                                            </p:txEl>
                                          </p:spTgt>
                                        </p:tgtEl>
                                        <p:attrNameLst>
                                          <p:attrName>style.visibility</p:attrName>
                                        </p:attrNameLst>
                                      </p:cBhvr>
                                      <p:to>
                                        <p:strVal val="visible"/>
                                      </p:to>
                                    </p:set>
                                    <p:animEffect transition="in" filter="blinds(horizontal)">
                                      <p:cBhvr>
                                        <p:cTn id="17" dur="500"/>
                                        <p:tgtEl>
                                          <p:spTgt spid="22835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8354">
                                            <p:txEl>
                                              <p:pRg st="4" end="4"/>
                                            </p:txEl>
                                          </p:spTgt>
                                        </p:tgtEl>
                                        <p:attrNameLst>
                                          <p:attrName>style.visibility</p:attrName>
                                        </p:attrNameLst>
                                      </p:cBhvr>
                                      <p:to>
                                        <p:strVal val="visible"/>
                                      </p:to>
                                    </p:set>
                                    <p:animEffect transition="in" filter="blinds(horizontal)">
                                      <p:cBhvr>
                                        <p:cTn id="22" dur="500"/>
                                        <p:tgtEl>
                                          <p:spTgt spid="22835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8354">
                                            <p:txEl>
                                              <p:pRg st="5" end="5"/>
                                            </p:txEl>
                                          </p:spTgt>
                                        </p:tgtEl>
                                        <p:attrNameLst>
                                          <p:attrName>style.visibility</p:attrName>
                                        </p:attrNameLst>
                                      </p:cBhvr>
                                      <p:to>
                                        <p:strVal val="visible"/>
                                      </p:to>
                                    </p:set>
                                    <p:animEffect transition="in" filter="blinds(horizontal)">
                                      <p:cBhvr>
                                        <p:cTn id="27" dur="500"/>
                                        <p:tgtEl>
                                          <p:spTgt spid="22835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8354">
                                            <p:txEl>
                                              <p:pRg st="6" end="6"/>
                                            </p:txEl>
                                          </p:spTgt>
                                        </p:tgtEl>
                                        <p:attrNameLst>
                                          <p:attrName>style.visibility</p:attrName>
                                        </p:attrNameLst>
                                      </p:cBhvr>
                                      <p:to>
                                        <p:strVal val="visible"/>
                                      </p:to>
                                    </p:set>
                                    <p:animEffect transition="in" filter="blinds(horizontal)">
                                      <p:cBhvr>
                                        <p:cTn id="32" dur="500"/>
                                        <p:tgtEl>
                                          <p:spTgt spid="2283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body" idx="1"/>
          </p:nvPr>
        </p:nvSpPr>
        <p:spPr>
          <a:xfrm>
            <a:off x="215900" y="981075"/>
            <a:ext cx="8928100" cy="4114800"/>
          </a:xfrm>
          <a:noFill/>
          <a:ln/>
        </p:spPr>
        <p:txBody>
          <a:bodyPr/>
          <a:lstStyle/>
          <a:p>
            <a:pPr>
              <a:lnSpc>
                <a:spcPct val="80000"/>
              </a:lnSpc>
            </a:pPr>
            <a:r>
              <a:rPr lang="nb-NO" altLang="nb-NO" sz="2800">
                <a:latin typeface="Times New Roman" panose="02020603050405020304" pitchFamily="18" charset="0"/>
              </a:rPr>
              <a:t>VI. Meldeplikt  § 2-11. </a:t>
            </a:r>
            <a:r>
              <a:rPr lang="nb-NO" altLang="nb-NO" sz="2800" i="1">
                <a:latin typeface="Times New Roman" panose="02020603050405020304" pitchFamily="18" charset="0"/>
              </a:rPr>
              <a:t>(plikt til å melde uhell mv.)</a:t>
            </a:r>
            <a:r>
              <a:rPr lang="nb-NO" altLang="nb-NO" sz="2800">
                <a:latin typeface="Times New Roman" panose="02020603050405020304" pitchFamily="18" charset="0"/>
              </a:rPr>
              <a:t> </a:t>
            </a:r>
          </a:p>
          <a:p>
            <a:pPr>
              <a:lnSpc>
                <a:spcPct val="80000"/>
              </a:lnSpc>
            </a:pPr>
            <a:endParaRPr lang="nb-NO" altLang="nb-NO" sz="2800">
              <a:latin typeface="Times New Roman" panose="02020603050405020304" pitchFamily="18" charset="0"/>
            </a:endParaRPr>
          </a:p>
          <a:p>
            <a:pPr>
              <a:lnSpc>
                <a:spcPct val="80000"/>
              </a:lnSpc>
            </a:pPr>
            <a:r>
              <a:rPr lang="nb-NO" altLang="nb-NO" sz="2800">
                <a:latin typeface="Times New Roman" panose="02020603050405020304" pitchFamily="18" charset="0"/>
              </a:rPr>
              <a:t>       ……, skal uten unødig opphold melde om: </a:t>
            </a:r>
          </a:p>
          <a:p>
            <a:pPr>
              <a:lnSpc>
                <a:spcPct val="80000"/>
              </a:lnSpc>
              <a:buFontTx/>
              <a:buAutoNum type="alphaLcParenR"/>
            </a:pPr>
            <a:r>
              <a:rPr lang="nb-NO" altLang="nb-NO" sz="2800">
                <a:latin typeface="Times New Roman" panose="02020603050405020304" pitchFamily="18" charset="0"/>
              </a:rPr>
              <a:t>enhver feilfunksjon eller enhver forringelse av et utstyrs egenskaper og/eller ytelser samt enhver mangel på merkingen eller bruksanvisningen som kan føre til eller kunne ha ført til pasientens, brukerens eller annen persons død eller betydelig skade på pasient, bruker eller annen person, </a:t>
            </a:r>
          </a:p>
          <a:p>
            <a:pPr>
              <a:lnSpc>
                <a:spcPct val="80000"/>
              </a:lnSpc>
            </a:pPr>
            <a:endParaRPr lang="nb-NO" altLang="nb-NO" sz="2800">
              <a:latin typeface="Times New Roman" panose="02020603050405020304" pitchFamily="18" charset="0"/>
            </a:endParaRPr>
          </a:p>
          <a:p>
            <a:pPr>
              <a:lnSpc>
                <a:spcPct val="80000"/>
              </a:lnSpc>
            </a:pPr>
            <a:r>
              <a:rPr lang="nb-NO" altLang="nb-NO" sz="2800">
                <a:latin typeface="Times New Roman" panose="02020603050405020304" pitchFamily="18" charset="0"/>
              </a:rPr>
              <a:t>       Meldingen sendes tilsynsmyndigheten. </a:t>
            </a:r>
          </a:p>
          <a:p>
            <a:pPr>
              <a:lnSpc>
                <a:spcPct val="80000"/>
              </a:lnSpc>
            </a:pPr>
            <a:r>
              <a:rPr lang="nb-NO" altLang="nb-NO" sz="2800">
                <a:latin typeface="Times New Roman" panose="02020603050405020304" pitchFamily="18" charset="0"/>
              </a:rPr>
              <a:t>      </a:t>
            </a:r>
          </a:p>
        </p:txBody>
      </p:sp>
      <p:sp>
        <p:nvSpPr>
          <p:cNvPr id="229379" name="Rectangle 3"/>
          <p:cNvSpPr>
            <a:spLocks noGrp="1" noChangeArrowheads="1"/>
          </p:cNvSpPr>
          <p:nvPr>
            <p:ph type="title"/>
          </p:nvPr>
        </p:nvSpPr>
        <p:spPr>
          <a:xfrm>
            <a:off x="247650" y="53975"/>
            <a:ext cx="7924800" cy="1143000"/>
          </a:xfrm>
          <a:noFill/>
          <a:ln/>
        </p:spPr>
        <p:txBody>
          <a:bodyPr/>
          <a:lstStyle/>
          <a:p>
            <a:pPr algn="ctr"/>
            <a:r>
              <a:rPr lang="nb-NO" altLang="nb-NO" b="1">
                <a:latin typeface="Comic Sans MS" panose="030F0702030302020204" pitchFamily="66" charset="0"/>
              </a:rPr>
              <a:t>Forskrift om medisinsk utstyr.</a:t>
            </a:r>
            <a:r>
              <a:rPr lang="nb-NO" altLang="nb-NO"/>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9378">
                                            <p:txEl>
                                              <p:pRg st="0" end="0"/>
                                            </p:txEl>
                                          </p:spTgt>
                                        </p:tgtEl>
                                        <p:attrNameLst>
                                          <p:attrName>style.visibility</p:attrName>
                                        </p:attrNameLst>
                                      </p:cBhvr>
                                      <p:to>
                                        <p:strVal val="visible"/>
                                      </p:to>
                                    </p:set>
                                    <p:animEffect transition="in" filter="blinds(horizontal)">
                                      <p:cBhvr>
                                        <p:cTn id="7" dur="500"/>
                                        <p:tgtEl>
                                          <p:spTgt spid="2293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9378">
                                            <p:txEl>
                                              <p:pRg st="2" end="2"/>
                                            </p:txEl>
                                          </p:spTgt>
                                        </p:tgtEl>
                                        <p:attrNameLst>
                                          <p:attrName>style.visibility</p:attrName>
                                        </p:attrNameLst>
                                      </p:cBhvr>
                                      <p:to>
                                        <p:strVal val="visible"/>
                                      </p:to>
                                    </p:set>
                                    <p:animEffect transition="in" filter="blinds(horizontal)">
                                      <p:cBhvr>
                                        <p:cTn id="12" dur="500"/>
                                        <p:tgtEl>
                                          <p:spTgt spid="22937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9378">
                                            <p:txEl>
                                              <p:pRg st="3" end="3"/>
                                            </p:txEl>
                                          </p:spTgt>
                                        </p:tgtEl>
                                        <p:attrNameLst>
                                          <p:attrName>style.visibility</p:attrName>
                                        </p:attrNameLst>
                                      </p:cBhvr>
                                      <p:to>
                                        <p:strVal val="visible"/>
                                      </p:to>
                                    </p:set>
                                    <p:animEffect transition="in" filter="blinds(horizontal)">
                                      <p:cBhvr>
                                        <p:cTn id="17" dur="500"/>
                                        <p:tgtEl>
                                          <p:spTgt spid="22937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9378">
                                            <p:txEl>
                                              <p:pRg st="5" end="5"/>
                                            </p:txEl>
                                          </p:spTgt>
                                        </p:tgtEl>
                                        <p:attrNameLst>
                                          <p:attrName>style.visibility</p:attrName>
                                        </p:attrNameLst>
                                      </p:cBhvr>
                                      <p:to>
                                        <p:strVal val="visible"/>
                                      </p:to>
                                    </p:set>
                                    <p:animEffect transition="in" filter="blinds(horizontal)">
                                      <p:cBhvr>
                                        <p:cTn id="22" dur="500"/>
                                        <p:tgtEl>
                                          <p:spTgt spid="229378">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9378">
                                            <p:txEl>
                                              <p:pRg st="6" end="6"/>
                                            </p:txEl>
                                          </p:spTgt>
                                        </p:tgtEl>
                                        <p:attrNameLst>
                                          <p:attrName>style.visibility</p:attrName>
                                        </p:attrNameLst>
                                      </p:cBhvr>
                                      <p:to>
                                        <p:strVal val="visible"/>
                                      </p:to>
                                    </p:set>
                                    <p:animEffect transition="in" filter="blinds(horizontal)">
                                      <p:cBhvr>
                                        <p:cTn id="27" dur="500"/>
                                        <p:tgtEl>
                                          <p:spTgt spid="2293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algn="ctr"/>
            <a:r>
              <a:rPr lang="nb-NO" altLang="nb-NO">
                <a:latin typeface="Comic Sans MS" panose="030F0702030302020204" pitchFamily="66" charset="0"/>
              </a:rPr>
              <a:t>SITUASJONSBESKRIVELSE</a:t>
            </a:r>
          </a:p>
        </p:txBody>
      </p:sp>
      <p:sp>
        <p:nvSpPr>
          <p:cNvPr id="233475" name="Rectangle 3"/>
          <p:cNvSpPr>
            <a:spLocks noGrp="1" noChangeArrowheads="1"/>
          </p:cNvSpPr>
          <p:nvPr>
            <p:ph type="body" idx="1"/>
          </p:nvPr>
        </p:nvSpPr>
        <p:spPr/>
        <p:txBody>
          <a:bodyPr/>
          <a:lstStyle/>
          <a:p>
            <a:pPr>
              <a:buFontTx/>
              <a:buChar char="•"/>
            </a:pPr>
            <a:r>
              <a:rPr lang="nb-NO" altLang="nb-NO"/>
              <a:t>Ca 2000 dødsfall pr. år pga av avvik/uheldige hendelser</a:t>
            </a:r>
          </a:p>
          <a:p>
            <a:pPr>
              <a:buFontTx/>
              <a:buChar char="•"/>
            </a:pPr>
            <a:r>
              <a:rPr lang="nb-NO" altLang="nb-NO"/>
              <a:t>Av 800 000 innleggelser er ca 5  - 10% utsatt for uheldige hendelser</a:t>
            </a:r>
          </a:p>
          <a:p>
            <a:pPr>
              <a:buFontTx/>
              <a:buChar char="•"/>
            </a:pPr>
            <a:r>
              <a:rPr lang="nb-NO" altLang="nb-NO"/>
              <a:t>Ca 18 000 blir permanent invalid</a:t>
            </a:r>
          </a:p>
          <a:p>
            <a:pPr>
              <a:buFontTx/>
              <a:buChar char="•"/>
            </a:pPr>
            <a:r>
              <a:rPr lang="nb-NO" altLang="nb-NO"/>
              <a:t>Ekstra liggedøgn er ca 7 pr hendelse</a:t>
            </a:r>
          </a:p>
        </p:txBody>
      </p:sp>
      <p:pic>
        <p:nvPicPr>
          <p:cNvPr id="233476" name="Picture 4" descr="j0396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3860800"/>
            <a:ext cx="4608512"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body" idx="1"/>
          </p:nvPr>
        </p:nvSpPr>
        <p:spPr>
          <a:xfrm>
            <a:off x="179388" y="908050"/>
            <a:ext cx="8964612" cy="5041900"/>
          </a:xfrm>
          <a:noFill/>
          <a:ln/>
        </p:spPr>
        <p:txBody>
          <a:bodyPr/>
          <a:lstStyle/>
          <a:p>
            <a:r>
              <a:rPr lang="nb-NO" altLang="nb-NO" sz="2800">
                <a:latin typeface="Times New Roman" panose="02020603050405020304" pitchFamily="18" charset="0"/>
              </a:rPr>
              <a:t>Hendelsen </a:t>
            </a:r>
            <a:r>
              <a:rPr lang="nb-NO" altLang="nb-NO" sz="2800" u="sng">
                <a:latin typeface="Times New Roman" panose="02020603050405020304" pitchFamily="18" charset="0"/>
              </a:rPr>
              <a:t>må</a:t>
            </a:r>
            <a:r>
              <a:rPr lang="nb-NO" altLang="nb-NO" sz="2800">
                <a:latin typeface="Times New Roman" panose="02020603050405020304" pitchFamily="18" charset="0"/>
              </a:rPr>
              <a:t> være forårsaket av feilfunksjon eller</a:t>
            </a:r>
          </a:p>
          <a:p>
            <a:r>
              <a:rPr lang="nb-NO" altLang="nb-NO" sz="2800">
                <a:latin typeface="Times New Roman" panose="02020603050405020304" pitchFamily="18" charset="0"/>
              </a:rPr>
              <a:t>enhver forringelse av et utstyrs egenskaper og/eller</a:t>
            </a:r>
          </a:p>
          <a:p>
            <a:r>
              <a:rPr lang="nb-NO" altLang="nb-NO" sz="2800">
                <a:latin typeface="Times New Roman" panose="02020603050405020304" pitchFamily="18" charset="0"/>
              </a:rPr>
              <a:t>ytelser samt enhver mangel på merkingen eller</a:t>
            </a:r>
          </a:p>
          <a:p>
            <a:r>
              <a:rPr lang="nb-NO" altLang="nb-NO" sz="2800">
                <a:latin typeface="Times New Roman" panose="02020603050405020304" pitchFamily="18" charset="0"/>
              </a:rPr>
              <a:t>bruksanvisningen</a:t>
            </a:r>
          </a:p>
          <a:p>
            <a:r>
              <a:rPr lang="nb-NO" altLang="nb-NO" sz="2800">
                <a:latin typeface="Times New Roman" panose="02020603050405020304" pitchFamily="18" charset="0"/>
              </a:rPr>
              <a:t>Hendelsen må ha, eller kunne ha ført til død eller</a:t>
            </a:r>
          </a:p>
          <a:p>
            <a:r>
              <a:rPr lang="nb-NO" altLang="nb-NO" sz="2800">
                <a:latin typeface="Times New Roman" panose="02020603050405020304" pitchFamily="18" charset="0"/>
              </a:rPr>
              <a:t>betydelig skade</a:t>
            </a:r>
          </a:p>
          <a:p>
            <a:r>
              <a:rPr lang="nb-NO" altLang="nb-NO" sz="2800">
                <a:latin typeface="Times New Roman" panose="02020603050405020304" pitchFamily="18" charset="0"/>
              </a:rPr>
              <a:t>Dette kan inkludere:</a:t>
            </a:r>
          </a:p>
          <a:p>
            <a:r>
              <a:rPr lang="nb-NO" altLang="nb-NO" sz="2800">
                <a:latin typeface="Times New Roman" panose="02020603050405020304" pitchFamily="18" charset="0"/>
              </a:rPr>
              <a:t>død, livstruende sykdom eller skade, en alvorlig</a:t>
            </a:r>
          </a:p>
          <a:p>
            <a:r>
              <a:rPr lang="nb-NO" altLang="nb-NO" sz="2800">
                <a:latin typeface="Times New Roman" panose="02020603050405020304" pitchFamily="18" charset="0"/>
              </a:rPr>
              <a:t>forverring av helsetilstand, permanent funksjons-</a:t>
            </a:r>
          </a:p>
          <a:p>
            <a:r>
              <a:rPr lang="nb-NO" altLang="nb-NO" sz="2800">
                <a:latin typeface="Times New Roman" panose="02020603050405020304" pitchFamily="18" charset="0"/>
              </a:rPr>
              <a:t>nedsettelse eller skade, tilstand som krever</a:t>
            </a:r>
          </a:p>
          <a:p>
            <a:r>
              <a:rPr lang="nb-NO" altLang="nb-NO" sz="2800">
                <a:latin typeface="Times New Roman" panose="02020603050405020304" pitchFamily="18" charset="0"/>
              </a:rPr>
              <a:t>behandling for å forhindre a eller b over.</a:t>
            </a:r>
          </a:p>
        </p:txBody>
      </p:sp>
      <p:sp>
        <p:nvSpPr>
          <p:cNvPr id="230403" name="Rectangle 3"/>
          <p:cNvSpPr>
            <a:spLocks noGrp="1" noChangeArrowheads="1"/>
          </p:cNvSpPr>
          <p:nvPr>
            <p:ph type="title"/>
          </p:nvPr>
        </p:nvSpPr>
        <p:spPr>
          <a:xfrm>
            <a:off x="247650" y="44450"/>
            <a:ext cx="7924800" cy="1143000"/>
          </a:xfrm>
          <a:noFill/>
          <a:ln/>
        </p:spPr>
        <p:txBody>
          <a:bodyPr/>
          <a:lstStyle/>
          <a:p>
            <a:pPr algn="ctr"/>
            <a:r>
              <a:rPr lang="nb-NO" altLang="nb-NO" b="1">
                <a:solidFill>
                  <a:schemeClr val="bg1"/>
                </a:solidFill>
                <a:latin typeface="Comic Sans MS" panose="030F0702030302020204" pitchFamily="66" charset="0"/>
              </a:rPr>
              <a:t>Hva skal meldes?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0402">
                                            <p:txEl>
                                              <p:pRg st="0" end="0"/>
                                            </p:txEl>
                                          </p:spTgt>
                                        </p:tgtEl>
                                        <p:attrNameLst>
                                          <p:attrName>style.visibility</p:attrName>
                                        </p:attrNameLst>
                                      </p:cBhvr>
                                      <p:to>
                                        <p:strVal val="visible"/>
                                      </p:to>
                                    </p:set>
                                    <p:animEffect transition="in" filter="blinds(horizontal)">
                                      <p:cBhvr>
                                        <p:cTn id="7" dur="500"/>
                                        <p:tgtEl>
                                          <p:spTgt spid="2304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0402">
                                            <p:txEl>
                                              <p:pRg st="1" end="1"/>
                                            </p:txEl>
                                          </p:spTgt>
                                        </p:tgtEl>
                                        <p:attrNameLst>
                                          <p:attrName>style.visibility</p:attrName>
                                        </p:attrNameLst>
                                      </p:cBhvr>
                                      <p:to>
                                        <p:strVal val="visible"/>
                                      </p:to>
                                    </p:set>
                                    <p:animEffect transition="in" filter="blinds(horizontal)">
                                      <p:cBhvr>
                                        <p:cTn id="12" dur="500"/>
                                        <p:tgtEl>
                                          <p:spTgt spid="2304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0402">
                                            <p:txEl>
                                              <p:pRg st="2" end="2"/>
                                            </p:txEl>
                                          </p:spTgt>
                                        </p:tgtEl>
                                        <p:attrNameLst>
                                          <p:attrName>style.visibility</p:attrName>
                                        </p:attrNameLst>
                                      </p:cBhvr>
                                      <p:to>
                                        <p:strVal val="visible"/>
                                      </p:to>
                                    </p:set>
                                    <p:animEffect transition="in" filter="blinds(horizontal)">
                                      <p:cBhvr>
                                        <p:cTn id="17" dur="500"/>
                                        <p:tgtEl>
                                          <p:spTgt spid="23040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0402">
                                            <p:txEl>
                                              <p:pRg st="3" end="3"/>
                                            </p:txEl>
                                          </p:spTgt>
                                        </p:tgtEl>
                                        <p:attrNameLst>
                                          <p:attrName>style.visibility</p:attrName>
                                        </p:attrNameLst>
                                      </p:cBhvr>
                                      <p:to>
                                        <p:strVal val="visible"/>
                                      </p:to>
                                    </p:set>
                                    <p:animEffect transition="in" filter="blinds(horizontal)">
                                      <p:cBhvr>
                                        <p:cTn id="22" dur="500"/>
                                        <p:tgtEl>
                                          <p:spTgt spid="23040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0402">
                                            <p:txEl>
                                              <p:pRg st="4" end="4"/>
                                            </p:txEl>
                                          </p:spTgt>
                                        </p:tgtEl>
                                        <p:attrNameLst>
                                          <p:attrName>style.visibility</p:attrName>
                                        </p:attrNameLst>
                                      </p:cBhvr>
                                      <p:to>
                                        <p:strVal val="visible"/>
                                      </p:to>
                                    </p:set>
                                    <p:animEffect transition="in" filter="blinds(horizontal)">
                                      <p:cBhvr>
                                        <p:cTn id="27" dur="500"/>
                                        <p:tgtEl>
                                          <p:spTgt spid="23040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30402">
                                            <p:txEl>
                                              <p:pRg st="5" end="5"/>
                                            </p:txEl>
                                          </p:spTgt>
                                        </p:tgtEl>
                                        <p:attrNameLst>
                                          <p:attrName>style.visibility</p:attrName>
                                        </p:attrNameLst>
                                      </p:cBhvr>
                                      <p:to>
                                        <p:strVal val="visible"/>
                                      </p:to>
                                    </p:set>
                                    <p:animEffect transition="in" filter="blinds(horizontal)">
                                      <p:cBhvr>
                                        <p:cTn id="32" dur="500"/>
                                        <p:tgtEl>
                                          <p:spTgt spid="23040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0402">
                                            <p:txEl>
                                              <p:pRg st="6" end="6"/>
                                            </p:txEl>
                                          </p:spTgt>
                                        </p:tgtEl>
                                        <p:attrNameLst>
                                          <p:attrName>style.visibility</p:attrName>
                                        </p:attrNameLst>
                                      </p:cBhvr>
                                      <p:to>
                                        <p:strVal val="visible"/>
                                      </p:to>
                                    </p:set>
                                    <p:animEffect transition="in" filter="blinds(horizontal)">
                                      <p:cBhvr>
                                        <p:cTn id="37" dur="500"/>
                                        <p:tgtEl>
                                          <p:spTgt spid="23040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30402">
                                            <p:txEl>
                                              <p:pRg st="7" end="7"/>
                                            </p:txEl>
                                          </p:spTgt>
                                        </p:tgtEl>
                                        <p:attrNameLst>
                                          <p:attrName>style.visibility</p:attrName>
                                        </p:attrNameLst>
                                      </p:cBhvr>
                                      <p:to>
                                        <p:strVal val="visible"/>
                                      </p:to>
                                    </p:set>
                                    <p:animEffect transition="in" filter="blinds(horizontal)">
                                      <p:cBhvr>
                                        <p:cTn id="42" dur="500"/>
                                        <p:tgtEl>
                                          <p:spTgt spid="23040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30402">
                                            <p:txEl>
                                              <p:pRg st="8" end="8"/>
                                            </p:txEl>
                                          </p:spTgt>
                                        </p:tgtEl>
                                        <p:attrNameLst>
                                          <p:attrName>style.visibility</p:attrName>
                                        </p:attrNameLst>
                                      </p:cBhvr>
                                      <p:to>
                                        <p:strVal val="visible"/>
                                      </p:to>
                                    </p:set>
                                    <p:animEffect transition="in" filter="blinds(horizontal)">
                                      <p:cBhvr>
                                        <p:cTn id="47" dur="500"/>
                                        <p:tgtEl>
                                          <p:spTgt spid="230402">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30402">
                                            <p:txEl>
                                              <p:pRg st="9" end="9"/>
                                            </p:txEl>
                                          </p:spTgt>
                                        </p:tgtEl>
                                        <p:attrNameLst>
                                          <p:attrName>style.visibility</p:attrName>
                                        </p:attrNameLst>
                                      </p:cBhvr>
                                      <p:to>
                                        <p:strVal val="visible"/>
                                      </p:to>
                                    </p:set>
                                    <p:animEffect transition="in" filter="blinds(horizontal)">
                                      <p:cBhvr>
                                        <p:cTn id="52" dur="500"/>
                                        <p:tgtEl>
                                          <p:spTgt spid="230402">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0402">
                                            <p:txEl>
                                              <p:pRg st="10" end="10"/>
                                            </p:txEl>
                                          </p:spTgt>
                                        </p:tgtEl>
                                        <p:attrNameLst>
                                          <p:attrName>style.visibility</p:attrName>
                                        </p:attrNameLst>
                                      </p:cBhvr>
                                      <p:to>
                                        <p:strVal val="visible"/>
                                      </p:to>
                                    </p:set>
                                    <p:animEffect transition="in" filter="blinds(horizontal)">
                                      <p:cBhvr>
                                        <p:cTn id="57" dur="500"/>
                                        <p:tgtEl>
                                          <p:spTgt spid="23040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body" idx="1"/>
          </p:nvPr>
        </p:nvSpPr>
        <p:spPr>
          <a:xfrm>
            <a:off x="215900" y="1474788"/>
            <a:ext cx="8243888" cy="4114800"/>
          </a:xfrm>
          <a:noFill/>
          <a:ln/>
        </p:spPr>
        <p:txBody>
          <a:bodyPr/>
          <a:lstStyle/>
          <a:p>
            <a:r>
              <a:rPr lang="nb-NO" altLang="nb-NO" sz="3200"/>
              <a:t> </a:t>
            </a:r>
            <a:endParaRPr lang="nb-NO" altLang="nb-NO" sz="3200">
              <a:solidFill>
                <a:srgbClr val="008000"/>
              </a:solidFill>
            </a:endParaRPr>
          </a:p>
        </p:txBody>
      </p:sp>
      <p:sp>
        <p:nvSpPr>
          <p:cNvPr id="232451" name="Rectangle 3"/>
          <p:cNvSpPr>
            <a:spLocks noGrp="1" noChangeArrowheads="1"/>
          </p:cNvSpPr>
          <p:nvPr>
            <p:ph type="title"/>
          </p:nvPr>
        </p:nvSpPr>
        <p:spPr>
          <a:xfrm>
            <a:off x="215900" y="44450"/>
            <a:ext cx="8964613" cy="1143000"/>
          </a:xfrm>
          <a:noFill/>
          <a:ln/>
        </p:spPr>
        <p:txBody>
          <a:bodyPr/>
          <a:lstStyle/>
          <a:p>
            <a:pPr algn="ctr"/>
            <a:r>
              <a:rPr lang="nb-NO" altLang="nb-NO" b="1">
                <a:latin typeface="Comic Sans MS" panose="030F0702030302020204" pitchFamily="66" charset="0"/>
              </a:rPr>
              <a:t>”PASIENTSAKER” BEHANDLET I 2009 </a:t>
            </a:r>
          </a:p>
        </p:txBody>
      </p:sp>
      <p:sp>
        <p:nvSpPr>
          <p:cNvPr id="232452" name="Text Box 4"/>
          <p:cNvSpPr txBox="1">
            <a:spLocks noChangeArrowheads="1"/>
          </p:cNvSpPr>
          <p:nvPr/>
        </p:nvSpPr>
        <p:spPr bwMode="auto">
          <a:xfrm>
            <a:off x="179388" y="1412875"/>
            <a:ext cx="8964612" cy="436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marL="914400" indent="-457200" eaLnBrk="0" hangingPunct="0">
              <a:spcBef>
                <a:spcPct val="0"/>
              </a:spcBef>
              <a:defRPr sz="2400">
                <a:solidFill>
                  <a:schemeClr val="tx1"/>
                </a:solidFill>
                <a:latin typeface="Times" panose="02020603050405020304" pitchFamily="18" charset="0"/>
              </a:defRPr>
            </a:lvl2pPr>
            <a:lvl3pPr marL="1371600" indent="-457200" eaLnBrk="0" hangingPunct="0">
              <a:spcBef>
                <a:spcPct val="0"/>
              </a:spcBef>
              <a:defRPr sz="2400">
                <a:solidFill>
                  <a:schemeClr val="tx1"/>
                </a:solidFill>
                <a:latin typeface="Times" panose="02020603050405020304" pitchFamily="18" charset="0"/>
              </a:defRPr>
            </a:lvl3pPr>
            <a:lvl4pPr marL="1828800" indent="-457200" eaLnBrk="0" hangingPunct="0">
              <a:spcBef>
                <a:spcPct val="0"/>
              </a:spcBef>
              <a:defRPr sz="2400">
                <a:solidFill>
                  <a:schemeClr val="tx1"/>
                </a:solidFill>
                <a:latin typeface="Times" panose="02020603050405020304" pitchFamily="18" charset="0"/>
              </a:defRPr>
            </a:lvl4pPr>
            <a:lvl5pPr marL="2286000" indent="-457200" eaLnBrk="0" hangingPunct="0">
              <a:spcBef>
                <a:spcPct val="0"/>
              </a:spcBef>
              <a:defRPr sz="2400">
                <a:solidFill>
                  <a:schemeClr val="tx1"/>
                </a:solidFill>
                <a:latin typeface="Times" panose="02020603050405020304" pitchFamily="18" charset="0"/>
              </a:defRPr>
            </a:lvl5pPr>
            <a:lvl6pPr marL="2743200" indent="-457200" eaLnBrk="0" fontAlgn="base" hangingPunct="0">
              <a:spcBef>
                <a:spcPct val="0"/>
              </a:spcBef>
              <a:spcAft>
                <a:spcPct val="0"/>
              </a:spcAft>
              <a:defRPr sz="2400">
                <a:solidFill>
                  <a:schemeClr val="tx1"/>
                </a:solidFill>
                <a:latin typeface="Times" panose="02020603050405020304" pitchFamily="18" charset="0"/>
              </a:defRPr>
            </a:lvl6pPr>
            <a:lvl7pPr marL="3200400" indent="-457200" eaLnBrk="0" fontAlgn="base" hangingPunct="0">
              <a:spcBef>
                <a:spcPct val="0"/>
              </a:spcBef>
              <a:spcAft>
                <a:spcPct val="0"/>
              </a:spcAft>
              <a:defRPr sz="2400">
                <a:solidFill>
                  <a:schemeClr val="tx1"/>
                </a:solidFill>
                <a:latin typeface="Times" panose="02020603050405020304" pitchFamily="18" charset="0"/>
              </a:defRPr>
            </a:lvl7pPr>
            <a:lvl8pPr marL="3657600" indent="-457200" eaLnBrk="0" fontAlgn="base" hangingPunct="0">
              <a:spcBef>
                <a:spcPct val="0"/>
              </a:spcBef>
              <a:spcAft>
                <a:spcPct val="0"/>
              </a:spcAft>
              <a:defRPr sz="2400">
                <a:solidFill>
                  <a:schemeClr val="tx1"/>
                </a:solidFill>
                <a:latin typeface="Times" panose="02020603050405020304" pitchFamily="18" charset="0"/>
              </a:defRPr>
            </a:lvl8pPr>
            <a:lvl9pPr marL="4114800" indent="-4572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buClrTx/>
              <a:buSzTx/>
            </a:pPr>
            <a:r>
              <a:rPr lang="nb-NO" altLang="nb-NO" sz="2800">
                <a:solidFill>
                  <a:schemeClr val="bg2"/>
                </a:solidFill>
                <a:latin typeface="Times New Roman" panose="02020603050405020304" pitchFamily="18" charset="0"/>
              </a:rPr>
              <a:t>Avviksmeldinger beh. av Kvalitetsutvalget        	403</a:t>
            </a:r>
          </a:p>
          <a:p>
            <a:pPr>
              <a:spcBef>
                <a:spcPct val="50000"/>
              </a:spcBef>
              <a:buClrTx/>
              <a:buSzTx/>
            </a:pPr>
            <a:r>
              <a:rPr lang="nb-NO" altLang="nb-NO" sz="2800">
                <a:solidFill>
                  <a:schemeClr val="bg2"/>
                </a:solidFill>
                <a:latin typeface="Times New Roman" panose="02020603050405020304" pitchFamily="18" charset="0"/>
              </a:rPr>
              <a:t>Avviksmeldinger beh. internt i klinikk/avd     	586</a:t>
            </a:r>
          </a:p>
          <a:p>
            <a:pPr>
              <a:spcBef>
                <a:spcPct val="50000"/>
              </a:spcBef>
              <a:buClrTx/>
              <a:buSzTx/>
            </a:pPr>
            <a:r>
              <a:rPr lang="nb-NO" altLang="nb-NO" sz="2800">
                <a:solidFill>
                  <a:schemeClr val="bg2"/>
                </a:solidFill>
                <a:latin typeface="Times New Roman" panose="02020603050405020304" pitchFamily="18" charset="0"/>
              </a:rPr>
              <a:t>Avviksmeldinger med grunnlag i Basisavtalen  	104</a:t>
            </a:r>
          </a:p>
          <a:p>
            <a:pPr>
              <a:spcBef>
                <a:spcPct val="50000"/>
              </a:spcBef>
              <a:buClrTx/>
              <a:buSzTx/>
            </a:pPr>
            <a:r>
              <a:rPr lang="nb-NO" altLang="nb-NO" sz="2800">
                <a:solidFill>
                  <a:schemeClr val="bg2"/>
                </a:solidFill>
                <a:latin typeface="Times New Roman" panose="02020603050405020304" pitchFamily="18" charset="0"/>
              </a:rPr>
              <a:t>Tilsynssaker					          	  30</a:t>
            </a:r>
          </a:p>
          <a:p>
            <a:pPr>
              <a:spcBef>
                <a:spcPct val="50000"/>
              </a:spcBef>
              <a:buClrTx/>
              <a:buSzTx/>
            </a:pPr>
            <a:r>
              <a:rPr lang="nb-NO" altLang="nb-NO" sz="2800">
                <a:solidFill>
                  <a:schemeClr val="bg2"/>
                </a:solidFill>
                <a:latin typeface="Times New Roman" panose="02020603050405020304" pitchFamily="18" charset="0"/>
              </a:rPr>
              <a:t>Klagesaker                                                                 61</a:t>
            </a:r>
          </a:p>
          <a:p>
            <a:pPr>
              <a:spcBef>
                <a:spcPct val="50000"/>
              </a:spcBef>
              <a:buClrTx/>
              <a:buSzTx/>
            </a:pPr>
            <a:r>
              <a:rPr lang="nb-NO" altLang="nb-NO" sz="2800">
                <a:solidFill>
                  <a:schemeClr val="bg2"/>
                </a:solidFill>
                <a:latin typeface="Times New Roman" panose="02020603050405020304" pitchFamily="18" charset="0"/>
              </a:rPr>
              <a:t>Erstatningssaker                                                        89</a:t>
            </a:r>
          </a:p>
          <a:p>
            <a:pPr>
              <a:spcBef>
                <a:spcPct val="50000"/>
              </a:spcBef>
              <a:buClrTx/>
              <a:buSzTx/>
            </a:pPr>
            <a:r>
              <a:rPr lang="nb-NO" altLang="nb-NO" sz="2800">
                <a:solidFill>
                  <a:schemeClr val="bg2"/>
                </a:solidFill>
                <a:latin typeface="Times New Roman" panose="02020603050405020304" pitchFamily="18" charset="0"/>
              </a:rPr>
              <a:t>SUM                                                                         1273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algn="ctr"/>
            <a:r>
              <a:rPr lang="nb-NO" altLang="nb-NO">
                <a:latin typeface="Comic Sans MS" panose="030F0702030302020204" pitchFamily="66" charset="0"/>
              </a:rPr>
              <a:t>HELSEPERSONELLOVEN</a:t>
            </a:r>
          </a:p>
        </p:txBody>
      </p:sp>
      <p:sp>
        <p:nvSpPr>
          <p:cNvPr id="236547" name="Rectangle 3"/>
          <p:cNvSpPr>
            <a:spLocks noGrp="1" noChangeArrowheads="1"/>
          </p:cNvSpPr>
          <p:nvPr>
            <p:ph type="body" idx="1"/>
          </p:nvPr>
        </p:nvSpPr>
        <p:spPr/>
        <p:txBody>
          <a:bodyPr/>
          <a:lstStyle/>
          <a:p>
            <a:pPr algn="ctr">
              <a:lnSpc>
                <a:spcPct val="80000"/>
              </a:lnSpc>
            </a:pPr>
            <a:r>
              <a:rPr lang="nb-NO" altLang="nb-NO" sz="2000"/>
              <a:t>Lov om helsepersonell m.v. (helsepersonelloven).</a:t>
            </a:r>
            <a:r>
              <a:rPr lang="nb-NO" altLang="nb-NO" sz="2000" b="0"/>
              <a:t> </a:t>
            </a:r>
          </a:p>
          <a:p>
            <a:pPr algn="ctr">
              <a:lnSpc>
                <a:spcPct val="80000"/>
              </a:lnSpc>
            </a:pPr>
            <a:r>
              <a:rPr lang="nb-NO" altLang="nb-NO" sz="2000"/>
              <a:t>Kapittel 3. Krav til organisering av virksomhet </a:t>
            </a:r>
          </a:p>
          <a:p>
            <a:pPr>
              <a:lnSpc>
                <a:spcPct val="80000"/>
              </a:lnSpc>
            </a:pPr>
            <a:r>
              <a:rPr lang="nb-NO" altLang="nb-NO" sz="2000"/>
              <a:t/>
            </a:r>
            <a:br>
              <a:rPr lang="nb-NO" altLang="nb-NO" sz="2000"/>
            </a:br>
            <a:r>
              <a:rPr lang="nb-NO" altLang="nb-NO" sz="2000"/>
              <a:t>§ 16. </a:t>
            </a:r>
            <a:r>
              <a:rPr lang="nb-NO" altLang="nb-NO" sz="2000" i="1"/>
              <a:t>Organisering av virksomhet som yter helsehjelp og internkontroll</a:t>
            </a:r>
            <a:r>
              <a:rPr lang="nb-NO" altLang="nb-NO" sz="2000"/>
              <a:t> </a:t>
            </a:r>
          </a:p>
          <a:p>
            <a:pPr>
              <a:lnSpc>
                <a:spcPct val="80000"/>
              </a:lnSpc>
            </a:pPr>
            <a:r>
              <a:rPr lang="nb-NO" altLang="nb-NO" sz="2000"/>
              <a:t>       Virksomhet som yter helsehjelp, skal organiseres slik at helsepersonellet blir i stand til å overholde sine lovpålagte plikter. </a:t>
            </a:r>
          </a:p>
          <a:p>
            <a:pPr>
              <a:lnSpc>
                <a:spcPct val="80000"/>
              </a:lnSpc>
            </a:pPr>
            <a:r>
              <a:rPr lang="nb-NO" altLang="nb-NO" sz="2000"/>
              <a:t>       Departementet kan i forskrift fastsette nærmere bestemmelser om organisering av virksomhet som yter helsehjelp og om internkontroll. </a:t>
            </a:r>
          </a:p>
          <a:p>
            <a:pPr>
              <a:lnSpc>
                <a:spcPct val="80000"/>
              </a:lnSpc>
            </a:pPr>
            <a:r>
              <a:rPr lang="nb-NO" altLang="nb-NO" sz="2000"/>
              <a:t/>
            </a:r>
            <a:br>
              <a:rPr lang="nb-NO" altLang="nb-NO" sz="2000"/>
            </a:br>
            <a:r>
              <a:rPr lang="nb-NO" altLang="nb-NO" sz="2000"/>
              <a:t>§ 17. </a:t>
            </a:r>
            <a:r>
              <a:rPr lang="nb-NO" altLang="nb-NO" sz="2000" i="1"/>
              <a:t>Opplysninger om forhold som kan medføre fare for pasienter</a:t>
            </a:r>
            <a:r>
              <a:rPr lang="nb-NO" altLang="nb-NO" sz="2000"/>
              <a:t> </a:t>
            </a:r>
          </a:p>
          <a:p>
            <a:pPr>
              <a:lnSpc>
                <a:spcPct val="80000"/>
              </a:lnSpc>
            </a:pPr>
            <a:r>
              <a:rPr lang="nb-NO" altLang="nb-NO" sz="2000"/>
              <a:t>       Helsepersonell skal av eget tiltak gi tilsynsmyndighetene informasjon om forhold som kan medføre fare for pasienters sikkerhet. </a:t>
            </a:r>
          </a:p>
          <a:p>
            <a:pPr>
              <a:lnSpc>
                <a:spcPct val="80000"/>
              </a:lnSpc>
            </a:pPr>
            <a:r>
              <a:rPr lang="nb-NO" altLang="nb-NO" sz="2000"/>
              <a:t/>
            </a:r>
            <a:br>
              <a:rPr lang="nb-NO" altLang="nb-NO" sz="2000"/>
            </a:br>
            <a:r>
              <a:rPr lang="nb-NO" altLang="nb-NO" sz="2000"/>
              <a:t>Oppdatert 6. apr 2010</a:t>
            </a:r>
          </a:p>
          <a:p>
            <a:pPr>
              <a:lnSpc>
                <a:spcPct val="80000"/>
              </a:lnSpc>
            </a:pPr>
            <a:endParaRPr lang="nb-NO" altLang="nb-NO" sz="2000"/>
          </a:p>
          <a:p>
            <a:pPr>
              <a:lnSpc>
                <a:spcPct val="80000"/>
              </a:lnSpc>
            </a:pPr>
            <a:endParaRPr lang="nb-NO" altLang="nb-NO"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algn="ctr"/>
            <a:r>
              <a:rPr lang="nb-NO" altLang="nb-NO">
                <a:latin typeface="Comic Sans MS" panose="030F0702030302020204" pitchFamily="66" charset="0"/>
              </a:rPr>
              <a:t>ORGANISASJONEN</a:t>
            </a:r>
          </a:p>
        </p:txBody>
      </p:sp>
      <p:sp>
        <p:nvSpPr>
          <p:cNvPr id="235523" name="Rectangle 3"/>
          <p:cNvSpPr>
            <a:spLocks noGrp="1" noChangeArrowheads="1"/>
          </p:cNvSpPr>
          <p:nvPr>
            <p:ph type="body" idx="1"/>
          </p:nvPr>
        </p:nvSpPr>
        <p:spPr/>
        <p:txBody>
          <a:bodyPr/>
          <a:lstStyle/>
          <a:p>
            <a:pPr>
              <a:lnSpc>
                <a:spcPct val="90000"/>
              </a:lnSpc>
            </a:pPr>
            <a:r>
              <a:rPr lang="nb-NO" altLang="nb-NO" sz="4000"/>
              <a:t>Avvik oppleves ofte personlig, men oftest er det en systemfeil som er den egentlige årsaken</a:t>
            </a:r>
          </a:p>
          <a:p>
            <a:pPr>
              <a:lnSpc>
                <a:spcPct val="90000"/>
              </a:lnSpc>
            </a:pPr>
            <a:endParaRPr lang="nb-NO" altLang="nb-NO" sz="4000"/>
          </a:p>
          <a:p>
            <a:pPr>
              <a:lnSpc>
                <a:spcPct val="90000"/>
              </a:lnSpc>
            </a:pPr>
            <a:r>
              <a:rPr lang="nb-NO" altLang="nb-NO" sz="4000"/>
              <a:t>En organisasjon kjennetegnes ikke ut i fra antall avvik, men hvordan avvikene håndteres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algn="ctr"/>
            <a:r>
              <a:rPr lang="nb-NO" altLang="nb-NO">
                <a:latin typeface="Comic Sans MS" panose="030F0702030302020204" pitchFamily="66" charset="0"/>
              </a:rPr>
              <a:t>PERSONLIG LIDELSE</a:t>
            </a:r>
          </a:p>
        </p:txBody>
      </p:sp>
      <p:sp>
        <p:nvSpPr>
          <p:cNvPr id="234499" name="Rectangle 3"/>
          <p:cNvSpPr>
            <a:spLocks noGrp="1" noChangeArrowheads="1"/>
          </p:cNvSpPr>
          <p:nvPr>
            <p:ph type="body" idx="1"/>
          </p:nvPr>
        </p:nvSpPr>
        <p:spPr/>
        <p:txBody>
          <a:bodyPr/>
          <a:lstStyle/>
          <a:p>
            <a:r>
              <a:rPr lang="nb-NO" altLang="nb-NO"/>
              <a:t>Ofre</a:t>
            </a:r>
          </a:p>
          <a:p>
            <a:pPr>
              <a:buFontTx/>
              <a:buChar char="•"/>
            </a:pPr>
            <a:r>
              <a:rPr lang="nb-NO" altLang="nb-NO"/>
              <a:t>Pasienten</a:t>
            </a:r>
          </a:p>
          <a:p>
            <a:pPr>
              <a:buFontTx/>
              <a:buChar char="•"/>
            </a:pPr>
            <a:r>
              <a:rPr lang="nb-NO" altLang="nb-NO"/>
              <a:t>Pårørende</a:t>
            </a:r>
          </a:p>
          <a:p>
            <a:pPr>
              <a:buFontTx/>
              <a:buChar char="•"/>
            </a:pPr>
            <a:r>
              <a:rPr lang="nb-NO" altLang="nb-NO"/>
              <a:t>Helsearbeideren</a:t>
            </a:r>
          </a:p>
          <a:p>
            <a:pPr>
              <a:buFontTx/>
              <a:buChar char="•"/>
            </a:pPr>
            <a:r>
              <a:rPr lang="nb-NO" altLang="nb-NO"/>
              <a:t>Sykehuset</a:t>
            </a:r>
          </a:p>
        </p:txBody>
      </p:sp>
      <p:pic>
        <p:nvPicPr>
          <p:cNvPr id="234501" name="Picture 5" descr="MCj0431919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1628775"/>
            <a:ext cx="4103687" cy="3960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algn="ctr"/>
            <a:r>
              <a:rPr lang="nb-NO" altLang="nb-NO">
                <a:latin typeface="Comic Sans MS" panose="030F0702030302020204" pitchFamily="66" charset="0"/>
              </a:rPr>
              <a:t>AVVIK</a:t>
            </a:r>
            <a:br>
              <a:rPr lang="nb-NO" altLang="nb-NO">
                <a:latin typeface="Comic Sans MS" panose="030F0702030302020204" pitchFamily="66" charset="0"/>
              </a:rPr>
            </a:br>
            <a:endParaRPr lang="nb-NO" altLang="nb-NO">
              <a:latin typeface="Comic Sans MS" panose="030F0702030302020204" pitchFamily="66" charset="0"/>
            </a:endParaRPr>
          </a:p>
        </p:txBody>
      </p:sp>
      <p:sp>
        <p:nvSpPr>
          <p:cNvPr id="195587" name="Rectangle 3"/>
          <p:cNvSpPr>
            <a:spLocks noGrp="1" noChangeArrowheads="1"/>
          </p:cNvSpPr>
          <p:nvPr>
            <p:ph type="body" idx="1"/>
          </p:nvPr>
        </p:nvSpPr>
        <p:spPr/>
        <p:txBody>
          <a:bodyPr/>
          <a:lstStyle/>
          <a:p>
            <a:pPr>
              <a:buFontTx/>
              <a:buChar char="•"/>
            </a:pPr>
            <a:r>
              <a:rPr lang="nb-NO" altLang="nb-NO"/>
              <a:t>Mangel på oppfyllelse av krav</a:t>
            </a:r>
          </a:p>
          <a:p>
            <a:pPr>
              <a:buFontTx/>
              <a:buChar char="•"/>
            </a:pPr>
            <a:r>
              <a:rPr lang="nb-NO" altLang="nb-NO"/>
              <a:t> Når ting ikke går som planlagt</a:t>
            </a:r>
          </a:p>
          <a:p>
            <a:endParaRPr lang="nb-NO" altLang="nb-NO"/>
          </a:p>
          <a:p>
            <a:pPr>
              <a:buFontTx/>
              <a:buChar char="•"/>
            </a:pPr>
            <a:endParaRPr lang="nb-NO" altLang="nb-NO"/>
          </a:p>
          <a:p>
            <a:pPr algn="ctr"/>
            <a:endParaRPr lang="nb-NO" altLang="nb-NO"/>
          </a:p>
          <a:p>
            <a:endParaRPr lang="nb-NO" altLang="nb-NO"/>
          </a:p>
        </p:txBody>
      </p:sp>
      <p:pic>
        <p:nvPicPr>
          <p:cNvPr id="195589" name="Picture 5" descr="BD06711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76475"/>
            <a:ext cx="3810000"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a:r>
              <a:rPr lang="nb-NO" altLang="nb-NO">
                <a:latin typeface="Comic Sans MS" panose="030F0702030302020204" pitchFamily="66" charset="0"/>
              </a:rPr>
              <a:t>AVVIK = LÆRING = FORBEDRING</a:t>
            </a:r>
          </a:p>
        </p:txBody>
      </p:sp>
      <p:sp>
        <p:nvSpPr>
          <p:cNvPr id="207875" name="Rectangle 3"/>
          <p:cNvSpPr>
            <a:spLocks noGrp="1" noChangeArrowheads="1"/>
          </p:cNvSpPr>
          <p:nvPr>
            <p:ph type="body" idx="1"/>
          </p:nvPr>
        </p:nvSpPr>
        <p:spPr/>
        <p:txBody>
          <a:bodyPr/>
          <a:lstStyle/>
          <a:p>
            <a:pPr>
              <a:buFontTx/>
              <a:buChar char="•"/>
            </a:pPr>
            <a:r>
              <a:rPr lang="nb-NO" altLang="nb-NO"/>
              <a:t>Avvik er en av flere kilder til forbedring</a:t>
            </a:r>
          </a:p>
          <a:p>
            <a:pPr>
              <a:buFontTx/>
              <a:buChar char="•"/>
            </a:pPr>
            <a:r>
              <a:rPr lang="nb-NO" altLang="nb-NO"/>
              <a:t>For hvert avvik som ikke blir registrert, mister vi en mulighet for å lære</a:t>
            </a:r>
          </a:p>
          <a:p>
            <a:pPr>
              <a:buFontTx/>
              <a:buChar char="•"/>
            </a:pPr>
            <a:endParaRPr lang="nb-NO" altLang="nb-NO"/>
          </a:p>
          <a:p>
            <a:pPr algn="ctr"/>
            <a:endParaRPr lang="nb-NO" altLang="nb-NO"/>
          </a:p>
        </p:txBody>
      </p:sp>
      <p:pic>
        <p:nvPicPr>
          <p:cNvPr id="207876" name="Picture 4" descr="MCj039811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2420938"/>
            <a:ext cx="4151313" cy="3600450"/>
          </a:xfrm>
          <a:prstGeom prst="rect">
            <a:avLst/>
          </a:prstGeom>
          <a:noFill/>
          <a:extLst>
            <a:ext uri="{909E8E84-426E-40DD-AFC4-6F175D3DCCD1}">
              <a14:hiddenFill xmlns:a14="http://schemas.microsoft.com/office/drawing/2010/main">
                <a:solidFill>
                  <a:srgbClr val="FFFFFF"/>
                </a:solidFill>
              </a14:hiddenFill>
            </a:ext>
          </a:extLst>
        </p:spPr>
      </p:pic>
      <p:sp>
        <p:nvSpPr>
          <p:cNvPr id="207877" name="Rectangle 5"/>
          <p:cNvSpPr>
            <a:spLocks noChangeArrowheads="1"/>
          </p:cNvSpPr>
          <p:nvPr/>
        </p:nvSpPr>
        <p:spPr bwMode="auto">
          <a:xfrm>
            <a:off x="468313" y="4508500"/>
            <a:ext cx="734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0"/>
              </a:spcBef>
              <a:defRPr sz="2400">
                <a:solidFill>
                  <a:schemeClr val="tx1"/>
                </a:solidFill>
                <a:latin typeface="Times" panose="02020603050405020304" pitchFamily="18" charset="0"/>
              </a:defRPr>
            </a:lvl1pPr>
            <a:lvl2pPr eaLnBrk="0" hangingPunct="0">
              <a:spcBef>
                <a:spcPct val="0"/>
              </a:spcBef>
              <a:defRPr sz="2400">
                <a:solidFill>
                  <a:schemeClr val="tx1"/>
                </a:solidFill>
                <a:latin typeface="Times" panose="02020603050405020304" pitchFamily="18" charset="0"/>
              </a:defRPr>
            </a:lvl2pPr>
            <a:lvl3pPr eaLnBrk="0" hangingPunct="0">
              <a:spcBef>
                <a:spcPct val="0"/>
              </a:spcBef>
              <a:defRPr sz="2400">
                <a:solidFill>
                  <a:schemeClr val="tx1"/>
                </a:solidFill>
                <a:latin typeface="Times" panose="02020603050405020304" pitchFamily="18" charset="0"/>
              </a:defRPr>
            </a:lvl3pPr>
            <a:lvl4pPr eaLnBrk="0" hangingPunct="0">
              <a:spcBef>
                <a:spcPct val="0"/>
              </a:spcBef>
              <a:defRPr sz="2400">
                <a:solidFill>
                  <a:schemeClr val="tx1"/>
                </a:solidFill>
                <a:latin typeface="Times" panose="02020603050405020304" pitchFamily="18" charset="0"/>
              </a:defRPr>
            </a:lvl4pPr>
            <a:lvl5pPr eaLnBrk="0" hangingPunct="0">
              <a:spcBef>
                <a:spcPct val="0"/>
              </a:spcBef>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20000"/>
              </a:spcBef>
            </a:pPr>
            <a:endParaRPr lang="nb-NO" altLang="nb-NO">
              <a:solidFill>
                <a:schemeClr val="bg2"/>
              </a:solidFill>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algn="ctr"/>
            <a:r>
              <a:rPr lang="nb-NO" altLang="nb-NO">
                <a:latin typeface="Comic Sans MS" panose="030F0702030302020204" pitchFamily="66" charset="0"/>
              </a:rPr>
              <a:t>LÆRING AV AVVIK</a:t>
            </a:r>
          </a:p>
        </p:txBody>
      </p:sp>
      <p:sp>
        <p:nvSpPr>
          <p:cNvPr id="214019" name="Rectangle 3"/>
          <p:cNvSpPr>
            <a:spLocks noGrp="1" noChangeArrowheads="1"/>
          </p:cNvSpPr>
          <p:nvPr>
            <p:ph type="body" idx="1"/>
          </p:nvPr>
        </p:nvSpPr>
        <p:spPr/>
        <p:txBody>
          <a:bodyPr/>
          <a:lstStyle/>
          <a:p>
            <a:r>
              <a:rPr lang="nb-NO" altLang="nb-NO"/>
              <a:t>Eksempel</a:t>
            </a:r>
          </a:p>
          <a:p>
            <a:pPr>
              <a:buFontTx/>
              <a:buChar char="•"/>
            </a:pPr>
            <a:r>
              <a:rPr lang="nb-NO" altLang="nb-NO"/>
              <a:t> forbedring av arbeidsrutiner</a:t>
            </a:r>
          </a:p>
          <a:p>
            <a:pPr>
              <a:buFontTx/>
              <a:buChar char="•"/>
            </a:pPr>
            <a:r>
              <a:rPr lang="nb-NO" altLang="nb-NO"/>
              <a:t> samhandling</a:t>
            </a:r>
          </a:p>
          <a:p>
            <a:pPr>
              <a:buFontTx/>
              <a:buChar char="•"/>
            </a:pPr>
            <a:r>
              <a:rPr lang="nb-NO" altLang="nb-NO"/>
              <a:t> organisering</a:t>
            </a:r>
          </a:p>
          <a:p>
            <a:pPr>
              <a:buFontTx/>
              <a:buChar char="•"/>
            </a:pPr>
            <a:r>
              <a:rPr lang="nb-NO" altLang="nb-NO"/>
              <a:t> opplæring</a:t>
            </a:r>
          </a:p>
          <a:p>
            <a:pPr>
              <a:buFontTx/>
              <a:buChar char="•"/>
            </a:pPr>
            <a:r>
              <a:rPr lang="nb-NO" altLang="nb-NO"/>
              <a:t> informasjon</a:t>
            </a:r>
          </a:p>
          <a:p>
            <a:pPr>
              <a:buFontTx/>
              <a:buChar char="•"/>
            </a:pPr>
            <a:r>
              <a:rPr lang="nb-NO" altLang="nb-NO"/>
              <a:t> vedlikehold osv</a:t>
            </a:r>
          </a:p>
          <a:p>
            <a:r>
              <a:rPr lang="nb-NO" altLang="nb-NO"/>
              <a:t>	Alt dette kan bidra til forebygging av at hendelsen inntreffer på nytt,   eller et annet sted</a:t>
            </a:r>
          </a:p>
        </p:txBody>
      </p:sp>
      <p:pic>
        <p:nvPicPr>
          <p:cNvPr id="214020" name="Picture 4" descr="PE01605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628775"/>
            <a:ext cx="38100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48" name="Rectangle 748"/>
          <p:cNvSpPr>
            <a:spLocks noGrp="1" noChangeArrowheads="1"/>
          </p:cNvSpPr>
          <p:nvPr>
            <p:ph type="title"/>
          </p:nvPr>
        </p:nvSpPr>
        <p:spPr/>
        <p:txBody>
          <a:bodyPr/>
          <a:lstStyle/>
          <a:p>
            <a:pPr algn="ctr"/>
            <a:r>
              <a:rPr lang="nb-NO" altLang="nb-NO">
                <a:latin typeface="Comic Sans MS" panose="030F0702030302020204" pitchFamily="66" charset="0"/>
              </a:rPr>
              <a:t>ANSVAR FOR Å MELDE AVVIK</a:t>
            </a:r>
          </a:p>
        </p:txBody>
      </p:sp>
      <p:sp>
        <p:nvSpPr>
          <p:cNvPr id="205549" name="Rectangle 749"/>
          <p:cNvSpPr>
            <a:spLocks noGrp="1" noChangeArrowheads="1"/>
          </p:cNvSpPr>
          <p:nvPr>
            <p:ph type="body" sz="half" idx="1"/>
          </p:nvPr>
        </p:nvSpPr>
        <p:spPr>
          <a:xfrm>
            <a:off x="323850" y="1341438"/>
            <a:ext cx="8207375" cy="2994025"/>
          </a:xfrm>
        </p:spPr>
        <p:txBody>
          <a:bodyPr/>
          <a:lstStyle/>
          <a:p>
            <a:pPr lvl="1"/>
            <a:r>
              <a:rPr lang="nb-NO" altLang="nb-NO" sz="2400"/>
              <a:t>Alle som oppdager et avvik</a:t>
            </a:r>
          </a:p>
          <a:p>
            <a:pPr lvl="1"/>
            <a:r>
              <a:rPr lang="nb-NO" altLang="nb-NO" sz="2400"/>
              <a:t>Den som har ansvar for en aktivitet har ansvaret for at avviksbehandling, følger linjen</a:t>
            </a:r>
          </a:p>
          <a:p>
            <a:pPr lvl="1"/>
            <a:r>
              <a:rPr lang="nb-NO" altLang="nb-NO" sz="2400"/>
              <a:t>Avklare ansvar og gjøre rutiner for melding kjent for ansatte</a:t>
            </a:r>
          </a:p>
          <a:p>
            <a:pPr lvl="1"/>
            <a:r>
              <a:rPr lang="nb-NO" altLang="nb-NO" sz="2400"/>
              <a:t>Har ansvaret for å rapportere dette tjenestevei</a:t>
            </a:r>
          </a:p>
          <a:p>
            <a:pPr lvl="1"/>
            <a:r>
              <a:rPr lang="nb-NO" altLang="nb-NO" sz="2400"/>
              <a:t>Iverksette nødvendige strakstiltak for å begrense skade/konsekvens</a:t>
            </a:r>
          </a:p>
          <a:p>
            <a:pPr lvl="1">
              <a:buFont typeface="Times" panose="02020603050405020304" pitchFamily="18" charset="0"/>
              <a:buNone/>
            </a:pPr>
            <a:r>
              <a:rPr lang="nb-NO" altLang="nb-NO" sz="24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algn="ctr"/>
            <a:r>
              <a:rPr lang="nb-NO" altLang="nb-NO">
                <a:latin typeface="Comic Sans MS" panose="030F0702030302020204" pitchFamily="66" charset="0"/>
              </a:rPr>
              <a:t>TILTAK</a:t>
            </a:r>
          </a:p>
        </p:txBody>
      </p:sp>
      <p:sp>
        <p:nvSpPr>
          <p:cNvPr id="220163" name="Rectangle 3"/>
          <p:cNvSpPr>
            <a:spLocks noGrp="1" noChangeArrowheads="1"/>
          </p:cNvSpPr>
          <p:nvPr>
            <p:ph type="body" idx="1"/>
          </p:nvPr>
        </p:nvSpPr>
        <p:spPr>
          <a:xfrm>
            <a:off x="827088" y="1412875"/>
            <a:ext cx="8153400" cy="4578350"/>
          </a:xfrm>
        </p:spPr>
        <p:txBody>
          <a:bodyPr/>
          <a:lstStyle/>
          <a:p>
            <a:pPr>
              <a:lnSpc>
                <a:spcPct val="90000"/>
              </a:lnSpc>
            </a:pPr>
            <a:r>
              <a:rPr lang="nb-NO" altLang="nb-NO"/>
              <a:t>Korrigerende tiltak</a:t>
            </a:r>
          </a:p>
          <a:p>
            <a:pPr>
              <a:lnSpc>
                <a:spcPct val="90000"/>
              </a:lnSpc>
              <a:buFontTx/>
              <a:buChar char="•"/>
            </a:pPr>
            <a:r>
              <a:rPr lang="nb-NO" altLang="nb-NO"/>
              <a:t> strakstiltak</a:t>
            </a:r>
          </a:p>
          <a:p>
            <a:pPr>
              <a:lnSpc>
                <a:spcPct val="90000"/>
              </a:lnSpc>
              <a:buFontTx/>
              <a:buChar char="•"/>
            </a:pPr>
            <a:r>
              <a:rPr lang="nb-NO" altLang="nb-NO"/>
              <a:t>Gjenopprette/reparere</a:t>
            </a:r>
          </a:p>
          <a:p>
            <a:pPr>
              <a:lnSpc>
                <a:spcPct val="90000"/>
              </a:lnSpc>
              <a:buFontTx/>
              <a:buChar char="•"/>
            </a:pPr>
            <a:r>
              <a:rPr lang="nb-NO" altLang="nb-NO"/>
              <a:t>Hindre gjentakelse</a:t>
            </a:r>
          </a:p>
          <a:p>
            <a:pPr>
              <a:lnSpc>
                <a:spcPct val="90000"/>
              </a:lnSpc>
            </a:pPr>
            <a:endParaRPr lang="nb-NO" altLang="nb-NO"/>
          </a:p>
          <a:p>
            <a:pPr>
              <a:lnSpc>
                <a:spcPct val="90000"/>
              </a:lnSpc>
            </a:pPr>
            <a:r>
              <a:rPr lang="nb-NO" altLang="nb-NO"/>
              <a:t>Forebyggende tiltak</a:t>
            </a:r>
          </a:p>
          <a:p>
            <a:pPr>
              <a:lnSpc>
                <a:spcPct val="90000"/>
              </a:lnSpc>
              <a:buFontTx/>
              <a:buChar char="•"/>
            </a:pPr>
            <a:r>
              <a:rPr lang="nb-NO" altLang="nb-NO"/>
              <a:t>Tiltak for å fjerne årsak til evt potensiele avvik eller uønskede situasjoner, som ikke ennå har oppstått</a:t>
            </a:r>
          </a:p>
          <a:p>
            <a:pPr>
              <a:lnSpc>
                <a:spcPct val="90000"/>
              </a:lnSpc>
              <a:buFontTx/>
              <a:buChar char="•"/>
            </a:pPr>
            <a:r>
              <a:rPr lang="nb-NO" altLang="nb-NO"/>
              <a:t>Overførings verdi</a:t>
            </a:r>
          </a:p>
          <a:p>
            <a:pPr>
              <a:lnSpc>
                <a:spcPct val="90000"/>
              </a:lnSpc>
              <a:buFontTx/>
              <a:buChar char="•"/>
            </a:pPr>
            <a:r>
              <a:rPr lang="nb-NO" altLang="nb-NO"/>
              <a:t>Hva kan vi lære her som kan brukes på andre steder/områder for å minske risikoen for avvik der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body" idx="1"/>
          </p:nvPr>
        </p:nvSpPr>
        <p:spPr>
          <a:xfrm>
            <a:off x="107950" y="981075"/>
            <a:ext cx="9036050" cy="4114800"/>
          </a:xfrm>
          <a:noFill/>
          <a:ln/>
        </p:spPr>
        <p:txBody>
          <a:bodyPr/>
          <a:lstStyle/>
          <a:p>
            <a:pPr>
              <a:lnSpc>
                <a:spcPct val="90000"/>
              </a:lnSpc>
            </a:pPr>
            <a:r>
              <a:rPr lang="nb-NO" altLang="nb-NO" sz="2800">
                <a:solidFill>
                  <a:srgbClr val="FF3300"/>
                </a:solidFill>
                <a:latin typeface="Times New Roman" panose="02020603050405020304" pitchFamily="18" charset="0"/>
              </a:rPr>
              <a:t>Alle som yter spesialisthelsetjeneste</a:t>
            </a:r>
            <a:r>
              <a:rPr lang="nb-NO" altLang="nb-NO" sz="2800">
                <a:latin typeface="Times New Roman" panose="02020603050405020304" pitchFamily="18" charset="0"/>
              </a:rPr>
              <a:t> har plikt til å melde</a:t>
            </a:r>
          </a:p>
          <a:p>
            <a:pPr>
              <a:lnSpc>
                <a:spcPct val="90000"/>
              </a:lnSpc>
            </a:pPr>
            <a:r>
              <a:rPr lang="nb-NO" altLang="nb-NO" sz="2800">
                <a:latin typeface="Times New Roman" panose="02020603050405020304" pitchFamily="18" charset="0"/>
              </a:rPr>
              <a:t>fra om hendelser som har ført til eller kunne ha ført til</a:t>
            </a:r>
          </a:p>
          <a:p>
            <a:pPr>
              <a:lnSpc>
                <a:spcPct val="90000"/>
              </a:lnSpc>
            </a:pPr>
            <a:r>
              <a:rPr lang="nb-NO" altLang="nb-NO" sz="2800">
                <a:latin typeface="Times New Roman" panose="02020603050405020304" pitchFamily="18" charset="0"/>
              </a:rPr>
              <a:t>betydelig personskade på pasienter. </a:t>
            </a:r>
          </a:p>
          <a:p>
            <a:pPr>
              <a:lnSpc>
                <a:spcPct val="90000"/>
              </a:lnSpc>
            </a:pPr>
            <a:endParaRPr lang="nb-NO" altLang="nb-NO" sz="2800">
              <a:latin typeface="Times New Roman" panose="02020603050405020304" pitchFamily="18" charset="0"/>
            </a:endParaRPr>
          </a:p>
          <a:p>
            <a:pPr>
              <a:lnSpc>
                <a:spcPct val="90000"/>
              </a:lnSpc>
            </a:pPr>
            <a:r>
              <a:rPr lang="nb-NO" altLang="nb-NO" sz="2800">
                <a:latin typeface="Times New Roman" panose="02020603050405020304" pitchFamily="18" charset="0"/>
              </a:rPr>
              <a:t>Meldeplikten framgår av lov om spesialisthelsetjenesten </a:t>
            </a:r>
          </a:p>
          <a:p>
            <a:pPr>
              <a:lnSpc>
                <a:spcPct val="90000"/>
              </a:lnSpc>
            </a:pPr>
            <a:r>
              <a:rPr lang="nb-NO" altLang="nb-NO" sz="2800">
                <a:latin typeface="Times New Roman" panose="02020603050405020304" pitchFamily="18" charset="0"/>
              </a:rPr>
              <a:t>§ 3-3 og gjelder både somatiske og psykiatriske</a:t>
            </a:r>
          </a:p>
          <a:p>
            <a:pPr>
              <a:lnSpc>
                <a:spcPct val="90000"/>
              </a:lnSpc>
            </a:pPr>
            <a:r>
              <a:rPr lang="nb-NO" altLang="nb-NO" sz="2800">
                <a:latin typeface="Times New Roman" panose="02020603050405020304" pitchFamily="18" charset="0"/>
              </a:rPr>
              <a:t>helseinstitusjoner. Det er Helsetilsynet i fylket som mottar</a:t>
            </a:r>
          </a:p>
          <a:p>
            <a:pPr>
              <a:lnSpc>
                <a:spcPct val="90000"/>
              </a:lnSpc>
            </a:pPr>
            <a:r>
              <a:rPr lang="nb-NO" altLang="nb-NO" sz="2800">
                <a:latin typeface="Times New Roman" panose="02020603050405020304" pitchFamily="18" charset="0"/>
              </a:rPr>
              <a:t>meldingene ( etter intern behandling i helseforetaket). </a:t>
            </a:r>
          </a:p>
        </p:txBody>
      </p:sp>
      <p:sp>
        <p:nvSpPr>
          <p:cNvPr id="227331" name="Rectangle 3"/>
          <p:cNvSpPr>
            <a:spLocks noGrp="1" noChangeArrowheads="1"/>
          </p:cNvSpPr>
          <p:nvPr>
            <p:ph type="title"/>
          </p:nvPr>
        </p:nvSpPr>
        <p:spPr>
          <a:xfrm>
            <a:off x="107950" y="53975"/>
            <a:ext cx="7924800" cy="1143000"/>
          </a:xfrm>
          <a:noFill/>
          <a:ln/>
        </p:spPr>
        <p:txBody>
          <a:bodyPr/>
          <a:lstStyle/>
          <a:p>
            <a:pPr algn="ctr"/>
            <a:r>
              <a:rPr lang="nb-NO" altLang="nb-NO" b="1">
                <a:latin typeface="Comic Sans MS" panose="030F0702030302020204" pitchFamily="66" charset="0"/>
              </a:rPr>
              <a:t>Meldeplikten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 utforming">
  <a:themeElements>
    <a:clrScheme name="Standard utforming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Standard utforming">
      <a:majorFont>
        <a:latin typeface="ScalaSans-Bol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l" defTabSz="914400" rtl="0" eaLnBrk="1" fontAlgn="base" latinLnBrk="0" hangingPunct="1">
          <a:lnSpc>
            <a:spcPct val="100000"/>
          </a:lnSpc>
          <a:spcBef>
            <a:spcPct val="20000"/>
          </a:spcBef>
          <a:spcAft>
            <a:spcPct val="0"/>
          </a:spcAft>
          <a:buClr>
            <a:srgbClr val="214991"/>
          </a:buClr>
          <a:buSzPct val="75000"/>
          <a:buFontTx/>
          <a:buNone/>
          <a:tabLst/>
          <a:defRPr kumimoji="0" lang="en-GB" altLang="nb-NO" sz="3200" b="1" i="0" u="none" strike="noStrike" cap="none" normalizeH="0" baseline="0" smtClean="0">
            <a:ln>
              <a:noFill/>
            </a:ln>
            <a:solidFill>
              <a:schemeClr val="bg2"/>
            </a:solidFill>
            <a:effectLst/>
            <a:latin typeface="Comic Sans MS" panose="030F0702030302020204"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457200" marR="0" indent="-457200" algn="l" defTabSz="914400" rtl="0" eaLnBrk="1" fontAlgn="base" latinLnBrk="0" hangingPunct="1">
          <a:lnSpc>
            <a:spcPct val="100000"/>
          </a:lnSpc>
          <a:spcBef>
            <a:spcPct val="20000"/>
          </a:spcBef>
          <a:spcAft>
            <a:spcPct val="0"/>
          </a:spcAft>
          <a:buClr>
            <a:srgbClr val="214991"/>
          </a:buClr>
          <a:buSzPct val="75000"/>
          <a:buFontTx/>
          <a:buNone/>
          <a:tabLst/>
          <a:defRPr kumimoji="0" lang="en-GB" altLang="nb-NO" sz="3200" b="1" i="0" u="none" strike="noStrike" cap="none" normalizeH="0" baseline="0" smtClean="0">
            <a:ln>
              <a:noFill/>
            </a:ln>
            <a:solidFill>
              <a:schemeClr val="bg2"/>
            </a:solidFill>
            <a:effectLst/>
            <a:latin typeface="Comic Sans MS" panose="030F0702030302020204" pitchFamily="66" charset="0"/>
          </a:defRPr>
        </a:defPPr>
      </a:lstStyle>
    </a:lnDef>
  </a:objectDefaults>
  <a:extraClrSchemeLst>
    <a:extraClrScheme>
      <a:clrScheme name="Standard utforming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1145</TotalTime>
  <Words>1010</Words>
  <Application>Microsoft Office PowerPoint</Application>
  <PresentationFormat>Skjermfremvisning (4:3)</PresentationFormat>
  <Paragraphs>161</Paragraphs>
  <Slides>23</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23</vt:i4>
      </vt:variant>
    </vt:vector>
  </HeadingPairs>
  <TitlesOfParts>
    <vt:vector size="29" baseType="lpstr">
      <vt:lpstr>Times</vt:lpstr>
      <vt:lpstr>ScalaSans-Bold</vt:lpstr>
      <vt:lpstr>Times New Roman</vt:lpstr>
      <vt:lpstr>Garamond</vt:lpstr>
      <vt:lpstr>Comic Sans MS</vt:lpstr>
      <vt:lpstr>Standard utforming</vt:lpstr>
      <vt:lpstr>AVIKSHÅNDTERING OG MELDEPLIKT</vt:lpstr>
      <vt:lpstr>SITUASJONSBESKRIVELSE</vt:lpstr>
      <vt:lpstr>PERSONLIG LIDELSE</vt:lpstr>
      <vt:lpstr>AVVIK </vt:lpstr>
      <vt:lpstr>AVVIK = LÆRING = FORBEDRING</vt:lpstr>
      <vt:lpstr>LÆRING AV AVVIK</vt:lpstr>
      <vt:lpstr>ANSVAR FOR Å MELDE AVVIK</vt:lpstr>
      <vt:lpstr>TILTAK</vt:lpstr>
      <vt:lpstr>Meldeplikten</vt:lpstr>
      <vt:lpstr>HVA SKAL MELDES?</vt:lpstr>
      <vt:lpstr>EKSEMPLER PÅ MELDEPLIKTIGE HENDELSER  §3.3</vt:lpstr>
      <vt:lpstr>AVVIKSHÅNDTERING</vt:lpstr>
      <vt:lpstr>AVVIKSHÅNDTERING</vt:lpstr>
      <vt:lpstr>HVORDAN MELDE AVVIK</vt:lpstr>
      <vt:lpstr>HVORFOR MELDES IKKE AVVIK ?</vt:lpstr>
      <vt:lpstr>Kvalitetsindikatorer</vt:lpstr>
      <vt:lpstr>FORBEDRING</vt:lpstr>
      <vt:lpstr>Lov om medisinsk utstyr</vt:lpstr>
      <vt:lpstr>Forskrift om medisinsk utstyr. </vt:lpstr>
      <vt:lpstr>Hva skal meldes?</vt:lpstr>
      <vt:lpstr>”PASIENTSAKER” BEHANDLET I 2009 </vt:lpstr>
      <vt:lpstr>HELSEPERSONELLOVEN</vt:lpstr>
      <vt:lpstr>ORGANISASJONEN</vt:lpstr>
    </vt:vector>
  </TitlesOfParts>
  <Manager/>
  <Company>Helse Midt-Norge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subject/>
  <dc:creator>thaukaas</dc:creator>
  <cp:keywords/>
  <dc:description/>
  <cp:lastModifiedBy>sys_rpa_robot01_prd</cp:lastModifiedBy>
  <cp:revision>57</cp:revision>
  <dcterms:created xsi:type="dcterms:W3CDTF">2003-12-02T15:27:38Z</dcterms:created>
  <dcterms:modified xsi:type="dcterms:W3CDTF">2021-09-29T14:40:33Z</dcterms:modified>
  <cp:category/>
</cp:coreProperties>
</file>