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9.jpg" ContentType="image/jpe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9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num, Sigrun" userId="S::sigrun.bertnum@helse-nordtrondelag.no::ce5c5ae2-e2ba-464a-9e2e-3fadc283c148" providerId="AD" clId="Web-{8E95C1A8-C06A-7FCB-40D7-6A237853BDB1}"/>
    <pc:docChg chg="mod modMainMaster">
      <pc:chgData name="Bertnum, Sigrun" userId="S::sigrun.bertnum@helse-nordtrondelag.no::ce5c5ae2-e2ba-464a-9e2e-3fadc283c148" providerId="AD" clId="Web-{8E95C1A8-C06A-7FCB-40D7-6A237853BDB1}" dt="2025-04-02T08:57:20.923" v="1" actId="33475"/>
      <pc:docMkLst>
        <pc:docMk/>
      </pc:docMkLst>
      <pc:sldMasterChg chg="addSp">
        <pc:chgData name="Bertnum, Sigrun" userId="S::sigrun.bertnum@helse-nordtrondelag.no::ce5c5ae2-e2ba-464a-9e2e-3fadc283c148" providerId="AD" clId="Web-{8E95C1A8-C06A-7FCB-40D7-6A237853BDB1}" dt="2025-04-02T08:57:20.923" v="0" actId="33475"/>
        <pc:sldMasterMkLst>
          <pc:docMk/>
          <pc:sldMasterMk cId="2627314384" sldId="2147483660"/>
        </pc:sldMasterMkLst>
        <pc:spChg chg="add">
          <ac:chgData name="Bertnum, Sigrun" userId="S::sigrun.bertnum@helse-nordtrondelag.no::ce5c5ae2-e2ba-464a-9e2e-3fadc283c148" providerId="AD" clId="Web-{8E95C1A8-C06A-7FCB-40D7-6A237853BDB1}" dt="2025-04-02T08:57:20.923" v="0" actId="33475"/>
          <ac:spMkLst>
            <pc:docMk/>
            <pc:sldMasterMk cId="2627314384" sldId="2147483660"/>
            <ac:spMk id="8" creationId="{B80C524C-C458-C749-2E46-76B6CC2C7322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8A55-5331-4119-A0A7-D9E60431BDED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10FD-76E0-4575-96D1-C949B4C97E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846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8A55-5331-4119-A0A7-D9E60431BDED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10FD-76E0-4575-96D1-C949B4C97E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439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8A55-5331-4119-A0A7-D9E60431BDED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10FD-76E0-4575-96D1-C949B4C97E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06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8A55-5331-4119-A0A7-D9E60431BDED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10FD-76E0-4575-96D1-C949B4C97E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772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8A55-5331-4119-A0A7-D9E60431BDED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10FD-76E0-4575-96D1-C949B4C97E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433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8A55-5331-4119-A0A7-D9E60431BDED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10FD-76E0-4575-96D1-C949B4C97E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139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8A55-5331-4119-A0A7-D9E60431BDED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10FD-76E0-4575-96D1-C949B4C97E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492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8A55-5331-4119-A0A7-D9E60431BDED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10FD-76E0-4575-96D1-C949B4C97E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100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8A55-5331-4119-A0A7-D9E60431BDED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10FD-76E0-4575-96D1-C949B4C97E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684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8A55-5331-4119-A0A7-D9E60431BDED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10FD-76E0-4575-96D1-C949B4C97E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506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8A55-5331-4119-A0A7-D9E60431BDED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10FD-76E0-4575-96D1-C949B4C97E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598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98A55-5331-4119-A0A7-D9E60431BDED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310FD-76E0-4575-96D1-C949B4C97E4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0C524C-C458-C749-2E46-76B6CC2C7322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703060"/>
            <a:ext cx="206375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6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</a:t>
            </a:r>
          </a:p>
        </p:txBody>
      </p:sp>
    </p:spTree>
    <p:extLst>
      <p:ext uri="{BB962C8B-B14F-4D97-AF65-F5344CB8AC3E}">
        <p14:creationId xmlns:p14="http://schemas.microsoft.com/office/powerpoint/2010/main" val="262731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jpeg"/><Relationship Id="rId18" Type="http://schemas.openxmlformats.org/officeDocument/2006/relationships/image" Target="../media/image17.jpg"/><Relationship Id="rId26" Type="http://schemas.openxmlformats.org/officeDocument/2006/relationships/image" Target="../media/image25.jpe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5" Type="http://schemas.openxmlformats.org/officeDocument/2006/relationships/image" Target="../media/image24.jp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20" Type="http://schemas.openxmlformats.org/officeDocument/2006/relationships/image" Target="../media/image19.jp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24" Type="http://schemas.openxmlformats.org/officeDocument/2006/relationships/image" Target="../media/image23.jp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23" Type="http://schemas.openxmlformats.org/officeDocument/2006/relationships/image" Target="../media/image22.jp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emf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jpg"/><Relationship Id="rId27" Type="http://schemas.openxmlformats.org/officeDocument/2006/relationships/image" Target="../media/image26.jp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object 62"/>
          <p:cNvPicPr/>
          <p:nvPr/>
        </p:nvPicPr>
        <p:blipFill rotWithShape="1">
          <a:blip r:embed="rId2" cstate="print"/>
          <a:srcRect l="24809" t="19907" r="23984" b="8331"/>
          <a:stretch/>
        </p:blipFill>
        <p:spPr>
          <a:xfrm>
            <a:off x="8345277" y="3200400"/>
            <a:ext cx="680239" cy="806662"/>
          </a:xfrm>
          <a:prstGeom prst="rect">
            <a:avLst/>
          </a:prstGeom>
        </p:spPr>
      </p:pic>
      <p:pic>
        <p:nvPicPr>
          <p:cNvPr id="52" name="object 60"/>
          <p:cNvPicPr>
            <a:picLocks noChangeAspect="1"/>
          </p:cNvPicPr>
          <p:nvPr/>
        </p:nvPicPr>
        <p:blipFill rotWithShape="1">
          <a:blip r:embed="rId3" cstate="print"/>
          <a:srcRect l="13560" r="17797"/>
          <a:stretch/>
        </p:blipFill>
        <p:spPr>
          <a:xfrm>
            <a:off x="7660036" y="3204634"/>
            <a:ext cx="679303" cy="798918"/>
          </a:xfrm>
          <a:prstGeom prst="rect">
            <a:avLst/>
          </a:prstGeom>
        </p:spPr>
      </p:pic>
      <p:pic>
        <p:nvPicPr>
          <p:cNvPr id="53" name="Bilde 52"/>
          <p:cNvPicPr>
            <a:picLocks noChangeAspect="1"/>
          </p:cNvPicPr>
          <p:nvPr/>
        </p:nvPicPr>
        <p:blipFill rotWithShape="1">
          <a:blip r:embed="rId4"/>
          <a:srcRect r="26084"/>
          <a:stretch/>
        </p:blipFill>
        <p:spPr>
          <a:xfrm>
            <a:off x="6969748" y="3201879"/>
            <a:ext cx="682951" cy="808461"/>
          </a:xfrm>
          <a:prstGeom prst="rect">
            <a:avLst/>
          </a:prstGeom>
        </p:spPr>
      </p:pic>
      <p:pic>
        <p:nvPicPr>
          <p:cNvPr id="51" name="object 58"/>
          <p:cNvPicPr/>
          <p:nvPr/>
        </p:nvPicPr>
        <p:blipFill rotWithShape="1">
          <a:blip r:embed="rId5" cstate="print"/>
          <a:srcRect l="27831" t="22586" r="31781" b="5104"/>
          <a:stretch/>
        </p:blipFill>
        <p:spPr>
          <a:xfrm>
            <a:off x="6282369" y="3203154"/>
            <a:ext cx="680892" cy="801279"/>
          </a:xfrm>
          <a:prstGeom prst="rect">
            <a:avLst/>
          </a:prstGeom>
        </p:spPr>
      </p:pic>
      <p:pic>
        <p:nvPicPr>
          <p:cNvPr id="50" name="object 57"/>
          <p:cNvPicPr>
            <a:picLocks noChangeAspect="1"/>
          </p:cNvPicPr>
          <p:nvPr/>
        </p:nvPicPr>
        <p:blipFill rotWithShape="1">
          <a:blip r:embed="rId6" cstate="print"/>
          <a:srcRect l="18184" r="13366"/>
          <a:stretch/>
        </p:blipFill>
        <p:spPr>
          <a:xfrm>
            <a:off x="5599323" y="3201879"/>
            <a:ext cx="677537" cy="799674"/>
          </a:xfrm>
          <a:prstGeom prst="rect">
            <a:avLst/>
          </a:prstGeom>
        </p:spPr>
      </p:pic>
      <p:pic>
        <p:nvPicPr>
          <p:cNvPr id="49" name="Picture 2" descr="aa95ff43-c7a0-4108-bf7c-ad70fca0eb12@helsem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5" r="7211"/>
          <a:stretch/>
        </p:blipFill>
        <p:spPr bwMode="auto">
          <a:xfrm>
            <a:off x="4910769" y="3207175"/>
            <a:ext cx="677802" cy="79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Bilde 47">
            <a:extLst>
              <a:ext uri="{FF2B5EF4-FFF2-40B4-BE49-F238E27FC236}">
                <a16:creationId xmlns:a16="http://schemas.microsoft.com/office/drawing/2014/main" id="{23E8FEFC-20F7-4A29-940F-A8FB4338C62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9" t="9560" b="12481"/>
          <a:stretch/>
        </p:blipFill>
        <p:spPr>
          <a:xfrm>
            <a:off x="4222214" y="3204894"/>
            <a:ext cx="683913" cy="802491"/>
          </a:xfrm>
          <a:prstGeom prst="rect">
            <a:avLst/>
          </a:prstGeom>
        </p:spPr>
      </p:pic>
      <p:pic>
        <p:nvPicPr>
          <p:cNvPr id="47" name="Bilde 46"/>
          <p:cNvPicPr>
            <a:picLocks noChangeAspect="1"/>
          </p:cNvPicPr>
          <p:nvPr/>
        </p:nvPicPr>
        <p:blipFill rotWithShape="1">
          <a:blip r:embed="rId9"/>
          <a:srcRect l="1" r="6295"/>
          <a:stretch/>
        </p:blipFill>
        <p:spPr>
          <a:xfrm>
            <a:off x="3537068" y="3208212"/>
            <a:ext cx="677484" cy="794166"/>
          </a:xfrm>
          <a:prstGeom prst="rect">
            <a:avLst/>
          </a:prstGeom>
        </p:spPr>
      </p:pic>
      <p:pic>
        <p:nvPicPr>
          <p:cNvPr id="46" name="Bilde 45"/>
          <p:cNvPicPr>
            <a:picLocks noChangeAspect="1"/>
          </p:cNvPicPr>
          <p:nvPr/>
        </p:nvPicPr>
        <p:blipFill rotWithShape="1">
          <a:blip r:embed="rId10"/>
          <a:srcRect l="14635"/>
          <a:stretch/>
        </p:blipFill>
        <p:spPr>
          <a:xfrm>
            <a:off x="2847859" y="3202274"/>
            <a:ext cx="684215" cy="808461"/>
          </a:xfrm>
          <a:prstGeom prst="rect">
            <a:avLst/>
          </a:prstGeom>
        </p:spPr>
      </p:pic>
      <p:pic>
        <p:nvPicPr>
          <p:cNvPr id="45" name="object 55"/>
          <p:cNvPicPr>
            <a:picLocks noChangeAspect="1"/>
          </p:cNvPicPr>
          <p:nvPr/>
        </p:nvPicPr>
        <p:blipFill rotWithShape="1">
          <a:blip r:embed="rId11" cstate="print"/>
          <a:srcRect l="16385" r="14147" b="2491"/>
          <a:stretch/>
        </p:blipFill>
        <p:spPr>
          <a:xfrm>
            <a:off x="2162060" y="3201879"/>
            <a:ext cx="680554" cy="802752"/>
          </a:xfrm>
          <a:prstGeom prst="rect">
            <a:avLst/>
          </a:prstGeom>
        </p:spPr>
      </p:pic>
      <p:pic>
        <p:nvPicPr>
          <p:cNvPr id="43" name="object 54"/>
          <p:cNvPicPr>
            <a:picLocks noChangeAspect="1"/>
          </p:cNvPicPr>
          <p:nvPr/>
        </p:nvPicPr>
        <p:blipFill rotWithShape="1">
          <a:blip r:embed="rId12" cstate="print"/>
          <a:srcRect l="9623" r="5830"/>
          <a:stretch/>
        </p:blipFill>
        <p:spPr>
          <a:xfrm>
            <a:off x="1473506" y="3202340"/>
            <a:ext cx="677537" cy="807706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7" t="22352" r="16169" b="14500"/>
          <a:stretch/>
        </p:blipFill>
        <p:spPr>
          <a:xfrm>
            <a:off x="785921" y="3203154"/>
            <a:ext cx="678192" cy="801477"/>
          </a:xfrm>
          <a:prstGeom prst="rect">
            <a:avLst/>
          </a:prstGeom>
        </p:spPr>
      </p:pic>
      <p:pic>
        <p:nvPicPr>
          <p:cNvPr id="39" name="object 52"/>
          <p:cNvPicPr>
            <a:picLocks noChangeAspect="1"/>
          </p:cNvPicPr>
          <p:nvPr/>
        </p:nvPicPr>
        <p:blipFill rotWithShape="1">
          <a:blip r:embed="rId14" cstate="print"/>
          <a:srcRect l="6829" b="1681"/>
          <a:stretch/>
        </p:blipFill>
        <p:spPr>
          <a:xfrm>
            <a:off x="8346402" y="1451313"/>
            <a:ext cx="679391" cy="611093"/>
          </a:xfrm>
          <a:prstGeom prst="rect">
            <a:avLst/>
          </a:prstGeom>
        </p:spPr>
      </p:pic>
      <p:pic>
        <p:nvPicPr>
          <p:cNvPr id="37" name="object 69"/>
          <p:cNvPicPr>
            <a:picLocks noChangeAspect="1"/>
          </p:cNvPicPr>
          <p:nvPr/>
        </p:nvPicPr>
        <p:blipFill rotWithShape="1">
          <a:blip r:embed="rId15" cstate="print"/>
          <a:srcRect l="9000" t="2568"/>
          <a:stretch/>
        </p:blipFill>
        <p:spPr>
          <a:xfrm>
            <a:off x="7658934" y="1451693"/>
            <a:ext cx="679961" cy="609473"/>
          </a:xfrm>
          <a:prstGeom prst="rect">
            <a:avLst/>
          </a:prstGeom>
        </p:spPr>
      </p:pic>
      <p:pic>
        <p:nvPicPr>
          <p:cNvPr id="38" name="object 51"/>
          <p:cNvPicPr>
            <a:picLocks noChangeAspect="1"/>
          </p:cNvPicPr>
          <p:nvPr/>
        </p:nvPicPr>
        <p:blipFill rotWithShape="1">
          <a:blip r:embed="rId16" cstate="print"/>
          <a:srcRect l="6490" b="2254"/>
          <a:stretch/>
        </p:blipFill>
        <p:spPr>
          <a:xfrm>
            <a:off x="6974803" y="1451534"/>
            <a:ext cx="673848" cy="607536"/>
          </a:xfrm>
          <a:prstGeom prst="rect">
            <a:avLst/>
          </a:prstGeom>
        </p:spPr>
      </p:pic>
      <p:pic>
        <p:nvPicPr>
          <p:cNvPr id="36" name="object 49"/>
          <p:cNvPicPr>
            <a:picLocks noChangeAspect="1"/>
          </p:cNvPicPr>
          <p:nvPr/>
        </p:nvPicPr>
        <p:blipFill rotWithShape="1">
          <a:blip r:embed="rId17" cstate="print"/>
          <a:srcRect l="22750" b="2063"/>
          <a:stretch/>
        </p:blipFill>
        <p:spPr>
          <a:xfrm>
            <a:off x="6283997" y="1452318"/>
            <a:ext cx="680892" cy="606752"/>
          </a:xfrm>
          <a:prstGeom prst="rect">
            <a:avLst/>
          </a:prstGeom>
        </p:spPr>
      </p:pic>
      <p:pic>
        <p:nvPicPr>
          <p:cNvPr id="35" name="object 48"/>
          <p:cNvPicPr>
            <a:picLocks noChangeAspect="1"/>
          </p:cNvPicPr>
          <p:nvPr/>
        </p:nvPicPr>
        <p:blipFill rotWithShape="1">
          <a:blip r:embed="rId18" cstate="print"/>
          <a:srcRect l="8995" t="1515"/>
          <a:stretch/>
        </p:blipFill>
        <p:spPr>
          <a:xfrm>
            <a:off x="5599866" y="1451693"/>
            <a:ext cx="676193" cy="612125"/>
          </a:xfrm>
          <a:prstGeom prst="rect">
            <a:avLst/>
          </a:prstGeom>
        </p:spPr>
      </p:pic>
      <p:pic>
        <p:nvPicPr>
          <p:cNvPr id="34" name="Bilde 33"/>
          <p:cNvPicPr>
            <a:picLocks noChangeAspect="1"/>
          </p:cNvPicPr>
          <p:nvPr/>
        </p:nvPicPr>
        <p:blipFill rotWithShape="1">
          <a:blip r:embed="rId19"/>
          <a:srcRect l="9361" t="2617" r="3804" b="3783"/>
          <a:stretch/>
        </p:blipFill>
        <p:spPr>
          <a:xfrm>
            <a:off x="4912396" y="1451533"/>
            <a:ext cx="678929" cy="611383"/>
          </a:xfrm>
          <a:prstGeom prst="rect">
            <a:avLst/>
          </a:prstGeom>
        </p:spPr>
      </p:pic>
      <p:pic>
        <p:nvPicPr>
          <p:cNvPr id="33" name="Bilde 32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t="8823" r="8255" b="5482"/>
          <a:stretch/>
        </p:blipFill>
        <p:spPr>
          <a:xfrm>
            <a:off x="4221591" y="1455031"/>
            <a:ext cx="681673" cy="606506"/>
          </a:xfrm>
          <a:prstGeom prst="rect">
            <a:avLst/>
          </a:prstGeom>
        </p:spPr>
      </p:pic>
      <p:pic>
        <p:nvPicPr>
          <p:cNvPr id="32" name="Bilde 31"/>
          <p:cNvPicPr>
            <a:picLocks noChangeAspect="1"/>
          </p:cNvPicPr>
          <p:nvPr/>
        </p:nvPicPr>
        <p:blipFill rotWithShape="1">
          <a:blip r:embed="rId21"/>
          <a:srcRect l="4340" t="6003" r="5154"/>
          <a:stretch/>
        </p:blipFill>
        <p:spPr>
          <a:xfrm>
            <a:off x="3537460" y="1451693"/>
            <a:ext cx="676381" cy="611342"/>
          </a:xfrm>
          <a:prstGeom prst="rect">
            <a:avLst/>
          </a:prstGeom>
        </p:spPr>
      </p:pic>
      <p:pic>
        <p:nvPicPr>
          <p:cNvPr id="31" name="object 47"/>
          <p:cNvPicPr>
            <a:picLocks noChangeAspect="1"/>
          </p:cNvPicPr>
          <p:nvPr/>
        </p:nvPicPr>
        <p:blipFill rotWithShape="1">
          <a:blip r:embed="rId22" cstate="print"/>
          <a:srcRect l="5813" t="1317" r="1016" b="328"/>
          <a:stretch/>
        </p:blipFill>
        <p:spPr>
          <a:xfrm>
            <a:off x="2846654" y="1455031"/>
            <a:ext cx="677457" cy="607375"/>
          </a:xfrm>
          <a:prstGeom prst="rect">
            <a:avLst/>
          </a:prstGeom>
        </p:spPr>
      </p:pic>
      <p:pic>
        <p:nvPicPr>
          <p:cNvPr id="30" name="object 46"/>
          <p:cNvPicPr>
            <a:picLocks noChangeAspect="1"/>
          </p:cNvPicPr>
          <p:nvPr/>
        </p:nvPicPr>
        <p:blipFill rotWithShape="1">
          <a:blip r:embed="rId23" cstate="print"/>
          <a:srcRect l="1217" t="1240"/>
          <a:stretch/>
        </p:blipFill>
        <p:spPr>
          <a:xfrm>
            <a:off x="2162523" y="1451693"/>
            <a:ext cx="676602" cy="610713"/>
          </a:xfrm>
          <a:prstGeom prst="rect">
            <a:avLst/>
          </a:prstGeom>
        </p:spPr>
      </p:pic>
      <p:pic>
        <p:nvPicPr>
          <p:cNvPr id="29" name="object 45"/>
          <p:cNvPicPr>
            <a:picLocks noChangeAspect="1"/>
          </p:cNvPicPr>
          <p:nvPr/>
        </p:nvPicPr>
        <p:blipFill rotWithShape="1">
          <a:blip r:embed="rId24" cstate="print"/>
          <a:srcRect l="1648" r="-1" b="1153"/>
          <a:stretch/>
        </p:blipFill>
        <p:spPr>
          <a:xfrm>
            <a:off x="1475054" y="1451693"/>
            <a:ext cx="678985" cy="614050"/>
          </a:xfrm>
          <a:prstGeom prst="rect">
            <a:avLst/>
          </a:prstGeom>
        </p:spPr>
      </p:pic>
      <p:pic>
        <p:nvPicPr>
          <p:cNvPr id="28" name="object 44"/>
          <p:cNvPicPr>
            <a:picLocks noChangeAspect="1"/>
          </p:cNvPicPr>
          <p:nvPr/>
        </p:nvPicPr>
        <p:blipFill rotWithShape="1">
          <a:blip r:embed="rId25" cstate="print"/>
          <a:srcRect l="5312" t="2553" r="-1"/>
          <a:stretch/>
        </p:blipFill>
        <p:spPr>
          <a:xfrm>
            <a:off x="787585" y="1451693"/>
            <a:ext cx="678665" cy="611921"/>
          </a:xfrm>
          <a:prstGeom prst="rect">
            <a:avLst/>
          </a:prstGeom>
        </p:spPr>
      </p:pic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534908"/>
              </p:ext>
            </p:extLst>
          </p:nvPr>
        </p:nvGraphicFramePr>
        <p:xfrm>
          <a:off x="94469" y="202509"/>
          <a:ext cx="8933290" cy="57441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7176">
                  <a:extLst>
                    <a:ext uri="{9D8B030D-6E8A-4147-A177-3AD203B41FA5}">
                      <a16:colId xmlns:a16="http://schemas.microsoft.com/office/drawing/2014/main" val="2878562425"/>
                    </a:ext>
                  </a:extLst>
                </a:gridCol>
                <a:gridCol w="687176">
                  <a:extLst>
                    <a:ext uri="{9D8B030D-6E8A-4147-A177-3AD203B41FA5}">
                      <a16:colId xmlns:a16="http://schemas.microsoft.com/office/drawing/2014/main" val="4235444811"/>
                    </a:ext>
                  </a:extLst>
                </a:gridCol>
                <a:gridCol w="687176">
                  <a:extLst>
                    <a:ext uri="{9D8B030D-6E8A-4147-A177-3AD203B41FA5}">
                      <a16:colId xmlns:a16="http://schemas.microsoft.com/office/drawing/2014/main" val="3068578788"/>
                    </a:ext>
                  </a:extLst>
                </a:gridCol>
                <a:gridCol w="687176">
                  <a:extLst>
                    <a:ext uri="{9D8B030D-6E8A-4147-A177-3AD203B41FA5}">
                      <a16:colId xmlns:a16="http://schemas.microsoft.com/office/drawing/2014/main" val="1973130272"/>
                    </a:ext>
                  </a:extLst>
                </a:gridCol>
                <a:gridCol w="687176">
                  <a:extLst>
                    <a:ext uri="{9D8B030D-6E8A-4147-A177-3AD203B41FA5}">
                      <a16:colId xmlns:a16="http://schemas.microsoft.com/office/drawing/2014/main" val="4103742775"/>
                    </a:ext>
                  </a:extLst>
                </a:gridCol>
                <a:gridCol w="687176">
                  <a:extLst>
                    <a:ext uri="{9D8B030D-6E8A-4147-A177-3AD203B41FA5}">
                      <a16:colId xmlns:a16="http://schemas.microsoft.com/office/drawing/2014/main" val="3562831588"/>
                    </a:ext>
                  </a:extLst>
                </a:gridCol>
                <a:gridCol w="687176">
                  <a:extLst>
                    <a:ext uri="{9D8B030D-6E8A-4147-A177-3AD203B41FA5}">
                      <a16:colId xmlns:a16="http://schemas.microsoft.com/office/drawing/2014/main" val="2175349324"/>
                    </a:ext>
                  </a:extLst>
                </a:gridCol>
                <a:gridCol w="687176">
                  <a:extLst>
                    <a:ext uri="{9D8B030D-6E8A-4147-A177-3AD203B41FA5}">
                      <a16:colId xmlns:a16="http://schemas.microsoft.com/office/drawing/2014/main" val="3604996987"/>
                    </a:ext>
                  </a:extLst>
                </a:gridCol>
                <a:gridCol w="687176">
                  <a:extLst>
                    <a:ext uri="{9D8B030D-6E8A-4147-A177-3AD203B41FA5}">
                      <a16:colId xmlns:a16="http://schemas.microsoft.com/office/drawing/2014/main" val="2940237729"/>
                    </a:ext>
                  </a:extLst>
                </a:gridCol>
                <a:gridCol w="343589">
                  <a:extLst>
                    <a:ext uri="{9D8B030D-6E8A-4147-A177-3AD203B41FA5}">
                      <a16:colId xmlns:a16="http://schemas.microsoft.com/office/drawing/2014/main" val="1948245285"/>
                    </a:ext>
                  </a:extLst>
                </a:gridCol>
                <a:gridCol w="343589">
                  <a:extLst>
                    <a:ext uri="{9D8B030D-6E8A-4147-A177-3AD203B41FA5}">
                      <a16:colId xmlns:a16="http://schemas.microsoft.com/office/drawing/2014/main" val="731044072"/>
                    </a:ext>
                  </a:extLst>
                </a:gridCol>
                <a:gridCol w="687176">
                  <a:extLst>
                    <a:ext uri="{9D8B030D-6E8A-4147-A177-3AD203B41FA5}">
                      <a16:colId xmlns:a16="http://schemas.microsoft.com/office/drawing/2014/main" val="509390997"/>
                    </a:ext>
                  </a:extLst>
                </a:gridCol>
                <a:gridCol w="687176">
                  <a:extLst>
                    <a:ext uri="{9D8B030D-6E8A-4147-A177-3AD203B41FA5}">
                      <a16:colId xmlns:a16="http://schemas.microsoft.com/office/drawing/2014/main" val="3674194239"/>
                    </a:ext>
                  </a:extLst>
                </a:gridCol>
                <a:gridCol w="687176">
                  <a:extLst>
                    <a:ext uri="{9D8B030D-6E8A-4147-A177-3AD203B41FA5}">
                      <a16:colId xmlns:a16="http://schemas.microsoft.com/office/drawing/2014/main" val="2210317452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/>
                      <a:endParaRPr lang="nb-NO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900" b="1" dirty="0">
                          <a:solidFill>
                            <a:schemeClr val="bg1"/>
                          </a:solidFill>
                        </a:rPr>
                        <a:t>Restavfall</a:t>
                      </a:r>
                    </a:p>
                  </a:txBody>
                  <a:tcPr marL="68580" marR="68580" marT="34290" marB="3429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900" b="1" dirty="0">
                          <a:solidFill>
                            <a:schemeClr val="bg1"/>
                          </a:solidFill>
                        </a:rPr>
                        <a:t>Emballasje-plast</a:t>
                      </a:r>
                    </a:p>
                  </a:txBody>
                  <a:tcPr marL="68580" marR="68580" marT="34290" marB="3429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900" b="1" dirty="0">
                          <a:solidFill>
                            <a:schemeClr val="bg1"/>
                          </a:solidFill>
                        </a:rPr>
                        <a:t>Papir</a:t>
                      </a:r>
                    </a:p>
                  </a:txBody>
                  <a:tcPr marL="68580" marR="68580" marT="34290" marB="3429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900" b="1" dirty="0">
                          <a:solidFill>
                            <a:schemeClr val="bg1"/>
                          </a:solidFill>
                        </a:rPr>
                        <a:t>Sikkerhets-makulering</a:t>
                      </a:r>
                    </a:p>
                  </a:txBody>
                  <a:tcPr marL="68580" marR="68580" marT="34290" marB="3429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900" b="1" dirty="0">
                          <a:solidFill>
                            <a:schemeClr val="bg1"/>
                          </a:solidFill>
                        </a:rPr>
                        <a:t>Smitte-farlig avfall</a:t>
                      </a:r>
                    </a:p>
                  </a:txBody>
                  <a:tcPr marL="68580" marR="68580" marT="34290" marB="3429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900" b="1" dirty="0">
                          <a:solidFill>
                            <a:schemeClr val="bg1"/>
                          </a:solidFill>
                        </a:rPr>
                        <a:t>Risikoavfall</a:t>
                      </a:r>
                    </a:p>
                  </a:txBody>
                  <a:tcPr marL="68580" marR="68580" marT="34290" marB="3429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900" b="1" dirty="0" err="1">
                          <a:solidFill>
                            <a:schemeClr val="bg1"/>
                          </a:solidFill>
                        </a:rPr>
                        <a:t>Deklara-sjonspliktig</a:t>
                      </a:r>
                      <a:r>
                        <a:rPr lang="nb-NO" sz="900" b="1" baseline="0" dirty="0">
                          <a:solidFill>
                            <a:schemeClr val="bg1"/>
                          </a:solidFill>
                        </a:rPr>
                        <a:t> avfall</a:t>
                      </a:r>
                      <a:endParaRPr lang="nb-NO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900" b="1" dirty="0">
                          <a:solidFill>
                            <a:schemeClr val="bg1"/>
                          </a:solidFill>
                        </a:rPr>
                        <a:t>Papp/ bølgepapp</a:t>
                      </a:r>
                    </a:p>
                  </a:txBody>
                  <a:tcPr marL="68580" marR="68580" marT="34290" marB="34290"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nb-NO" sz="900" b="1" dirty="0">
                          <a:solidFill>
                            <a:schemeClr val="bg1"/>
                          </a:solidFill>
                        </a:rPr>
                        <a:t>Glass-</a:t>
                      </a:r>
                      <a:r>
                        <a:rPr lang="nb-NO" sz="900" b="1" baseline="0" dirty="0">
                          <a:solidFill>
                            <a:schemeClr val="bg1"/>
                          </a:solidFill>
                        </a:rPr>
                        <a:t> og metall-emballasje</a:t>
                      </a:r>
                      <a:endParaRPr lang="nb-NO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900" b="1" dirty="0">
                          <a:solidFill>
                            <a:schemeClr val="bg1"/>
                          </a:solidFill>
                        </a:rPr>
                        <a:t>Keramikk/</a:t>
                      </a:r>
                      <a:r>
                        <a:rPr lang="nb-NO" sz="900" b="1" baseline="0" dirty="0">
                          <a:solidFill>
                            <a:schemeClr val="bg1"/>
                          </a:solidFill>
                        </a:rPr>
                        <a:t> porselen</a:t>
                      </a:r>
                      <a:endParaRPr lang="nb-NO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900" b="1" dirty="0">
                          <a:solidFill>
                            <a:schemeClr val="bg1"/>
                          </a:solidFill>
                        </a:rPr>
                        <a:t>Risikoavfall Stikkende</a:t>
                      </a:r>
                      <a:r>
                        <a:rPr lang="nb-NO" sz="900" b="1" baseline="0" dirty="0">
                          <a:solidFill>
                            <a:schemeClr val="bg1"/>
                          </a:solidFill>
                        </a:rPr>
                        <a:t>/skjærende</a:t>
                      </a:r>
                      <a:endParaRPr lang="nb-NO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900" b="1" dirty="0">
                          <a:solidFill>
                            <a:schemeClr val="bg1"/>
                          </a:solidFill>
                        </a:rPr>
                        <a:t>Matavfall</a:t>
                      </a:r>
                    </a:p>
                  </a:txBody>
                  <a:tcPr marL="68580" marR="68580" marT="34290" marB="3429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020976"/>
                  </a:ext>
                </a:extLst>
              </a:tr>
              <a:tr h="731735">
                <a:tc>
                  <a:txBody>
                    <a:bodyPr/>
                    <a:lstStyle/>
                    <a:p>
                      <a:r>
                        <a:rPr lang="nb-NO" sz="900" b="1" dirty="0">
                          <a:solidFill>
                            <a:schemeClr val="bg1"/>
                          </a:solidFill>
                        </a:rPr>
                        <a:t>Sorterings-symbol</a:t>
                      </a:r>
                    </a:p>
                  </a:txBody>
                  <a:tcPr marL="68580" marR="68580" marT="34290" marB="3429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80" marR="68580" marT="34290" marB="3429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80" marR="6858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80" marR="68580" marT="34290" marB="34290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80" marR="68580" marT="34290" marB="34290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800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80" marR="68580" marT="34290" marB="3429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51762"/>
                  </a:ext>
                </a:extLst>
              </a:tr>
              <a:tr h="616372">
                <a:tc>
                  <a:txBody>
                    <a:bodyPr/>
                    <a:lstStyle/>
                    <a:p>
                      <a:r>
                        <a:rPr lang="nb-NO" sz="900" b="1" dirty="0">
                          <a:solidFill>
                            <a:schemeClr val="bg1"/>
                          </a:solidFill>
                        </a:rPr>
                        <a:t>Bilde</a:t>
                      </a:r>
                    </a:p>
                  </a:txBody>
                  <a:tcPr marL="68580" marR="68580" marT="34290" marB="3429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19971852"/>
                  </a:ext>
                </a:extLst>
              </a:tr>
              <a:tr h="1247384">
                <a:tc>
                  <a:txBody>
                    <a:bodyPr/>
                    <a:lstStyle/>
                    <a:p>
                      <a:r>
                        <a:rPr lang="nb-NO" sz="900" b="1" dirty="0">
                          <a:solidFill>
                            <a:schemeClr val="bg1"/>
                          </a:solidFill>
                        </a:rPr>
                        <a:t>Beskrivelse</a:t>
                      </a:r>
                    </a:p>
                  </a:txBody>
                  <a:tcPr marL="68580" marR="68580" marT="34290" marB="3429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700" dirty="0"/>
                        <a:t>Tilgriset emballasje. Hansker, urindrenasje, tomme sprøyter uten kanyle og infusjonssett.</a:t>
                      </a:r>
                      <a:r>
                        <a:rPr lang="nb-NO" sz="700" baseline="0" dirty="0"/>
                        <a:t> Kompresser, tupfere m.m.</a:t>
                      </a:r>
                      <a:endParaRPr lang="nb-NO" sz="700" dirty="0"/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700" baseline="0" dirty="0"/>
                        <a:t>Ren emballasje-plast.</a:t>
                      </a:r>
                    </a:p>
                    <a:p>
                      <a:pPr algn="ctr"/>
                      <a:endParaRPr lang="nb-NO" sz="700" dirty="0"/>
                    </a:p>
                    <a:p>
                      <a:pPr algn="ctr"/>
                      <a:r>
                        <a:rPr lang="nb-NO" sz="700" dirty="0"/>
                        <a:t>Rene plastflasker, folieplast, bokser, kanner m.m.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700" dirty="0"/>
                        <a:t>Rent papir, aviser og tidsskrifter. </a:t>
                      </a:r>
                    </a:p>
                    <a:p>
                      <a:pPr algn="ctr"/>
                      <a:endParaRPr lang="nb-NO" sz="700" dirty="0"/>
                    </a:p>
                    <a:p>
                      <a:pPr algn="ctr"/>
                      <a:endParaRPr lang="nb-NO" sz="700" dirty="0"/>
                    </a:p>
                    <a:p>
                      <a:pPr algn="ctr"/>
                      <a:endParaRPr lang="nb-NO" sz="700" dirty="0"/>
                    </a:p>
                    <a:p>
                      <a:pPr algn="ctr"/>
                      <a:r>
                        <a:rPr lang="nb-NO" sz="700" b="1" dirty="0"/>
                        <a:t>JA PAPIR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700" dirty="0"/>
                        <a:t>Papir til makulering. </a:t>
                      </a:r>
                    </a:p>
                    <a:p>
                      <a:pPr algn="ctr"/>
                      <a:r>
                        <a:rPr lang="nb-NO" sz="700" dirty="0"/>
                        <a:t>Kun konfidensielle</a:t>
                      </a:r>
                      <a:r>
                        <a:rPr lang="nb-NO" sz="700" baseline="0" dirty="0"/>
                        <a:t> papirer. </a:t>
                      </a:r>
                    </a:p>
                    <a:p>
                      <a:pPr algn="ctr"/>
                      <a:endParaRPr lang="nb-NO" sz="700" baseline="0" dirty="0"/>
                    </a:p>
                    <a:p>
                      <a:pPr algn="ctr"/>
                      <a:r>
                        <a:rPr lang="nb-NO" sz="700" b="1" baseline="0" dirty="0"/>
                        <a:t>NEI PAPIR</a:t>
                      </a:r>
                      <a:endParaRPr lang="nb-NO" sz="700" b="1" dirty="0"/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700" dirty="0"/>
                        <a:t>Smittefarlig/ infeksjons-fremmende stoff.</a:t>
                      </a:r>
                      <a:r>
                        <a:rPr lang="nb-NO" sz="700" baseline="0" dirty="0"/>
                        <a:t> </a:t>
                      </a:r>
                      <a:r>
                        <a:rPr lang="nb-NO" sz="700" baseline="0" dirty="0" err="1"/>
                        <a:t>Kompressser</a:t>
                      </a:r>
                      <a:r>
                        <a:rPr lang="nb-NO" sz="700" baseline="0" dirty="0"/>
                        <a:t>, bleier, hansker o.l. ved mistanke om og ved smitte. </a:t>
                      </a:r>
                    </a:p>
                    <a:p>
                      <a:pPr algn="ctr"/>
                      <a:r>
                        <a:rPr lang="nb-NO" sz="700" baseline="0" dirty="0"/>
                        <a:t>Ikke patologisk avfall.</a:t>
                      </a:r>
                      <a:endParaRPr lang="nb-NO" sz="700" dirty="0"/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700" dirty="0"/>
                        <a:t>Antibiotika, </a:t>
                      </a:r>
                      <a:r>
                        <a:rPr lang="nb-NO" sz="700" dirty="0" err="1"/>
                        <a:t>cytostatica</a:t>
                      </a:r>
                      <a:r>
                        <a:rPr lang="nb-NO" sz="700" dirty="0"/>
                        <a:t>, </a:t>
                      </a:r>
                      <a:r>
                        <a:rPr lang="nb-NO" sz="700" dirty="0" err="1"/>
                        <a:t>hormonprep</a:t>
                      </a:r>
                      <a:r>
                        <a:rPr lang="nb-NO" sz="700" dirty="0"/>
                        <a:t>.,</a:t>
                      </a:r>
                      <a:r>
                        <a:rPr lang="nb-NO" sz="700" baseline="0" dirty="0"/>
                        <a:t> vaksiner og medikament-rester</a:t>
                      </a:r>
                      <a:endParaRPr lang="nb-NO" sz="700" dirty="0"/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700" dirty="0"/>
                        <a:t>Småbatterier, løsemidler uten halogen, lysstoffrør, spraybokser, maling og frostvæske m.m.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700" dirty="0"/>
                        <a:t>Papp, bølgepapp</a:t>
                      </a:r>
                      <a:r>
                        <a:rPr lang="nb-NO" sz="700" baseline="0" dirty="0"/>
                        <a:t> og kartong.</a:t>
                      </a:r>
                      <a:endParaRPr lang="nb-NO" sz="700" dirty="0"/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700" dirty="0"/>
                        <a:t>Rent glass og metall</a:t>
                      </a:r>
                      <a:r>
                        <a:rPr lang="nb-NO" sz="700" baseline="0" dirty="0"/>
                        <a:t>. </a:t>
                      </a:r>
                    </a:p>
                    <a:p>
                      <a:pPr algn="ctr"/>
                      <a:r>
                        <a:rPr lang="nb-NO" sz="700" baseline="0" dirty="0"/>
                        <a:t>Hetteglass, ampuller, syltetøyglass, hermetikk, metallokk.</a:t>
                      </a:r>
                      <a:r>
                        <a:rPr lang="nb-NO" sz="700" b="1" baseline="0" dirty="0"/>
                        <a:t> </a:t>
                      </a:r>
                      <a:endParaRPr lang="nb-NO" sz="700" b="1" dirty="0"/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700" dirty="0"/>
                        <a:t>Kopper, fat o.l.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700" dirty="0"/>
                        <a:t>Kanyler, sprøytespisser, sakse, skalpellblader, kniver o.l.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700" dirty="0"/>
                        <a:t>Matavfall</a:t>
                      </a:r>
                      <a:r>
                        <a:rPr lang="nb-NO" sz="700" baseline="0" dirty="0"/>
                        <a:t> som kjøtt, fisk, frukt, grønnsaker, </a:t>
                      </a:r>
                      <a:r>
                        <a:rPr lang="nb-NO" sz="700" baseline="0" dirty="0" err="1"/>
                        <a:t>bakevarer</a:t>
                      </a:r>
                      <a:r>
                        <a:rPr lang="nb-NO" sz="700" baseline="0" dirty="0"/>
                        <a:t>, kaffe o.l.</a:t>
                      </a:r>
                      <a:endParaRPr lang="nb-NO" sz="7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330545881"/>
                  </a:ext>
                </a:extLst>
              </a:tr>
              <a:tr h="808700">
                <a:tc>
                  <a:txBody>
                    <a:bodyPr/>
                    <a:lstStyle/>
                    <a:p>
                      <a:r>
                        <a:rPr lang="nb-NO" sz="900" b="1" dirty="0">
                          <a:solidFill>
                            <a:schemeClr val="bg1"/>
                          </a:solidFill>
                        </a:rPr>
                        <a:t>Opp-samlings-enhet</a:t>
                      </a:r>
                    </a:p>
                  </a:txBody>
                  <a:tcPr marL="68580" marR="68580" marT="34290" marB="3429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29973094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r>
                        <a:rPr lang="nb-NO" sz="900" b="1" dirty="0">
                          <a:solidFill>
                            <a:schemeClr val="bg1"/>
                          </a:solidFill>
                        </a:rPr>
                        <a:t>Slik gjør du: </a:t>
                      </a:r>
                    </a:p>
                  </a:txBody>
                  <a:tcPr marL="68580" marR="68580" marT="34290" marB="3429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600" dirty="0"/>
                        <a:t>Kastes i </a:t>
                      </a:r>
                      <a:r>
                        <a:rPr lang="nb-NO" sz="600" dirty="0" err="1"/>
                        <a:t>svartsekk</a:t>
                      </a:r>
                      <a:r>
                        <a:rPr lang="nb-NO" sz="600" dirty="0"/>
                        <a:t> ved avfallsrom. </a:t>
                      </a:r>
                    </a:p>
                    <a:p>
                      <a:pPr algn="ctr"/>
                      <a:endParaRPr lang="nb-NO" sz="600" dirty="0"/>
                    </a:p>
                    <a:p>
                      <a:pPr algn="ctr"/>
                      <a:r>
                        <a:rPr lang="nb-NO" sz="600" dirty="0"/>
                        <a:t>Bruk strips ved lukking.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600" dirty="0"/>
                        <a:t>Kastes i sekkestativ for plastavfall. 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600" dirty="0"/>
                        <a:t>Legges i blå kasser på avdeling. </a:t>
                      </a:r>
                    </a:p>
                    <a:p>
                      <a:pPr algn="ctr"/>
                      <a:endParaRPr lang="nb-NO" sz="600" dirty="0"/>
                    </a:p>
                    <a:p>
                      <a:pPr algn="ctr"/>
                      <a:r>
                        <a:rPr lang="nb-NO" sz="600" dirty="0"/>
                        <a:t>Fulle tømmes i ja-kontainer.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600" dirty="0"/>
                        <a:t>Legges i låsbare bokser merket nei-papir. </a:t>
                      </a:r>
                    </a:p>
                    <a:p>
                      <a:pPr algn="ctr"/>
                      <a:endParaRPr lang="nb-NO" sz="600" dirty="0"/>
                    </a:p>
                    <a:p>
                      <a:pPr algn="ctr"/>
                      <a:r>
                        <a:rPr lang="nb-NO" sz="600" dirty="0"/>
                        <a:t>Ring 8345 ved full boks. Portør bytter disse.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600" dirty="0" err="1"/>
                        <a:t>Autoklavesekk</a:t>
                      </a:r>
                      <a:r>
                        <a:rPr lang="nb-NO" sz="600" dirty="0"/>
                        <a:t>/</a:t>
                      </a:r>
                      <a:r>
                        <a:rPr lang="nb-NO" sz="600" baseline="0" dirty="0"/>
                        <a:t> pose i esken før avfallet legges i. </a:t>
                      </a:r>
                      <a:endParaRPr lang="nb-NO" sz="600" dirty="0"/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600" dirty="0"/>
                        <a:t>Legges i ADR-godkjente</a:t>
                      </a:r>
                      <a:r>
                        <a:rPr lang="nb-NO" sz="600" baseline="0" dirty="0"/>
                        <a:t> bokser. </a:t>
                      </a:r>
                    </a:p>
                    <a:p>
                      <a:pPr algn="ctr"/>
                      <a:endParaRPr lang="nb-NO" sz="600" baseline="0" dirty="0"/>
                    </a:p>
                    <a:p>
                      <a:pPr algn="ctr"/>
                      <a:r>
                        <a:rPr lang="nb-NO" sz="600" baseline="0" dirty="0"/>
                        <a:t>Skal stables på egne paller. </a:t>
                      </a:r>
                      <a:endParaRPr lang="nb-NO" sz="600" dirty="0"/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600" dirty="0"/>
                        <a:t>Legges i tilrettelagte godkjente oppsamlings-enheter.</a:t>
                      </a:r>
                      <a:r>
                        <a:rPr lang="nb-NO" sz="600" baseline="0" dirty="0"/>
                        <a:t> </a:t>
                      </a:r>
                    </a:p>
                    <a:p>
                      <a:pPr algn="ctr"/>
                      <a:endParaRPr lang="nb-NO" sz="600" baseline="0" dirty="0"/>
                    </a:p>
                    <a:p>
                      <a:pPr algn="ctr"/>
                      <a:r>
                        <a:rPr lang="nb-NO" sz="600" baseline="0" dirty="0"/>
                        <a:t>Skal deklareres før levering. </a:t>
                      </a:r>
                      <a:endParaRPr lang="nb-NO" sz="600" dirty="0"/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600" dirty="0"/>
                        <a:t>Brettes og kastes i beholdere på egne plasser</a:t>
                      </a:r>
                      <a:r>
                        <a:rPr lang="nb-NO" sz="600" baseline="0" dirty="0"/>
                        <a:t> på</a:t>
                      </a:r>
                      <a:r>
                        <a:rPr lang="nb-NO" sz="600" dirty="0"/>
                        <a:t> avdeling. </a:t>
                      </a: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600" dirty="0"/>
                        <a:t>Kastes i beholdere som står på avfallsrom. Etikettene kan sitte på, men</a:t>
                      </a:r>
                      <a:r>
                        <a:rPr lang="nb-NO" sz="600" baseline="0" dirty="0"/>
                        <a:t> </a:t>
                      </a:r>
                      <a:r>
                        <a:rPr lang="nb-NO" sz="600" dirty="0"/>
                        <a:t>skru av korker før levering. Produktene</a:t>
                      </a:r>
                      <a:r>
                        <a:rPr lang="nb-NO" sz="600" baseline="0" dirty="0"/>
                        <a:t> skal skylles. </a:t>
                      </a:r>
                      <a:endParaRPr lang="nb-NO" sz="600" dirty="0"/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600" dirty="0"/>
                        <a:t>Kastes i beholder merket keramikk og porselen.</a:t>
                      </a:r>
                      <a:endParaRPr lang="nb-NO" sz="600" baseline="0" dirty="0"/>
                    </a:p>
                    <a:p>
                      <a:pPr algn="ctr"/>
                      <a:endParaRPr lang="nb-NO" sz="600" baseline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600" dirty="0"/>
                        <a:t>Legges </a:t>
                      </a:r>
                      <a:r>
                        <a:rPr lang="nb-NO" sz="600"/>
                        <a:t>i godkjente bokser.</a:t>
                      </a:r>
                      <a:endParaRPr lang="nb-NO" sz="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600" dirty="0"/>
                        <a:t>Avdelinger kaster dette som matavfall. </a:t>
                      </a:r>
                    </a:p>
                    <a:p>
                      <a:pPr algn="ctr"/>
                      <a:endParaRPr lang="nb-NO" sz="600" dirty="0"/>
                    </a:p>
                    <a:p>
                      <a:pPr algn="ctr"/>
                      <a:r>
                        <a:rPr lang="nb-NO" sz="600" dirty="0"/>
                        <a:t>Kjøkken har egen container til bruk for dette.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46389419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r>
                        <a:rPr lang="nb-NO" sz="900" b="1" dirty="0">
                          <a:solidFill>
                            <a:schemeClr val="bg1"/>
                          </a:solidFill>
                        </a:rPr>
                        <a:t>Hva skjer</a:t>
                      </a:r>
                      <a:r>
                        <a:rPr lang="nb-NO" sz="900" b="1" baseline="0" dirty="0">
                          <a:solidFill>
                            <a:schemeClr val="bg1"/>
                          </a:solidFill>
                        </a:rPr>
                        <a:t> med avfallet?</a:t>
                      </a:r>
                      <a:endParaRPr lang="nb-NO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700" dirty="0"/>
                        <a:t>Energi-gjenvinnes</a:t>
                      </a:r>
                      <a:r>
                        <a:rPr lang="nb-NO" sz="700" baseline="0" dirty="0"/>
                        <a:t> i Heimdal/ Sundsvall varmesentral.</a:t>
                      </a:r>
                      <a:endParaRPr lang="nb-NO" sz="7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700" dirty="0"/>
                        <a:t>Benyttes til material-gjenvinning.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700" dirty="0"/>
                        <a:t>Gjenvinnes</a:t>
                      </a:r>
                      <a:r>
                        <a:rPr lang="nb-NO" sz="700" baseline="0" dirty="0"/>
                        <a:t> til nytt papir eller går til energi-gjenvinning.</a:t>
                      </a:r>
                      <a:endParaRPr lang="nb-NO" sz="7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700" dirty="0"/>
                        <a:t>Går til godkjent behandlings-anlegg</a:t>
                      </a:r>
                      <a:r>
                        <a:rPr lang="nb-NO" sz="700" baseline="0" dirty="0"/>
                        <a:t> og energi-gjenvinnes. </a:t>
                      </a:r>
                      <a:endParaRPr lang="nb-NO" sz="7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700" dirty="0"/>
                        <a:t>Forbrennes på</a:t>
                      </a:r>
                      <a:r>
                        <a:rPr lang="nb-NO" sz="700" baseline="0" dirty="0"/>
                        <a:t> godkjent anlegg. </a:t>
                      </a:r>
                      <a:endParaRPr lang="nb-NO" sz="7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700" dirty="0"/>
                        <a:t>Forbrennes på godkjent anlegg.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700" dirty="0"/>
                        <a:t>Sluttbehandles</a:t>
                      </a:r>
                      <a:r>
                        <a:rPr lang="nb-NO" sz="700" baseline="0" dirty="0"/>
                        <a:t> på godkjent anlegg. </a:t>
                      </a:r>
                      <a:endParaRPr lang="nb-NO" sz="7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700" dirty="0"/>
                        <a:t>Gjenvinnes til ny papp. </a:t>
                      </a: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700" dirty="0"/>
                        <a:t>Material-gjenvinning.</a:t>
                      </a:r>
                      <a:r>
                        <a:rPr lang="nb-NO" sz="700" baseline="0" dirty="0"/>
                        <a:t> Glass er råstoff til produksjon av nytt glass, isolasjon o.l.</a:t>
                      </a:r>
                      <a:endParaRPr lang="nb-NO" sz="700" dirty="0"/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700" dirty="0"/>
                        <a:t>Blir brukt som fyllmasse.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700" dirty="0"/>
                        <a:t>Forbrennes på godkjent anlegg. </a:t>
                      </a:r>
                    </a:p>
                    <a:p>
                      <a:pPr algn="ctr"/>
                      <a:endParaRPr lang="nb-NO" sz="7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700" dirty="0"/>
                        <a:t>Matavfall blir brukt</a:t>
                      </a:r>
                      <a:r>
                        <a:rPr lang="nb-NO" sz="700" baseline="0" dirty="0"/>
                        <a:t> som råstoff til produksjon av biogass og gjødsel. </a:t>
                      </a:r>
                      <a:endParaRPr lang="nb-NO" sz="7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27702228"/>
                  </a:ext>
                </a:extLst>
              </a:tr>
            </a:tbl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2242281" y="5912094"/>
            <a:ext cx="46466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700" b="1" dirty="0"/>
              <a:t>Takk for at du sorterer avfallet!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6" y="6498468"/>
            <a:ext cx="2140892" cy="288232"/>
          </a:xfrm>
          <a:prstGeom prst="rect">
            <a:avLst/>
          </a:prstGeom>
        </p:spPr>
      </p:pic>
      <p:pic>
        <p:nvPicPr>
          <p:cNvPr id="7" name="object 6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502969" y="6499016"/>
            <a:ext cx="1278623" cy="288721"/>
          </a:xfrm>
          <a:prstGeom prst="rect">
            <a:avLst/>
          </a:prstGeom>
        </p:spPr>
      </p:pic>
      <p:sp>
        <p:nvSpPr>
          <p:cNvPr id="8" name="object 65"/>
          <p:cNvSpPr txBox="1"/>
          <p:nvPr/>
        </p:nvSpPr>
        <p:spPr>
          <a:xfrm>
            <a:off x="4054095" y="6495471"/>
            <a:ext cx="2568720" cy="268984"/>
          </a:xfrm>
          <a:prstGeom prst="rect">
            <a:avLst/>
          </a:prstGeom>
        </p:spPr>
        <p:txBody>
          <a:bodyPr vert="horz" wrap="square" lIns="0" tIns="35243" rIns="0" bIns="0" rtlCol="0">
            <a:spAutoFit/>
          </a:bodyPr>
          <a:lstStyle/>
          <a:p>
            <a:pPr algn="ctr">
              <a:spcBef>
                <a:spcPts val="278"/>
              </a:spcBef>
            </a:pPr>
            <a:r>
              <a:rPr sz="750" b="1" spc="4" dirty="0">
                <a:solidFill>
                  <a:srgbClr val="41535D"/>
                </a:solidFill>
                <a:latin typeface="Tahoma"/>
                <a:cs typeface="Tahoma"/>
              </a:rPr>
              <a:t>Avd.</a:t>
            </a:r>
            <a:r>
              <a:rPr sz="750" b="1" spc="-53" dirty="0">
                <a:solidFill>
                  <a:srgbClr val="41535D"/>
                </a:solidFill>
                <a:latin typeface="Tahoma"/>
                <a:cs typeface="Tahoma"/>
              </a:rPr>
              <a:t> </a:t>
            </a:r>
            <a:r>
              <a:rPr sz="750" b="1" spc="19" dirty="0" err="1">
                <a:solidFill>
                  <a:srgbClr val="41535D"/>
                </a:solidFill>
                <a:latin typeface="Tahoma"/>
                <a:cs typeface="Tahoma"/>
              </a:rPr>
              <a:t>Namsos</a:t>
            </a:r>
            <a:r>
              <a:rPr lang="nb-NO" sz="750" b="1" spc="19" dirty="0">
                <a:solidFill>
                  <a:srgbClr val="41535D"/>
                </a:solidFill>
                <a:latin typeface="Tahoma"/>
                <a:cs typeface="Tahoma"/>
              </a:rPr>
              <a:t>		</a:t>
            </a:r>
            <a:r>
              <a:rPr lang="nb-NO" sz="750" b="1" spc="4" dirty="0">
                <a:solidFill>
                  <a:srgbClr val="41535D"/>
                </a:solidFill>
                <a:latin typeface="Tahoma"/>
                <a:cs typeface="Tahoma"/>
              </a:rPr>
              <a:t>Avd.</a:t>
            </a:r>
            <a:r>
              <a:rPr lang="nb-NO" sz="750" b="1" spc="-56" dirty="0">
                <a:solidFill>
                  <a:srgbClr val="41535D"/>
                </a:solidFill>
                <a:latin typeface="Tahoma"/>
                <a:cs typeface="Tahoma"/>
              </a:rPr>
              <a:t> </a:t>
            </a:r>
            <a:r>
              <a:rPr lang="nb-NO" sz="750" b="1" spc="11" dirty="0">
                <a:solidFill>
                  <a:srgbClr val="41535D"/>
                </a:solidFill>
                <a:latin typeface="Tahoma"/>
                <a:cs typeface="Tahoma"/>
              </a:rPr>
              <a:t>Levanger</a:t>
            </a:r>
            <a:endParaRPr sz="750" dirty="0">
              <a:latin typeface="Tahoma"/>
              <a:cs typeface="Tahoma"/>
            </a:endParaRPr>
          </a:p>
          <a:p>
            <a:pPr algn="ctr">
              <a:spcBef>
                <a:spcPts val="172"/>
              </a:spcBef>
            </a:pPr>
            <a:r>
              <a:rPr sz="600" b="1" spc="-4" dirty="0">
                <a:solidFill>
                  <a:srgbClr val="41535D"/>
                </a:solidFill>
                <a:latin typeface="Tahoma"/>
                <a:cs typeface="Tahoma"/>
              </a:rPr>
              <a:t>Tlf.</a:t>
            </a:r>
            <a:r>
              <a:rPr sz="600" b="1" spc="-41" dirty="0">
                <a:solidFill>
                  <a:srgbClr val="41535D"/>
                </a:solidFill>
                <a:latin typeface="Tahoma"/>
                <a:cs typeface="Tahoma"/>
              </a:rPr>
              <a:t> </a:t>
            </a:r>
            <a:r>
              <a:rPr sz="600" b="1" spc="4" dirty="0">
                <a:solidFill>
                  <a:srgbClr val="41535D"/>
                </a:solidFill>
                <a:latin typeface="Tahoma"/>
                <a:cs typeface="Tahoma"/>
              </a:rPr>
              <a:t>miljøhall:</a:t>
            </a:r>
            <a:r>
              <a:rPr sz="600" b="1" spc="-41" dirty="0">
                <a:solidFill>
                  <a:srgbClr val="41535D"/>
                </a:solidFill>
                <a:latin typeface="Tahoma"/>
                <a:cs typeface="Tahoma"/>
              </a:rPr>
              <a:t> </a:t>
            </a:r>
            <a:r>
              <a:rPr lang="nb-NO" sz="600" b="1" spc="-41" dirty="0">
                <a:solidFill>
                  <a:srgbClr val="41535D"/>
                </a:solidFill>
                <a:latin typeface="Tahoma"/>
                <a:cs typeface="Tahoma"/>
              </a:rPr>
              <a:t>7421 </a:t>
            </a:r>
            <a:r>
              <a:rPr sz="600" b="1" spc="-38" dirty="0">
                <a:solidFill>
                  <a:srgbClr val="41535D"/>
                </a:solidFill>
                <a:latin typeface="Tahoma"/>
                <a:cs typeface="Tahoma"/>
              </a:rPr>
              <a:t>5451</a:t>
            </a:r>
            <a:r>
              <a:rPr lang="nb-NO" sz="600" dirty="0">
                <a:latin typeface="Tahoma"/>
                <a:cs typeface="Tahoma"/>
              </a:rPr>
              <a:t>		</a:t>
            </a:r>
            <a:r>
              <a:rPr sz="600" b="1" spc="-4" dirty="0" err="1">
                <a:solidFill>
                  <a:srgbClr val="41535D"/>
                </a:solidFill>
                <a:latin typeface="Tahoma"/>
                <a:cs typeface="Tahoma"/>
              </a:rPr>
              <a:t>Tlf</a:t>
            </a:r>
            <a:r>
              <a:rPr sz="600" b="1" spc="-4" dirty="0">
                <a:solidFill>
                  <a:srgbClr val="41535D"/>
                </a:solidFill>
                <a:latin typeface="Tahoma"/>
                <a:cs typeface="Tahoma"/>
              </a:rPr>
              <a:t>.</a:t>
            </a:r>
            <a:r>
              <a:rPr sz="600" b="1" spc="-41" dirty="0">
                <a:solidFill>
                  <a:srgbClr val="41535D"/>
                </a:solidFill>
                <a:latin typeface="Tahoma"/>
                <a:cs typeface="Tahoma"/>
              </a:rPr>
              <a:t> </a:t>
            </a:r>
            <a:r>
              <a:rPr sz="600" b="1" spc="4" dirty="0">
                <a:solidFill>
                  <a:srgbClr val="41535D"/>
                </a:solidFill>
                <a:latin typeface="Tahoma"/>
                <a:cs typeface="Tahoma"/>
              </a:rPr>
              <a:t>miljøhall:</a:t>
            </a:r>
            <a:r>
              <a:rPr sz="600" b="1" spc="-41" dirty="0">
                <a:solidFill>
                  <a:srgbClr val="41535D"/>
                </a:solidFill>
                <a:latin typeface="Tahoma"/>
                <a:cs typeface="Tahoma"/>
              </a:rPr>
              <a:t> </a:t>
            </a:r>
            <a:r>
              <a:rPr lang="nb-NO" sz="600" b="1" spc="-41" dirty="0">
                <a:solidFill>
                  <a:srgbClr val="41535D"/>
                </a:solidFill>
                <a:latin typeface="Tahoma"/>
                <a:cs typeface="Tahoma"/>
              </a:rPr>
              <a:t>7409 </a:t>
            </a:r>
            <a:r>
              <a:rPr sz="600" b="1" spc="-38" dirty="0">
                <a:solidFill>
                  <a:srgbClr val="41535D"/>
                </a:solidFill>
                <a:latin typeface="Tahoma"/>
                <a:cs typeface="Tahoma"/>
              </a:rPr>
              <a:t>8345</a:t>
            </a:r>
            <a:endParaRPr sz="600" dirty="0">
              <a:latin typeface="Tahoma"/>
              <a:cs typeface="Tahoma"/>
            </a:endParaRPr>
          </a:p>
        </p:txBody>
      </p:sp>
      <p:pic>
        <p:nvPicPr>
          <p:cNvPr id="9" name="object 68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6834561" y="6499217"/>
            <a:ext cx="1381234" cy="201368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427542" y="6080067"/>
            <a:ext cx="385859" cy="481537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5814390" y="6697307"/>
            <a:ext cx="336539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Helse Nord-Trøndelag, HF 06.02.2023</a:t>
            </a:r>
          </a:p>
        </p:txBody>
      </p:sp>
      <p:sp>
        <p:nvSpPr>
          <p:cNvPr id="13" name="object 21"/>
          <p:cNvSpPr>
            <a:spLocks noChangeAspect="1"/>
          </p:cNvSpPr>
          <p:nvPr/>
        </p:nvSpPr>
        <p:spPr>
          <a:xfrm>
            <a:off x="976416" y="922174"/>
            <a:ext cx="297202" cy="395363"/>
          </a:xfrm>
          <a:custGeom>
            <a:avLst/>
            <a:gdLst/>
            <a:ahLst/>
            <a:cxnLst/>
            <a:rect l="l" t="t" r="r" b="b"/>
            <a:pathLst>
              <a:path w="624839" h="831214">
                <a:moveTo>
                  <a:pt x="439928" y="78930"/>
                </a:moveTo>
                <a:lnTo>
                  <a:pt x="354774" y="36360"/>
                </a:lnTo>
                <a:lnTo>
                  <a:pt x="326402" y="121500"/>
                </a:lnTo>
                <a:lnTo>
                  <a:pt x="319303" y="121500"/>
                </a:lnTo>
                <a:lnTo>
                  <a:pt x="281139" y="0"/>
                </a:lnTo>
                <a:lnTo>
                  <a:pt x="167614" y="42570"/>
                </a:lnTo>
                <a:lnTo>
                  <a:pt x="241249" y="178269"/>
                </a:lnTo>
                <a:lnTo>
                  <a:pt x="383159" y="178269"/>
                </a:lnTo>
                <a:lnTo>
                  <a:pt x="439928" y="78930"/>
                </a:lnTo>
                <a:close/>
              </a:path>
              <a:path w="624839" h="831214">
                <a:moveTo>
                  <a:pt x="624420" y="632396"/>
                </a:moveTo>
                <a:lnTo>
                  <a:pt x="621030" y="552767"/>
                </a:lnTo>
                <a:lnTo>
                  <a:pt x="611454" y="483768"/>
                </a:lnTo>
                <a:lnTo>
                  <a:pt x="596493" y="424738"/>
                </a:lnTo>
                <a:lnTo>
                  <a:pt x="576986" y="375056"/>
                </a:lnTo>
                <a:lnTo>
                  <a:pt x="553783" y="334073"/>
                </a:lnTo>
                <a:lnTo>
                  <a:pt x="527685" y="301142"/>
                </a:lnTo>
                <a:lnTo>
                  <a:pt x="470204" y="256921"/>
                </a:lnTo>
                <a:lnTo>
                  <a:pt x="411175" y="237261"/>
                </a:lnTo>
                <a:lnTo>
                  <a:pt x="383159" y="235038"/>
                </a:lnTo>
                <a:lnTo>
                  <a:pt x="241249" y="235038"/>
                </a:lnTo>
                <a:lnTo>
                  <a:pt x="183959" y="244335"/>
                </a:lnTo>
                <a:lnTo>
                  <a:pt x="124866" y="275640"/>
                </a:lnTo>
                <a:lnTo>
                  <a:pt x="70637" y="334073"/>
                </a:lnTo>
                <a:lnTo>
                  <a:pt x="47421" y="375056"/>
                </a:lnTo>
                <a:lnTo>
                  <a:pt x="27927" y="424738"/>
                </a:lnTo>
                <a:lnTo>
                  <a:pt x="12966" y="483768"/>
                </a:lnTo>
                <a:lnTo>
                  <a:pt x="3378" y="552767"/>
                </a:lnTo>
                <a:lnTo>
                  <a:pt x="0" y="632396"/>
                </a:lnTo>
                <a:lnTo>
                  <a:pt x="0" y="831062"/>
                </a:lnTo>
                <a:lnTo>
                  <a:pt x="624420" y="831062"/>
                </a:lnTo>
                <a:lnTo>
                  <a:pt x="624420" y="6323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907DFD7-C282-4C39-9536-CA77349E2AC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645146" y="846051"/>
            <a:ext cx="465403" cy="471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E907DFD7-C282-4C39-9536-CA77349E2AC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328413" y="846051"/>
            <a:ext cx="465403" cy="471888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D5018779-56E6-4615-A16D-0D80460A38C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000300" y="846051"/>
            <a:ext cx="484536" cy="471888"/>
          </a:xfrm>
          <a:prstGeom prst="rect">
            <a:avLst/>
          </a:prstGeom>
        </p:spPr>
      </p:pic>
      <p:sp>
        <p:nvSpPr>
          <p:cNvPr id="19" name="object 31"/>
          <p:cNvSpPr>
            <a:spLocks noChangeAspect="1"/>
          </p:cNvSpPr>
          <p:nvPr/>
        </p:nvSpPr>
        <p:spPr>
          <a:xfrm>
            <a:off x="6377266" y="883052"/>
            <a:ext cx="150952" cy="411494"/>
          </a:xfrm>
          <a:custGeom>
            <a:avLst/>
            <a:gdLst/>
            <a:ahLst/>
            <a:cxnLst/>
            <a:rect l="l" t="t" r="r" b="b"/>
            <a:pathLst>
              <a:path w="317500" h="865505">
                <a:moveTo>
                  <a:pt x="216296" y="0"/>
                </a:moveTo>
                <a:lnTo>
                  <a:pt x="100937" y="0"/>
                </a:lnTo>
                <a:lnTo>
                  <a:pt x="100937" y="230726"/>
                </a:lnTo>
                <a:lnTo>
                  <a:pt x="50118" y="296060"/>
                </a:lnTo>
                <a:lnTo>
                  <a:pt x="28584" y="329066"/>
                </a:lnTo>
                <a:lnTo>
                  <a:pt x="12878" y="364923"/>
                </a:lnTo>
                <a:lnTo>
                  <a:pt x="3263" y="402866"/>
                </a:lnTo>
                <a:lnTo>
                  <a:pt x="0" y="442133"/>
                </a:lnTo>
                <a:lnTo>
                  <a:pt x="0" y="865212"/>
                </a:lnTo>
                <a:lnTo>
                  <a:pt x="317243" y="865212"/>
                </a:lnTo>
                <a:lnTo>
                  <a:pt x="317243" y="807528"/>
                </a:lnTo>
                <a:lnTo>
                  <a:pt x="57674" y="807528"/>
                </a:lnTo>
                <a:lnTo>
                  <a:pt x="67363" y="774180"/>
                </a:lnTo>
                <a:lnTo>
                  <a:pt x="81108" y="757055"/>
                </a:lnTo>
                <a:lnTo>
                  <a:pt x="108373" y="750745"/>
                </a:lnTo>
                <a:lnTo>
                  <a:pt x="158621" y="749844"/>
                </a:lnTo>
                <a:lnTo>
                  <a:pt x="317243" y="749844"/>
                </a:lnTo>
                <a:lnTo>
                  <a:pt x="317243" y="442133"/>
                </a:lnTo>
                <a:lnTo>
                  <a:pt x="313979" y="402866"/>
                </a:lnTo>
                <a:lnTo>
                  <a:pt x="304364" y="364923"/>
                </a:lnTo>
                <a:lnTo>
                  <a:pt x="288658" y="329066"/>
                </a:lnTo>
                <a:lnTo>
                  <a:pt x="267124" y="296060"/>
                </a:lnTo>
                <a:lnTo>
                  <a:pt x="216296" y="230726"/>
                </a:lnTo>
                <a:lnTo>
                  <a:pt x="216296" y="0"/>
                </a:lnTo>
                <a:close/>
              </a:path>
              <a:path w="317500" h="865505">
                <a:moveTo>
                  <a:pt x="317243" y="749844"/>
                </a:moveTo>
                <a:lnTo>
                  <a:pt x="158621" y="749844"/>
                </a:lnTo>
                <a:lnTo>
                  <a:pt x="210892" y="758857"/>
                </a:lnTo>
                <a:lnTo>
                  <a:pt x="241533" y="778686"/>
                </a:lnTo>
                <a:lnTo>
                  <a:pt x="255953" y="798515"/>
                </a:lnTo>
                <a:lnTo>
                  <a:pt x="259559" y="807528"/>
                </a:lnTo>
                <a:lnTo>
                  <a:pt x="317243" y="807528"/>
                </a:lnTo>
                <a:lnTo>
                  <a:pt x="317243" y="7498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33"/>
          <p:cNvSpPr>
            <a:spLocks noChangeAspect="1"/>
          </p:cNvSpPr>
          <p:nvPr/>
        </p:nvSpPr>
        <p:spPr>
          <a:xfrm>
            <a:off x="6706182" y="925884"/>
            <a:ext cx="173540" cy="346540"/>
          </a:xfrm>
          <a:custGeom>
            <a:avLst/>
            <a:gdLst/>
            <a:ahLst/>
            <a:cxnLst/>
            <a:rect l="l" t="t" r="r" b="b"/>
            <a:pathLst>
              <a:path w="408940" h="816610">
                <a:moveTo>
                  <a:pt x="374497" y="51739"/>
                </a:moveTo>
                <a:lnTo>
                  <a:pt x="373418" y="25209"/>
                </a:lnTo>
                <a:lnTo>
                  <a:pt x="353593" y="7302"/>
                </a:lnTo>
                <a:lnTo>
                  <a:pt x="318414" y="0"/>
                </a:lnTo>
                <a:lnTo>
                  <a:pt x="271475" y="3073"/>
                </a:lnTo>
                <a:lnTo>
                  <a:pt x="216319" y="16281"/>
                </a:lnTo>
                <a:lnTo>
                  <a:pt x="156540" y="39408"/>
                </a:lnTo>
                <a:lnTo>
                  <a:pt x="100139" y="69697"/>
                </a:lnTo>
                <a:lnTo>
                  <a:pt x="54381" y="102882"/>
                </a:lnTo>
                <a:lnTo>
                  <a:pt x="21755" y="136398"/>
                </a:lnTo>
                <a:lnTo>
                  <a:pt x="4749" y="167690"/>
                </a:lnTo>
                <a:lnTo>
                  <a:pt x="5829" y="194221"/>
                </a:lnTo>
                <a:lnTo>
                  <a:pt x="25654" y="212140"/>
                </a:lnTo>
                <a:lnTo>
                  <a:pt x="60820" y="219443"/>
                </a:lnTo>
                <a:lnTo>
                  <a:pt x="107772" y="216369"/>
                </a:lnTo>
                <a:lnTo>
                  <a:pt x="162915" y="203149"/>
                </a:lnTo>
                <a:lnTo>
                  <a:pt x="222694" y="180022"/>
                </a:lnTo>
                <a:lnTo>
                  <a:pt x="279107" y="149733"/>
                </a:lnTo>
                <a:lnTo>
                  <a:pt x="324866" y="116547"/>
                </a:lnTo>
                <a:lnTo>
                  <a:pt x="357492" y="83032"/>
                </a:lnTo>
                <a:lnTo>
                  <a:pt x="374497" y="51739"/>
                </a:lnTo>
                <a:close/>
              </a:path>
              <a:path w="408940" h="816610">
                <a:moveTo>
                  <a:pt x="408419" y="614426"/>
                </a:moveTo>
                <a:lnTo>
                  <a:pt x="0" y="614426"/>
                </a:lnTo>
                <a:lnTo>
                  <a:pt x="0" y="816305"/>
                </a:lnTo>
                <a:lnTo>
                  <a:pt x="408419" y="816305"/>
                </a:lnTo>
                <a:lnTo>
                  <a:pt x="408419" y="614426"/>
                </a:lnTo>
                <a:close/>
              </a:path>
              <a:path w="408940" h="816610">
                <a:moveTo>
                  <a:pt x="408419" y="499059"/>
                </a:moveTo>
                <a:lnTo>
                  <a:pt x="0" y="499059"/>
                </a:lnTo>
                <a:lnTo>
                  <a:pt x="0" y="556742"/>
                </a:lnTo>
                <a:lnTo>
                  <a:pt x="408419" y="556742"/>
                </a:lnTo>
                <a:lnTo>
                  <a:pt x="408419" y="499059"/>
                </a:lnTo>
                <a:close/>
              </a:path>
              <a:path w="408940" h="816610">
                <a:moveTo>
                  <a:pt x="408419" y="268338"/>
                </a:moveTo>
                <a:lnTo>
                  <a:pt x="204203" y="268338"/>
                </a:lnTo>
                <a:lnTo>
                  <a:pt x="0" y="268338"/>
                </a:lnTo>
                <a:lnTo>
                  <a:pt x="0" y="441375"/>
                </a:lnTo>
                <a:lnTo>
                  <a:pt x="408419" y="441375"/>
                </a:lnTo>
                <a:lnTo>
                  <a:pt x="408419" y="2683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40"/>
          <p:cNvSpPr>
            <a:spLocks noChangeAspect="1"/>
          </p:cNvSpPr>
          <p:nvPr/>
        </p:nvSpPr>
        <p:spPr>
          <a:xfrm>
            <a:off x="7169111" y="904523"/>
            <a:ext cx="254392" cy="361396"/>
          </a:xfrm>
          <a:custGeom>
            <a:avLst/>
            <a:gdLst/>
            <a:ahLst/>
            <a:cxnLst/>
            <a:rect l="l" t="t" r="r" b="b"/>
            <a:pathLst>
              <a:path w="548005" h="778510">
                <a:moveTo>
                  <a:pt x="547751" y="273875"/>
                </a:moveTo>
                <a:lnTo>
                  <a:pt x="201803" y="273875"/>
                </a:lnTo>
                <a:lnTo>
                  <a:pt x="201803" y="331533"/>
                </a:lnTo>
                <a:lnTo>
                  <a:pt x="547751" y="331533"/>
                </a:lnTo>
                <a:lnTo>
                  <a:pt x="547751" y="273875"/>
                </a:lnTo>
                <a:close/>
              </a:path>
              <a:path w="548005" h="778510">
                <a:moveTo>
                  <a:pt x="547763" y="389204"/>
                </a:moveTo>
                <a:lnTo>
                  <a:pt x="144145" y="389204"/>
                </a:lnTo>
                <a:lnTo>
                  <a:pt x="144145" y="0"/>
                </a:lnTo>
                <a:lnTo>
                  <a:pt x="0" y="0"/>
                </a:lnTo>
                <a:lnTo>
                  <a:pt x="0" y="389204"/>
                </a:lnTo>
                <a:lnTo>
                  <a:pt x="11264" y="448208"/>
                </a:lnTo>
                <a:lnTo>
                  <a:pt x="36042" y="493699"/>
                </a:lnTo>
                <a:lnTo>
                  <a:pt x="60820" y="522986"/>
                </a:lnTo>
                <a:lnTo>
                  <a:pt x="72085" y="533336"/>
                </a:lnTo>
                <a:lnTo>
                  <a:pt x="72085" y="778383"/>
                </a:lnTo>
                <a:lnTo>
                  <a:pt x="461264" y="778383"/>
                </a:lnTo>
                <a:lnTo>
                  <a:pt x="418020" y="619836"/>
                </a:lnTo>
                <a:lnTo>
                  <a:pt x="493026" y="559473"/>
                </a:lnTo>
                <a:lnTo>
                  <a:pt x="531545" y="515327"/>
                </a:lnTo>
                <a:lnTo>
                  <a:pt x="545731" y="465772"/>
                </a:lnTo>
                <a:lnTo>
                  <a:pt x="547763" y="3892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42"/>
          <p:cNvSpPr>
            <a:spLocks noChangeAspect="1"/>
          </p:cNvSpPr>
          <p:nvPr/>
        </p:nvSpPr>
        <p:spPr>
          <a:xfrm>
            <a:off x="8533825" y="916682"/>
            <a:ext cx="286950" cy="318872"/>
          </a:xfrm>
          <a:custGeom>
            <a:avLst/>
            <a:gdLst/>
            <a:ahLst/>
            <a:cxnLst/>
            <a:rect l="l" t="t" r="r" b="b"/>
            <a:pathLst>
              <a:path w="525144" h="583564">
                <a:moveTo>
                  <a:pt x="408393" y="0"/>
                </a:moveTo>
                <a:lnTo>
                  <a:pt x="363040" y="4558"/>
                </a:lnTo>
                <a:lnTo>
                  <a:pt x="329993" y="14586"/>
                </a:lnTo>
                <a:lnTo>
                  <a:pt x="299682" y="24614"/>
                </a:lnTo>
                <a:lnTo>
                  <a:pt x="262537" y="29172"/>
                </a:lnTo>
                <a:lnTo>
                  <a:pt x="225388" y="24614"/>
                </a:lnTo>
                <a:lnTo>
                  <a:pt x="195078" y="14586"/>
                </a:lnTo>
                <a:lnTo>
                  <a:pt x="162033" y="4558"/>
                </a:lnTo>
                <a:lnTo>
                  <a:pt x="116682" y="0"/>
                </a:lnTo>
                <a:lnTo>
                  <a:pt x="67684" y="9116"/>
                </a:lnTo>
                <a:lnTo>
                  <a:pt x="30993" y="29172"/>
                </a:lnTo>
                <a:lnTo>
                  <a:pt x="0" y="58345"/>
                </a:lnTo>
                <a:lnTo>
                  <a:pt x="101182" y="86604"/>
                </a:lnTo>
                <a:lnTo>
                  <a:pt x="153141" y="120332"/>
                </a:lnTo>
                <a:lnTo>
                  <a:pt x="172284" y="181408"/>
                </a:lnTo>
                <a:lnTo>
                  <a:pt x="175018" y="291710"/>
                </a:lnTo>
                <a:lnTo>
                  <a:pt x="149950" y="395858"/>
                </a:lnTo>
                <a:lnTo>
                  <a:pt x="94800" y="468557"/>
                </a:lnTo>
                <a:lnTo>
                  <a:pt x="39650" y="511173"/>
                </a:lnTo>
                <a:lnTo>
                  <a:pt x="14581" y="525075"/>
                </a:lnTo>
                <a:lnTo>
                  <a:pt x="43978" y="558806"/>
                </a:lnTo>
                <a:lnTo>
                  <a:pt x="67451" y="576128"/>
                </a:lnTo>
                <a:lnTo>
                  <a:pt x="97304" y="582509"/>
                </a:lnTo>
                <a:lnTo>
                  <a:pt x="145845" y="583421"/>
                </a:lnTo>
                <a:lnTo>
                  <a:pt x="182539" y="578863"/>
                </a:lnTo>
                <a:lnTo>
                  <a:pt x="209660" y="568835"/>
                </a:lnTo>
                <a:lnTo>
                  <a:pt x="234046" y="558806"/>
                </a:lnTo>
                <a:lnTo>
                  <a:pt x="262537" y="554248"/>
                </a:lnTo>
                <a:lnTo>
                  <a:pt x="291023" y="558806"/>
                </a:lnTo>
                <a:lnTo>
                  <a:pt x="315407" y="568835"/>
                </a:lnTo>
                <a:lnTo>
                  <a:pt x="342526" y="578863"/>
                </a:lnTo>
                <a:lnTo>
                  <a:pt x="434597" y="574305"/>
                </a:lnTo>
                <a:lnTo>
                  <a:pt x="475845" y="554248"/>
                </a:lnTo>
                <a:lnTo>
                  <a:pt x="510484" y="525075"/>
                </a:lnTo>
                <a:lnTo>
                  <a:pt x="417731" y="480407"/>
                </a:lnTo>
                <a:lnTo>
                  <a:pt x="370101" y="441209"/>
                </a:lnTo>
                <a:lnTo>
                  <a:pt x="352554" y="385602"/>
                </a:lnTo>
                <a:lnTo>
                  <a:pt x="350047" y="291710"/>
                </a:lnTo>
                <a:lnTo>
                  <a:pt x="377395" y="175255"/>
                </a:lnTo>
                <a:lnTo>
                  <a:pt x="437561" y="103924"/>
                </a:lnTo>
                <a:lnTo>
                  <a:pt x="497727" y="68145"/>
                </a:lnTo>
                <a:lnTo>
                  <a:pt x="525075" y="58345"/>
                </a:lnTo>
                <a:lnTo>
                  <a:pt x="498640" y="24614"/>
                </a:lnTo>
                <a:lnTo>
                  <a:pt x="477674" y="7293"/>
                </a:lnTo>
                <a:lnTo>
                  <a:pt x="451238" y="911"/>
                </a:lnTo>
                <a:lnTo>
                  <a:pt x="4083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9"/>
          <p:cNvSpPr>
            <a:spLocks noChangeAspect="1"/>
          </p:cNvSpPr>
          <p:nvPr/>
        </p:nvSpPr>
        <p:spPr>
          <a:xfrm>
            <a:off x="5659298" y="902752"/>
            <a:ext cx="548324" cy="414785"/>
          </a:xfrm>
          <a:custGeom>
            <a:avLst/>
            <a:gdLst/>
            <a:ahLst/>
            <a:cxnLst/>
            <a:rect l="l" t="t" r="r" b="b"/>
            <a:pathLst>
              <a:path w="982979" h="743585">
                <a:moveTo>
                  <a:pt x="300202" y="0"/>
                </a:moveTo>
                <a:lnTo>
                  <a:pt x="136728" y="163474"/>
                </a:lnTo>
                <a:lnTo>
                  <a:pt x="300202" y="163474"/>
                </a:lnTo>
                <a:lnTo>
                  <a:pt x="300202" y="0"/>
                </a:lnTo>
                <a:close/>
              </a:path>
              <a:path w="982979" h="743585">
                <a:moveTo>
                  <a:pt x="624865" y="222923"/>
                </a:moveTo>
                <a:lnTo>
                  <a:pt x="77279" y="222923"/>
                </a:lnTo>
                <a:lnTo>
                  <a:pt x="0" y="416115"/>
                </a:lnTo>
                <a:lnTo>
                  <a:pt x="547585" y="416115"/>
                </a:lnTo>
                <a:lnTo>
                  <a:pt x="624865" y="222923"/>
                </a:lnTo>
                <a:close/>
              </a:path>
              <a:path w="982979" h="743585">
                <a:moveTo>
                  <a:pt x="634580" y="358673"/>
                </a:moveTo>
                <a:lnTo>
                  <a:pt x="587832" y="475551"/>
                </a:lnTo>
                <a:lnTo>
                  <a:pt x="77279" y="475551"/>
                </a:lnTo>
                <a:lnTo>
                  <a:pt x="77279" y="743064"/>
                </a:lnTo>
                <a:lnTo>
                  <a:pt x="634580" y="743064"/>
                </a:lnTo>
                <a:lnTo>
                  <a:pt x="634580" y="358673"/>
                </a:lnTo>
                <a:close/>
              </a:path>
              <a:path w="982979" h="743585">
                <a:moveTo>
                  <a:pt x="808037" y="0"/>
                </a:moveTo>
                <a:lnTo>
                  <a:pt x="359651" y="0"/>
                </a:lnTo>
                <a:lnTo>
                  <a:pt x="359651" y="163474"/>
                </a:lnTo>
                <a:lnTo>
                  <a:pt x="644563" y="163474"/>
                </a:lnTo>
                <a:lnTo>
                  <a:pt x="808037" y="0"/>
                </a:lnTo>
                <a:close/>
              </a:path>
              <a:path w="982979" h="743585">
                <a:moveTo>
                  <a:pt x="879792" y="354114"/>
                </a:moveTo>
                <a:lnTo>
                  <a:pt x="770178" y="463740"/>
                </a:lnTo>
                <a:lnTo>
                  <a:pt x="694029" y="340004"/>
                </a:lnTo>
                <a:lnTo>
                  <a:pt x="694029" y="705904"/>
                </a:lnTo>
                <a:lnTo>
                  <a:pt x="879792" y="520141"/>
                </a:lnTo>
                <a:lnTo>
                  <a:pt x="879792" y="354114"/>
                </a:lnTo>
                <a:close/>
              </a:path>
              <a:path w="982979" h="743585">
                <a:moveTo>
                  <a:pt x="982662" y="167170"/>
                </a:moveTo>
                <a:lnTo>
                  <a:pt x="884478" y="7620"/>
                </a:lnTo>
                <a:lnTo>
                  <a:pt x="683171" y="208927"/>
                </a:lnTo>
                <a:lnTo>
                  <a:pt x="781354" y="368490"/>
                </a:lnTo>
                <a:lnTo>
                  <a:pt x="982662" y="1671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7"/>
          <p:cNvSpPr>
            <a:spLocks noChangeAspect="1"/>
          </p:cNvSpPr>
          <p:nvPr/>
        </p:nvSpPr>
        <p:spPr>
          <a:xfrm>
            <a:off x="3027972" y="846453"/>
            <a:ext cx="314056" cy="471084"/>
          </a:xfrm>
          <a:custGeom>
            <a:avLst/>
            <a:gdLst/>
            <a:ahLst/>
            <a:cxnLst/>
            <a:rect l="l" t="t" r="r" b="b"/>
            <a:pathLst>
              <a:path w="556259" h="834389">
                <a:moveTo>
                  <a:pt x="234213" y="0"/>
                </a:moveTo>
                <a:lnTo>
                  <a:pt x="12" y="234213"/>
                </a:lnTo>
                <a:lnTo>
                  <a:pt x="234213" y="234213"/>
                </a:lnTo>
                <a:lnTo>
                  <a:pt x="234213" y="0"/>
                </a:lnTo>
                <a:close/>
              </a:path>
              <a:path w="556259" h="834389">
                <a:moveTo>
                  <a:pt x="556247" y="0"/>
                </a:moveTo>
                <a:lnTo>
                  <a:pt x="292760" y="0"/>
                </a:lnTo>
                <a:lnTo>
                  <a:pt x="292760" y="293370"/>
                </a:lnTo>
                <a:lnTo>
                  <a:pt x="0" y="293370"/>
                </a:lnTo>
                <a:lnTo>
                  <a:pt x="0" y="541020"/>
                </a:lnTo>
                <a:lnTo>
                  <a:pt x="0" y="746760"/>
                </a:lnTo>
                <a:lnTo>
                  <a:pt x="43916" y="746760"/>
                </a:lnTo>
                <a:lnTo>
                  <a:pt x="43916" y="541020"/>
                </a:lnTo>
                <a:lnTo>
                  <a:pt x="102476" y="541020"/>
                </a:lnTo>
                <a:lnTo>
                  <a:pt x="102476" y="746760"/>
                </a:lnTo>
                <a:lnTo>
                  <a:pt x="102476" y="789940"/>
                </a:lnTo>
                <a:lnTo>
                  <a:pt x="102476" y="834390"/>
                </a:lnTo>
                <a:lnTo>
                  <a:pt x="146392" y="834390"/>
                </a:lnTo>
                <a:lnTo>
                  <a:pt x="146392" y="789940"/>
                </a:lnTo>
                <a:lnTo>
                  <a:pt x="146392" y="746760"/>
                </a:lnTo>
                <a:lnTo>
                  <a:pt x="146392" y="541020"/>
                </a:lnTo>
                <a:lnTo>
                  <a:pt x="204939" y="541020"/>
                </a:lnTo>
                <a:lnTo>
                  <a:pt x="204939" y="746760"/>
                </a:lnTo>
                <a:lnTo>
                  <a:pt x="204939" y="789940"/>
                </a:lnTo>
                <a:lnTo>
                  <a:pt x="248856" y="789940"/>
                </a:lnTo>
                <a:lnTo>
                  <a:pt x="248856" y="746760"/>
                </a:lnTo>
                <a:lnTo>
                  <a:pt x="248856" y="541020"/>
                </a:lnTo>
                <a:lnTo>
                  <a:pt x="307403" y="541020"/>
                </a:lnTo>
                <a:lnTo>
                  <a:pt x="307403" y="746760"/>
                </a:lnTo>
                <a:lnTo>
                  <a:pt x="351320" y="746760"/>
                </a:lnTo>
                <a:lnTo>
                  <a:pt x="351320" y="541020"/>
                </a:lnTo>
                <a:lnTo>
                  <a:pt x="409867" y="541020"/>
                </a:lnTo>
                <a:lnTo>
                  <a:pt x="409867" y="746760"/>
                </a:lnTo>
                <a:lnTo>
                  <a:pt x="409867" y="789940"/>
                </a:lnTo>
                <a:lnTo>
                  <a:pt x="409867" y="834390"/>
                </a:lnTo>
                <a:lnTo>
                  <a:pt x="453783" y="834390"/>
                </a:lnTo>
                <a:lnTo>
                  <a:pt x="453783" y="789940"/>
                </a:lnTo>
                <a:lnTo>
                  <a:pt x="453783" y="746760"/>
                </a:lnTo>
                <a:lnTo>
                  <a:pt x="453783" y="541020"/>
                </a:lnTo>
                <a:lnTo>
                  <a:pt x="512330" y="541020"/>
                </a:lnTo>
                <a:lnTo>
                  <a:pt x="512330" y="746760"/>
                </a:lnTo>
                <a:lnTo>
                  <a:pt x="512330" y="789940"/>
                </a:lnTo>
                <a:lnTo>
                  <a:pt x="556247" y="789940"/>
                </a:lnTo>
                <a:lnTo>
                  <a:pt x="556247" y="746760"/>
                </a:lnTo>
                <a:lnTo>
                  <a:pt x="556247" y="541020"/>
                </a:lnTo>
                <a:lnTo>
                  <a:pt x="556247" y="293370"/>
                </a:lnTo>
                <a:lnTo>
                  <a:pt x="5562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5"/>
          <p:cNvSpPr>
            <a:spLocks noChangeAspect="1"/>
          </p:cNvSpPr>
          <p:nvPr/>
        </p:nvSpPr>
        <p:spPr>
          <a:xfrm>
            <a:off x="2332963" y="853523"/>
            <a:ext cx="327041" cy="464014"/>
          </a:xfrm>
          <a:custGeom>
            <a:avLst/>
            <a:gdLst/>
            <a:ahLst/>
            <a:cxnLst/>
            <a:rect l="l" t="t" r="r" b="b"/>
            <a:pathLst>
              <a:path w="539750" h="765810">
                <a:moveTo>
                  <a:pt x="227063" y="0"/>
                </a:moveTo>
                <a:lnTo>
                  <a:pt x="0" y="227063"/>
                </a:lnTo>
                <a:lnTo>
                  <a:pt x="227063" y="227063"/>
                </a:lnTo>
                <a:lnTo>
                  <a:pt x="227063" y="0"/>
                </a:lnTo>
                <a:close/>
              </a:path>
              <a:path w="539750" h="765810">
                <a:moveTo>
                  <a:pt x="539267" y="0"/>
                </a:moveTo>
                <a:lnTo>
                  <a:pt x="283832" y="0"/>
                </a:lnTo>
                <a:lnTo>
                  <a:pt x="283832" y="283210"/>
                </a:lnTo>
                <a:lnTo>
                  <a:pt x="0" y="283210"/>
                </a:lnTo>
                <a:lnTo>
                  <a:pt x="0" y="765810"/>
                </a:lnTo>
                <a:lnTo>
                  <a:pt x="539267" y="765810"/>
                </a:lnTo>
                <a:lnTo>
                  <a:pt x="539267" y="283210"/>
                </a:lnTo>
                <a:lnTo>
                  <a:pt x="5392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23"/>
          <p:cNvSpPr>
            <a:spLocks noChangeAspect="1"/>
          </p:cNvSpPr>
          <p:nvPr/>
        </p:nvSpPr>
        <p:spPr>
          <a:xfrm>
            <a:off x="1729690" y="923680"/>
            <a:ext cx="190224" cy="393857"/>
          </a:xfrm>
          <a:custGeom>
            <a:avLst/>
            <a:gdLst/>
            <a:ahLst/>
            <a:cxnLst/>
            <a:rect l="l" t="t" r="r" b="b"/>
            <a:pathLst>
              <a:path w="387350" h="802005">
                <a:moveTo>
                  <a:pt x="234924" y="0"/>
                </a:moveTo>
                <a:lnTo>
                  <a:pt x="96735" y="0"/>
                </a:lnTo>
                <a:lnTo>
                  <a:pt x="96735" y="96723"/>
                </a:lnTo>
                <a:lnTo>
                  <a:pt x="234924" y="96723"/>
                </a:lnTo>
                <a:lnTo>
                  <a:pt x="234924" y="0"/>
                </a:lnTo>
                <a:close/>
              </a:path>
              <a:path w="387350" h="802005">
                <a:moveTo>
                  <a:pt x="386930" y="472935"/>
                </a:moveTo>
                <a:lnTo>
                  <a:pt x="383273" y="424586"/>
                </a:lnTo>
                <a:lnTo>
                  <a:pt x="372465" y="377596"/>
                </a:lnTo>
                <a:lnTo>
                  <a:pt x="354749" y="332752"/>
                </a:lnTo>
                <a:lnTo>
                  <a:pt x="341439" y="309880"/>
                </a:lnTo>
                <a:lnTo>
                  <a:pt x="331660" y="293052"/>
                </a:lnTo>
                <a:lnTo>
                  <a:pt x="331660" y="472935"/>
                </a:lnTo>
                <a:lnTo>
                  <a:pt x="331660" y="525106"/>
                </a:lnTo>
                <a:lnTo>
                  <a:pt x="276390" y="525106"/>
                </a:lnTo>
                <a:lnTo>
                  <a:pt x="276390" y="309880"/>
                </a:lnTo>
                <a:lnTo>
                  <a:pt x="284822" y="322148"/>
                </a:lnTo>
                <a:lnTo>
                  <a:pt x="305066" y="356908"/>
                </a:lnTo>
                <a:lnTo>
                  <a:pt x="319735" y="393979"/>
                </a:lnTo>
                <a:lnTo>
                  <a:pt x="328650" y="432828"/>
                </a:lnTo>
                <a:lnTo>
                  <a:pt x="331660" y="472935"/>
                </a:lnTo>
                <a:lnTo>
                  <a:pt x="331660" y="293052"/>
                </a:lnTo>
                <a:lnTo>
                  <a:pt x="330377" y="290842"/>
                </a:lnTo>
                <a:lnTo>
                  <a:pt x="234924" y="151993"/>
                </a:lnTo>
                <a:lnTo>
                  <a:pt x="96735" y="151993"/>
                </a:lnTo>
                <a:lnTo>
                  <a:pt x="50723" y="244017"/>
                </a:lnTo>
                <a:lnTo>
                  <a:pt x="28727" y="295249"/>
                </a:lnTo>
                <a:lnTo>
                  <a:pt x="12852" y="348500"/>
                </a:lnTo>
                <a:lnTo>
                  <a:pt x="3238" y="403225"/>
                </a:lnTo>
                <a:lnTo>
                  <a:pt x="0" y="458889"/>
                </a:lnTo>
                <a:lnTo>
                  <a:pt x="0" y="801497"/>
                </a:lnTo>
                <a:lnTo>
                  <a:pt x="386930" y="801497"/>
                </a:lnTo>
                <a:lnTo>
                  <a:pt x="386930" y="525106"/>
                </a:lnTo>
                <a:lnTo>
                  <a:pt x="386930" y="4729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224606" y="1445547"/>
            <a:ext cx="676516" cy="62019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223755" y="1461266"/>
            <a:ext cx="360676" cy="597804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536593" y="1443336"/>
            <a:ext cx="387275" cy="601928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860744" y="1456635"/>
            <a:ext cx="349573" cy="592808"/>
          </a:xfrm>
          <a:prstGeom prst="rect">
            <a:avLst/>
          </a:prstGeom>
        </p:spPr>
      </p:pic>
      <p:pic>
        <p:nvPicPr>
          <p:cNvPr id="41" name="Bilde 40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677000" y="3310350"/>
            <a:ext cx="643827" cy="699696"/>
          </a:xfrm>
          <a:prstGeom prst="rect">
            <a:avLst/>
          </a:prstGeom>
        </p:spPr>
      </p:pic>
      <p:sp>
        <p:nvSpPr>
          <p:cNvPr id="42" name="Rektangel 41"/>
          <p:cNvSpPr/>
          <p:nvPr/>
        </p:nvSpPr>
        <p:spPr>
          <a:xfrm>
            <a:off x="7677000" y="3176983"/>
            <a:ext cx="643827" cy="109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0" name="Bilde 39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658934" y="710246"/>
            <a:ext cx="661893" cy="713329"/>
          </a:xfrm>
          <a:prstGeom prst="rect">
            <a:avLst/>
          </a:prstGeom>
        </p:spPr>
      </p:pic>
      <p:pic>
        <p:nvPicPr>
          <p:cNvPr id="56" name="Bilde 55"/>
          <p:cNvPicPr>
            <a:picLocks noChangeAspect="1"/>
          </p:cNvPicPr>
          <p:nvPr/>
        </p:nvPicPr>
        <p:blipFill rotWithShape="1">
          <a:blip r:embed="rId38"/>
          <a:srcRect t="20375" r="6980"/>
          <a:stretch/>
        </p:blipFill>
        <p:spPr>
          <a:xfrm>
            <a:off x="7648651" y="1461266"/>
            <a:ext cx="662486" cy="5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99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255B1BEE9BA742B7DED6D1E8CCBC4D" ma:contentTypeVersion="24" ma:contentTypeDescription="Opprett et nytt dokument." ma:contentTypeScope="" ma:versionID="9c6ed04a389db8bab09c8f5f0806a2d1">
  <xsd:schema xmlns:xsd="http://www.w3.org/2001/XMLSchema" xmlns:xs="http://www.w3.org/2001/XMLSchema" xmlns:p="http://schemas.microsoft.com/office/2006/metadata/properties" xmlns:ns1="http://schemas.microsoft.com/sharepoint/v3" xmlns:ns2="75e4e91d-c2f9-4980-8c38-6a79cf24eee7" xmlns:ns3="16ac9263-a0f9-40e9-a534-ba6981a2384e" targetNamespace="http://schemas.microsoft.com/office/2006/metadata/properties" ma:root="true" ma:fieldsID="725184e241f1847b04320eaf6b736b6c" ns1:_="" ns2:_="" ns3:_="">
    <xsd:import namespace="http://schemas.microsoft.com/sharepoint/v3"/>
    <xsd:import namespace="75e4e91d-c2f9-4980-8c38-6a79cf24eee7"/>
    <xsd:import namespace="16ac9263-a0f9-40e9-a534-ba6981a238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3:Archived" minOccurs="0"/>
                <xsd:element ref="ns3:ArchivedBy" minOccurs="0"/>
                <xsd:element ref="ns3:ArchivedTo" minOccurs="0"/>
                <xsd:element ref="ns2:_x0031_Kommentar" minOccurs="0"/>
                <xsd:element ref="ns1:_ip_UnifiedCompliancePolicyProperties" minOccurs="0"/>
                <xsd:element ref="ns1:_ip_UnifiedCompliancePolicyUIAction" minOccurs="0"/>
                <xsd:element ref="ns2:Merknader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Egenskaper for samordnet samsvarspolicy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UI-handling for samordnet samsvarspolicy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4e91d-c2f9-4980-8c38-6a79cf24ee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bb92639a-ee2f-4dc8-83f5-6dd8a25d9b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x0031_Kommentar" ma:index="26" nillable="true" ma:displayName="1 Kommentar" ma:description="Hjelp til å bruke innhold" ma:format="Dropdown" ma:internalName="_x0031_Kommentar">
      <xsd:simpleType>
        <xsd:restriction base="dms:Text">
          <xsd:maxLength value="255"/>
        </xsd:restriction>
      </xsd:simpleType>
    </xsd:element>
    <xsd:element name="Merknader" ma:index="29" nillable="true" ma:displayName="Merknader" ma:format="Dropdown" ma:internalName="Merknader">
      <xsd:simpleType>
        <xsd:restriction base="dms:Note">
          <xsd:maxLength value="255"/>
        </xsd:restrict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c9263-a0f9-40e9-a534-ba6981a2384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2c19e31-b704-4f17-a170-2c7f8ed2862a}" ma:internalName="TaxCatchAll" ma:showField="CatchAllData" ma:web="16ac9263-a0f9-40e9-a534-ba6981a238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Archived" ma:index="23" nillable="true" ma:displayName="Arkivert" ma:format="DateTime" ma:internalName="Archived">
      <xsd:simpleType>
        <xsd:restriction base="dms:DateTime"/>
      </xsd:simpleType>
    </xsd:element>
    <xsd:element name="ArchivedBy" ma:index="24" nillable="true" ma:displayName="Arkivert av" ma:internalName="ArchivedBy">
      <xsd:simpleType>
        <xsd:restriction base="dms:Text"/>
      </xsd:simpleType>
    </xsd:element>
    <xsd:element name="ArchivedTo" ma:index="25" nillable="true" ma:displayName="Arkivert til" ma:format="Hyperlink" ma:internalName="ArchivedTo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Archived xmlns="16ac9263-a0f9-40e9-a534-ba6981a2384e" xsi:nil="true"/>
    <_x0031_Kommentar xmlns="75e4e91d-c2f9-4980-8c38-6a79cf24eee7" xsi:nil="true"/>
    <lcf76f155ced4ddcb4097134ff3c332f xmlns="75e4e91d-c2f9-4980-8c38-6a79cf24eee7">
      <Terms xmlns="http://schemas.microsoft.com/office/infopath/2007/PartnerControls"/>
    </lcf76f155ced4ddcb4097134ff3c332f>
    <_ip_UnifiedCompliancePolicyProperties xmlns="http://schemas.microsoft.com/sharepoint/v3" xsi:nil="true"/>
    <ArchivedTo xmlns="16ac9263-a0f9-40e9-a534-ba6981a2384e">
      <Url xsi:nil="true"/>
      <Description xsi:nil="true"/>
    </ArchivedTo>
    <TaxCatchAll xmlns="16ac9263-a0f9-40e9-a534-ba6981a2384e" xsi:nil="true"/>
    <ArchivedBy xmlns="16ac9263-a0f9-40e9-a534-ba6981a2384e" xsi:nil="true"/>
    <Merknader xmlns="75e4e91d-c2f9-4980-8c38-6a79cf24eee7" xsi:nil="true"/>
  </documentManagement>
</p:properties>
</file>

<file path=customXml/itemProps1.xml><?xml version="1.0" encoding="utf-8"?>
<ds:datastoreItem xmlns:ds="http://schemas.openxmlformats.org/officeDocument/2006/customXml" ds:itemID="{D172BFA8-D5B4-4CFA-B307-F6C47DE8FC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61ED6D-12BF-4CC1-93D1-1E9FF74F8626}"/>
</file>

<file path=customXml/itemProps3.xml><?xml version="1.0" encoding="utf-8"?>
<ds:datastoreItem xmlns:ds="http://schemas.openxmlformats.org/officeDocument/2006/customXml" ds:itemID="{1E924165-2F9D-4AF5-9278-BECDCA913C5E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0f705b26-e01e-47b0-bd69-026eaba56235"/>
    <ds:schemaRef ds:uri="http://schemas.microsoft.com/office/2006/documentManagement/types"/>
    <ds:schemaRef ds:uri="http://purl.org/dc/terms/"/>
    <ds:schemaRef ds:uri="3e360c0e-45db-4700-aa56-ea8aada7480f"/>
    <ds:schemaRef ds:uri="http://schemas.openxmlformats.org/package/2006/metadata/core-properties"/>
    <ds:schemaRef ds:uri="http://www.w3.org/XML/1998/namespace"/>
    <ds:schemaRef ds:uri="http://schemas.microsoft.com/sharepoint/v3"/>
    <ds:schemaRef ds:uri="16ac9263-a0f9-40e9-a534-ba6981a2384e"/>
    <ds:schemaRef ds:uri="75e4e91d-c2f9-4980-8c38-6a79cf24eee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</TotalTime>
  <Words>442</Words>
  <Application>Microsoft Office PowerPoint</Application>
  <PresentationFormat>On-screen Show (4:3)</PresentationFormat>
  <Paragraphs>81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Office-tema</vt:lpstr>
      <vt:lpstr>PowerPoint Presentation</vt:lpstr>
    </vt:vector>
  </TitlesOfParts>
  <Company>Helse Midt-Norge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Elden, Kari Hoff</dc:creator>
  <cp:lastModifiedBy>Bertnum, Sigrun</cp:lastModifiedBy>
  <cp:revision>41</cp:revision>
  <cp:lastPrinted>2023-06-05T08:33:46Z</cp:lastPrinted>
  <dcterms:created xsi:type="dcterms:W3CDTF">2023-06-02T08:55:20Z</dcterms:created>
  <dcterms:modified xsi:type="dcterms:W3CDTF">2025-04-02T08:57:21Z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0x010100A3255B1BEE9BA742B7DED6D1E8CCBC4D</vt:lpwstr>
  </property>
  <property fmtid="{D5CDD505-2E9C-101B-9397-08002B2CF9AE}" pid="3" name="MSIP_Label_27c53dd1-6ec2-448f-b81e-3adee47fd651_Enabled">
    <vt:lpwstr>true</vt:lpwstr>
  </property>
  <property fmtid="{D5CDD505-2E9C-101B-9397-08002B2CF9AE}" pid="4" name="MSIP_Label_27c53dd1-6ec2-448f-b81e-3adee47fd651_SetDate">
    <vt:lpwstr>2025-04-02T08:57:20Z</vt:lpwstr>
  </property>
  <property fmtid="{D5CDD505-2E9C-101B-9397-08002B2CF9AE}" pid="5" name="MSIP_Label_27c53dd1-6ec2-448f-b81e-3adee47fd651_Method">
    <vt:lpwstr>Standard</vt:lpwstr>
  </property>
  <property fmtid="{D5CDD505-2E9C-101B-9397-08002B2CF9AE}" pid="6" name="MSIP_Label_27c53dd1-6ec2-448f-b81e-3adee47fd651_Name">
    <vt:lpwstr>Intern</vt:lpwstr>
  </property>
  <property fmtid="{D5CDD505-2E9C-101B-9397-08002B2CF9AE}" pid="7" name="MSIP_Label_27c53dd1-6ec2-448f-b81e-3adee47fd651_SiteId">
    <vt:lpwstr>92c8809f-91e0-445b-804f-b6a7b43ef73a</vt:lpwstr>
  </property>
  <property fmtid="{D5CDD505-2E9C-101B-9397-08002B2CF9AE}" pid="8" name="MSIP_Label_27c53dd1-6ec2-448f-b81e-3adee47fd651_ActionId">
    <vt:lpwstr>c5f69ff6-9ef2-4e17-b240-f74a427100dc</vt:lpwstr>
  </property>
  <property fmtid="{D5CDD505-2E9C-101B-9397-08002B2CF9AE}" pid="9" name="MSIP_Label_27c53dd1-6ec2-448f-b81e-3adee47fd651_ContentBits">
    <vt:lpwstr>2</vt:lpwstr>
  </property>
  <property fmtid="{D5CDD505-2E9C-101B-9397-08002B2CF9AE}" pid="10" name="MSIP_Label_27c53dd1-6ec2-448f-b81e-3adee47fd651_Tag">
    <vt:lpwstr>10, 3, 0, 2</vt:lpwstr>
  </property>
  <property fmtid="{D5CDD505-2E9C-101B-9397-08002B2CF9AE}" pid="11" name="ClassificationContentMarkingFooterLocations">
    <vt:lpwstr>Office-tema:8</vt:lpwstr>
  </property>
  <property fmtid="{D5CDD505-2E9C-101B-9397-08002B2CF9AE}" pid="12" name="ClassificationContentMarkingFooterText">
    <vt:lpwstr>Intern</vt:lpwstr>
  </property>
  <property fmtid="{D5CDD505-2E9C-101B-9397-08002B2CF9AE}" pid="13" name="MediaServiceImageTags">
    <vt:lpwstr/>
  </property>
</Properties>
</file>