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256" r:id="rId3"/>
    <p:sldId id="257" r:id="rId4"/>
    <p:sldId id="258" r:id="rId5"/>
    <p:sldId id="276" r:id="rId6"/>
    <p:sldId id="259" r:id="rId7"/>
    <p:sldId id="260" r:id="rId8"/>
    <p:sldId id="261" r:id="rId9"/>
    <p:sldId id="268" r:id="rId10"/>
    <p:sldId id="270" r:id="rId11"/>
    <p:sldId id="269" r:id="rId12"/>
    <p:sldId id="271" r:id="rId13"/>
    <p:sldId id="272" r:id="rId14"/>
    <p:sldId id="277" r:id="rId15"/>
    <p:sldId id="262" r:id="rId16"/>
    <p:sldId id="275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BC1A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3" autoAdjust="0"/>
    <p:restoredTop sz="78209" autoAdjust="0"/>
  </p:normalViewPr>
  <p:slideViewPr>
    <p:cSldViewPr>
      <p:cViewPr>
        <p:scale>
          <a:sx n="100" d="100"/>
          <a:sy n="100" d="100"/>
        </p:scale>
        <p:origin x="-72" y="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nb-NO" altLang="nb-NO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nb-NO" altLang="nb-NO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nb-NO" altLang="nb-NO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3FF084D5-1327-4636-B4F1-8ED215A811C7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nb-NO" altLang="nb-NO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nb-NO" altLang="nb-NO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nb-NO" altLang="nb-NO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C58DACC1-A11C-4E0E-A513-6B5F30721A6B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D6FC0-BC5D-4466-A3A3-07F22B5AEA02}" type="slidenum">
              <a:rPr lang="nb-NO" altLang="nb-NO"/>
              <a:pPr/>
              <a:t>3</a:t>
            </a:fld>
            <a:endParaRPr lang="nb-NO" altLang="nb-NO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Hvilke muligheter har vi mhp defaultverdier…. Dvs f.eks modus…</a:t>
            </a:r>
          </a:p>
          <a:p>
            <a:r>
              <a:rPr lang="nb-NO" altLang="nb-NO"/>
              <a:t>Hva ligger i</a:t>
            </a:r>
            <a:r>
              <a:rPr lang="nb-NO" altLang="nb-NO" i="1"/>
              <a:t> innkurv pp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D4E99-740E-4D20-95F9-EF5CEE53D39D}" type="slidenum">
              <a:rPr lang="nb-NO" altLang="nb-NO"/>
              <a:pPr/>
              <a:t>5</a:t>
            </a:fld>
            <a:endParaRPr lang="nb-NO" altLang="nb-NO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Liten forklaring her mhp kategori mm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E380F-ACE8-4E48-B56F-E2D8BF16AA75}" type="slidenum">
              <a:rPr lang="nb-NO" altLang="nb-NO"/>
              <a:pPr/>
              <a:t>9</a:t>
            </a:fld>
            <a:endParaRPr lang="nb-NO" altLang="nb-NO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Hva menes med feilhåndtering?</a:t>
            </a:r>
          </a:p>
          <a:p>
            <a:r>
              <a:rPr lang="nb-NO" altLang="nb-NO"/>
              <a:t>Hvorfor?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4F765-594C-4F83-878C-920944121638}" type="slidenum">
              <a:rPr lang="nb-NO" altLang="nb-NO"/>
              <a:pPr/>
              <a:t>10</a:t>
            </a:fld>
            <a:endParaRPr lang="nb-NO" altLang="nb-NO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Etterbestilling før prøven er tatt, men at avdeling har sendt prøven.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98AAF-ACF4-49A0-A4A3-9FE938E72A80}" type="slidenum">
              <a:rPr lang="nb-NO" altLang="nb-NO"/>
              <a:pPr/>
              <a:t>14</a:t>
            </a:fld>
            <a:endParaRPr lang="nb-NO" altLang="nb-NO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Skal vi heller benytte oss av gullapper el og NSL til håndtering av etterbestilling?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217C5-4B87-4C99-BB1F-31045B591A30}" type="slidenum">
              <a:rPr lang="nb-NO" altLang="nb-NO"/>
              <a:pPr/>
              <a:t>19</a:t>
            </a:fld>
            <a:endParaRPr lang="nb-NO" altLang="nb-NO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/>
              <a:t>Hva skal gjøres med rekvisisjoner som er sendt (dvs er kommet i ROSPP), og som fortsatt henger igjen….:</a:t>
            </a:r>
          </a:p>
          <a:p>
            <a:pPr>
              <a:buFontTx/>
              <a:buChar char="-"/>
            </a:pPr>
            <a:r>
              <a:rPr lang="nb-NO" altLang="nb-NO"/>
              <a:t>Sletting? (fått/ikke fått beskjed fra avdeling med mer).</a:t>
            </a:r>
          </a:p>
          <a:p>
            <a:pPr>
              <a:buFontTx/>
              <a:buChar char="-"/>
            </a:pPr>
            <a:r>
              <a:rPr lang="nb-NO" altLang="nb-NO"/>
              <a:t>Etterbestilling (</a:t>
            </a:r>
          </a:p>
          <a:p>
            <a:pPr>
              <a:buFontTx/>
              <a:buChar char="-"/>
            </a:pPr>
            <a:r>
              <a:rPr lang="nb-NO" altLang="nb-NO"/>
              <a:t>Ikke alle glass er scannet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D4F2E-86B7-48ED-BB76-0D41CF36608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2391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A2627-4018-4579-BF99-AE9A5D33712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1306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968B-9F50-4AAD-B7E5-012362FD2FA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434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84C02-5AF5-46BC-84FA-D773D843964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0775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1C7C6-FBE7-4BA1-BEE1-C1DF0578310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4507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F608D-68D6-4701-B25C-E9CE87CDFDE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1871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C2B86-9363-4DBB-9259-7737264F93E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9390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E132E-D3F4-4718-B74F-39F1C8D198C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2708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CB9F7-9D56-4F56-AA34-FCA7292E9B9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443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28BC1-F587-442F-A94E-EE2836D11ED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6757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CBFC2-0432-4A73-8F3B-57CE09A7407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533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  <a:p>
            <a:pPr lvl="3"/>
            <a:r>
              <a:rPr lang="nb-NO" altLang="nb-NO" smtClean="0"/>
              <a:t>Fjerde nivå</a:t>
            </a:r>
          </a:p>
          <a:p>
            <a:pPr lvl="4"/>
            <a:r>
              <a:rPr lang="nb-NO" alt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nb-NO" alt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nb-NO" alt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8CDC734-C421-4E98-96DE-77FE4F3ACA63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1030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AutoShape 102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5363" name="Text Box 1027"/>
          <p:cNvSpPr txBox="1">
            <a:spLocks noChangeArrowheads="1"/>
          </p:cNvSpPr>
          <p:nvPr/>
        </p:nvSpPr>
        <p:spPr bwMode="auto">
          <a:xfrm>
            <a:off x="5867400" y="54864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nb-NO" altLang="nb-NO" sz="2000"/>
              <a:t>Trykk pil for neste bilde</a:t>
            </a:r>
          </a:p>
        </p:txBody>
      </p:sp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2667000" y="2133600"/>
            <a:ext cx="3581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4000"/>
              <a:t>Presentasjon av ROS PP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050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2051"/>
          <p:cNvSpPr txBox="1">
            <a:spLocks noChangeArrowheads="1"/>
          </p:cNvSpPr>
          <p:nvPr/>
        </p:nvSpPr>
        <p:spPr bwMode="auto">
          <a:xfrm>
            <a:off x="1600200" y="1752600"/>
            <a:ext cx="5486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Når rekvirenten har sendt bestillingen og ikke kan endre den selv, og vi enda ikke har mottatt prøveglassene. </a:t>
            </a:r>
          </a:p>
          <a:p>
            <a:r>
              <a:rPr lang="nb-NO" altLang="nb-NO"/>
              <a:t>Bla. aktuelt i forkant av runder. </a:t>
            </a:r>
          </a:p>
        </p:txBody>
      </p:sp>
      <p:sp>
        <p:nvSpPr>
          <p:cNvPr id="18436" name="Text Box 2052"/>
          <p:cNvSpPr txBox="1">
            <a:spLocks noChangeArrowheads="1"/>
          </p:cNvSpPr>
          <p:nvPr/>
        </p:nvSpPr>
        <p:spPr bwMode="auto">
          <a:xfrm>
            <a:off x="1447800" y="9906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”Endre”- funksjonen SKAL brukes:</a:t>
            </a:r>
          </a:p>
        </p:txBody>
      </p:sp>
      <p:sp>
        <p:nvSpPr>
          <p:cNvPr id="18437" name="AutoShape 205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8438" name="AutoShape 2054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1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175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675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8600" y="3200400"/>
            <a:ext cx="3581400" cy="1187450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Finn riktig dato, kl, fødselsnummer og avd, og klikk på linja.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1676400" y="2819400"/>
            <a:ext cx="1066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28600" y="4419600"/>
            <a:ext cx="35052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Rekvisisjonen kommer opp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3276600" y="3352800"/>
            <a:ext cx="19812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28600" y="5334000"/>
            <a:ext cx="35052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For å legge til analyser trykk på ”Endre”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514600" y="6019800"/>
            <a:ext cx="5334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7420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7421" name="AutoShape 13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 t="45004" r="8333" b="51303"/>
          <a:stretch>
            <a:fillRect/>
          </a:stretch>
        </p:blipFill>
        <p:spPr bwMode="auto">
          <a:xfrm>
            <a:off x="7543800" y="3100388"/>
            <a:ext cx="8382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36943" r="64166" b="59711"/>
          <a:stretch>
            <a:fillRect/>
          </a:stretch>
        </p:blipFill>
        <p:spPr bwMode="auto">
          <a:xfrm>
            <a:off x="2971800" y="2667000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5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 autoUpdateAnimBg="0"/>
      <p:bldP spid="17416" grpId="0" animBg="1" autoUpdateAnimBg="0"/>
      <p:bldP spid="1741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95400" y="4724400"/>
            <a:ext cx="411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ROS-bildet kommer opp og vi klikker på de analysene som skal legges til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1" b="33458"/>
          <a:stretch>
            <a:fillRect/>
          </a:stretch>
        </p:blipFill>
        <p:spPr bwMode="auto">
          <a:xfrm>
            <a:off x="0" y="411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267200" y="548640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Analysen(e) vises sammen med de andre valgte analysene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6477000" y="4419600"/>
            <a:ext cx="7620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9464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9465" name="AutoShape 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1752600" y="2895600"/>
            <a:ext cx="205740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228600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42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925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425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9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4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49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95400" y="548640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Velg rekvirentens printer fra nedtrekksmenyen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68773" r="23334"/>
          <a:stretch>
            <a:fillRect/>
          </a:stretch>
        </p:blipFill>
        <p:spPr bwMode="auto">
          <a:xfrm>
            <a:off x="5715000" y="4724400"/>
            <a:ext cx="1295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228600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AutoShap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0490" name="AutoShape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048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Klikk deretter på ”Etikett”</a:t>
            </a:r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>
            <a:off x="6324600" y="4876800"/>
            <a:ext cx="1828800" cy="1600200"/>
          </a:xfrm>
          <a:custGeom>
            <a:avLst/>
            <a:gdLst>
              <a:gd name="T0" fmla="*/ 0 w 2055"/>
              <a:gd name="T1" fmla="*/ 0 h 316"/>
              <a:gd name="T2" fmla="*/ 2055 w 2055"/>
              <a:gd name="T3" fmla="*/ 0 h 316"/>
              <a:gd name="T4" fmla="*/ 2055 w 2055"/>
              <a:gd name="T5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5" h="316">
                <a:moveTo>
                  <a:pt x="0" y="0"/>
                </a:moveTo>
                <a:lnTo>
                  <a:pt x="2055" y="0"/>
                </a:lnTo>
                <a:lnTo>
                  <a:pt x="2055" y="31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86664" r="23334"/>
          <a:stretch>
            <a:fillRect/>
          </a:stretch>
        </p:blipFill>
        <p:spPr bwMode="auto">
          <a:xfrm>
            <a:off x="5791200" y="5946775"/>
            <a:ext cx="12192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Freeform 7"/>
          <p:cNvSpPr>
            <a:spLocks/>
          </p:cNvSpPr>
          <p:nvPr/>
        </p:nvSpPr>
        <p:spPr bwMode="auto">
          <a:xfrm>
            <a:off x="3667125" y="6019800"/>
            <a:ext cx="3271838" cy="757238"/>
          </a:xfrm>
          <a:custGeom>
            <a:avLst/>
            <a:gdLst>
              <a:gd name="T0" fmla="*/ 0 w 2061"/>
              <a:gd name="T1" fmla="*/ 0 h 477"/>
              <a:gd name="T2" fmla="*/ 1293 w 2061"/>
              <a:gd name="T3" fmla="*/ 477 h 477"/>
              <a:gd name="T4" fmla="*/ 2061 w 2061"/>
              <a:gd name="T5" fmla="*/ 477 h 477"/>
              <a:gd name="T6" fmla="*/ 2053 w 2061"/>
              <a:gd name="T7" fmla="*/ 35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1" h="477">
                <a:moveTo>
                  <a:pt x="0" y="0"/>
                </a:moveTo>
                <a:lnTo>
                  <a:pt x="1293" y="477"/>
                </a:lnTo>
                <a:lnTo>
                  <a:pt x="2061" y="477"/>
                </a:lnTo>
                <a:lnTo>
                  <a:pt x="2053" y="35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7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575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75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875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375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875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9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 t="76579"/>
          <a:stretch>
            <a:fillRect/>
          </a:stretch>
        </p:blipFill>
        <p:spPr bwMode="auto">
          <a:xfrm>
            <a:off x="5486400" y="5257800"/>
            <a:ext cx="3657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14400" y="3200400"/>
            <a:ext cx="35814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vil rekvisisjonen vises med de endringene som er gjort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14400" y="4876800"/>
            <a:ext cx="3581400" cy="1187450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Husk å be rekvirenten om å erstatte tidligere utskrevne etiketter med nye</a:t>
            </a:r>
          </a:p>
        </p:txBody>
      </p:sp>
      <p:sp>
        <p:nvSpPr>
          <p:cNvPr id="25607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5608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4038600" y="7620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914400" y="1752600"/>
            <a:ext cx="35814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Etter å ha trykket på oppdater- knappen, 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3352800" y="1143000"/>
            <a:ext cx="8382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4343400" y="3352800"/>
            <a:ext cx="28956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914400" y="2514600"/>
            <a:ext cx="35814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og hentet opp rekvisisjonen på nytt,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875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325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825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475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975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 autoUpdateAnimBg="0"/>
      <p:bldP spid="25606" grpId="0" animBg="1" autoUpdateAnimBg="0"/>
      <p:bldP spid="25611" grpId="0" animBg="1" autoUpdateAnimBg="0"/>
      <p:bldP spid="2561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09800" y="1981200"/>
            <a:ext cx="411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Ved Automatisk modus, vil ingen detaljer vises.</a:t>
            </a:r>
          </a:p>
        </p:txBody>
      </p:sp>
      <p:sp>
        <p:nvSpPr>
          <p:cNvPr id="8196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197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1676400" y="762000"/>
            <a:ext cx="838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 flipV="1">
            <a:off x="2133600" y="1143000"/>
            <a:ext cx="9906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09800" y="2743200"/>
            <a:ext cx="4114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Rekvisisjonen går direkte over til fagsystemet idet man scanner første forsendelse.</a:t>
            </a:r>
          </a:p>
          <a:p>
            <a:r>
              <a:rPr lang="nb-NO" altLang="nb-NO"/>
              <a:t>Husk at alle forsendelser likevel skal scannes.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7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575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75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625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7125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20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1143000" y="25400"/>
            <a:ext cx="8001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14600" y="2057400"/>
            <a:ext cx="525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3200"/>
              <a:t>Klikk her for  ”Ankomstlogg” </a:t>
            </a:r>
          </a:p>
        </p:txBody>
      </p:sp>
      <p:sp>
        <p:nvSpPr>
          <p:cNvPr id="23556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3557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 flipV="1">
            <a:off x="457200" y="1143000"/>
            <a:ext cx="20574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971800" y="3276600"/>
            <a:ext cx="3886200" cy="1187450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I ankomstloggen kan man søke frem hvilke forsendelser som er mottatt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1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6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19200" y="5638800"/>
            <a:ext cx="38862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Fanen til ankomstlogg er uthevet når denne er valgt</a:t>
            </a:r>
          </a:p>
        </p:txBody>
      </p:sp>
      <p:sp>
        <p:nvSpPr>
          <p:cNvPr id="9220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21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762000" y="592138"/>
            <a:ext cx="609600" cy="5275262"/>
          </a:xfrm>
          <a:custGeom>
            <a:avLst/>
            <a:gdLst>
              <a:gd name="T0" fmla="*/ 226 w 282"/>
              <a:gd name="T1" fmla="*/ 2722 h 2722"/>
              <a:gd name="T2" fmla="*/ 0 w 282"/>
              <a:gd name="T3" fmla="*/ 2722 h 2722"/>
              <a:gd name="T4" fmla="*/ 0 w 282"/>
              <a:gd name="T5" fmla="*/ 0 h 2722"/>
              <a:gd name="T6" fmla="*/ 282 w 282"/>
              <a:gd name="T7" fmla="*/ 0 h 2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2" h="2722">
                <a:moveTo>
                  <a:pt x="226" y="2722"/>
                </a:moveTo>
                <a:lnTo>
                  <a:pt x="0" y="2722"/>
                </a:lnTo>
                <a:lnTo>
                  <a:pt x="0" y="0"/>
                </a:lnTo>
                <a:lnTo>
                  <a:pt x="28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1" t="9991" r="62498" b="75836"/>
          <a:stretch>
            <a:fillRect/>
          </a:stretch>
        </p:blipFill>
        <p:spPr bwMode="auto">
          <a:xfrm>
            <a:off x="2514600" y="708025"/>
            <a:ext cx="9144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782" r="72501" b="69145"/>
          <a:stretch>
            <a:fillRect/>
          </a:stretch>
        </p:blipFill>
        <p:spPr bwMode="auto">
          <a:xfrm>
            <a:off x="1143000" y="762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219200" y="4267200"/>
            <a:ext cx="4114800" cy="1187450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Velg ”Fra”-dato i kalenderen hvis det ikke er dagens dato, og evt. fra Kl.(NB:hak av i ruten)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371600" y="457200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1371600" y="2133600"/>
            <a:ext cx="76200" cy="220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981200" y="3276600"/>
            <a:ext cx="26670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Velg ”Tjeneste” fra nedtrekksmeny</a:t>
            </a:r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5029200" y="762000"/>
            <a:ext cx="685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324600" y="2971800"/>
            <a:ext cx="2667000" cy="457200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Trykk ”Utfør søk”. </a:t>
            </a:r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5410200" y="1143000"/>
            <a:ext cx="1725613" cy="1905000"/>
          </a:xfrm>
          <a:custGeom>
            <a:avLst/>
            <a:gdLst>
              <a:gd name="T0" fmla="*/ 960 w 1087"/>
              <a:gd name="T1" fmla="*/ 1200 h 1200"/>
              <a:gd name="T2" fmla="*/ 1087 w 1087"/>
              <a:gd name="T3" fmla="*/ 1002 h 1200"/>
              <a:gd name="T4" fmla="*/ 1087 w 1087"/>
              <a:gd name="T5" fmla="*/ 121 h 1200"/>
              <a:gd name="T6" fmla="*/ 0 w 1087"/>
              <a:gd name="T7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7" h="1200">
                <a:moveTo>
                  <a:pt x="960" y="1200"/>
                </a:moveTo>
                <a:lnTo>
                  <a:pt x="1087" y="1002"/>
                </a:lnTo>
                <a:lnTo>
                  <a:pt x="1087" y="12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2743200" y="2362200"/>
            <a:ext cx="26670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Skriv inn pasientens fødselnummer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2209800" y="1676400"/>
            <a:ext cx="6858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3200400" y="1143000"/>
            <a:ext cx="6096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810000" y="1371600"/>
            <a:ext cx="31242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For å begrense søket, skriv inn antall</a:t>
            </a: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V="1">
            <a:off x="4191000" y="1066800"/>
            <a:ext cx="381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1066800" y="762000"/>
            <a:ext cx="1447800" cy="137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2514600" y="685800"/>
            <a:ext cx="914400" cy="990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3429000" y="609600"/>
            <a:ext cx="838200" cy="53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4267200" y="685800"/>
            <a:ext cx="7620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V="1">
            <a:off x="1752600" y="990600"/>
            <a:ext cx="228600" cy="3352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324600" y="3429000"/>
            <a:ext cx="2667000" cy="22828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 Kan også trykkes uten å legge inn noen kriterier. Forsendelser fra dagens dato vil da komme opp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22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725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225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75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125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17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14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9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2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6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61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66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4525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25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autoUpdateAnimBg="0"/>
      <p:bldP spid="9226" grpId="0" animBg="1" autoUpdateAnimBg="0"/>
      <p:bldP spid="9229" grpId="0" animBg="1" autoUpdateAnimBg="0"/>
      <p:bldP spid="9234" grpId="0" animBg="1" autoUpdateAnimBg="0"/>
      <p:bldP spid="9237" grpId="0" animBg="1" autoUpdateAnimBg="0"/>
      <p:bldP spid="9240" grpId="0" animBg="1" autoUpdateAnimBg="0"/>
      <p:bldP spid="924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2895600"/>
            <a:ext cx="1981200" cy="1187450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Viser når forsendelsene er scannet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590800" y="990600"/>
            <a:ext cx="9144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505200" y="990600"/>
            <a:ext cx="685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267200" y="1066800"/>
            <a:ext cx="8382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181600" y="4267200"/>
            <a:ext cx="1447800" cy="457200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Rekvirent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096000" y="2895600"/>
            <a:ext cx="24384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Fødselsnummer på pasienten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943600" y="1295400"/>
            <a:ext cx="30480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Initialer til den som har scannet prøvene</a:t>
            </a: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5181600" y="1066800"/>
            <a:ext cx="6096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1447800" y="2133600"/>
            <a:ext cx="3048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 flipV="1">
            <a:off x="3886200" y="1600200"/>
            <a:ext cx="160020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 flipV="1">
            <a:off x="4724400" y="1600200"/>
            <a:ext cx="15240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 flipV="1">
            <a:off x="5715000" y="1371600"/>
            <a:ext cx="304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038600" y="4800600"/>
            <a:ext cx="2667000" cy="1187450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Prøvenummer med suffiks for analysemaskin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209800" y="5257800"/>
            <a:ext cx="12192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Lab-kategori</a:t>
            </a: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2362200" y="1447800"/>
            <a:ext cx="685800" cy="403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3048000" y="1600200"/>
            <a:ext cx="1752600" cy="3276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262" name="AutoShape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63" name="AutoShape 23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010" r="72501" b="84718"/>
          <a:stretch>
            <a:fillRect/>
          </a:stretch>
        </p:blipFill>
        <p:spPr bwMode="auto">
          <a:xfrm>
            <a:off x="1143000" y="706438"/>
            <a:ext cx="1371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2133600" y="9906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1143000" y="1066800"/>
            <a:ext cx="1066800" cy="1066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925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425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4925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29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34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8025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8525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9025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9525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  <p:bldP spid="10249" grpId="0" animBg="1" autoUpdateAnimBg="0"/>
      <p:bldP spid="10250" grpId="0" animBg="1" autoUpdateAnimBg="0"/>
      <p:bldP spid="10251" grpId="0" animBg="1" autoUpdateAnimBg="0"/>
      <p:bldP spid="10258" grpId="0" animBg="1" autoUpdateAnimBg="0"/>
      <p:bldP spid="1026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AutoShape 3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124200" y="2362200"/>
            <a:ext cx="28194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b-NO" altLang="nb-NO" sz="4000"/>
              <a:t>Lykke til!</a:t>
            </a:r>
          </a:p>
          <a:p>
            <a:pPr algn="ctr">
              <a:spcBef>
                <a:spcPct val="0"/>
              </a:spcBef>
            </a:pPr>
            <a:r>
              <a:rPr lang="nb-NO" altLang="nb-NO" sz="1800"/>
              <a:t>Lukk vindu for å avslutte.</a:t>
            </a:r>
            <a:endParaRPr lang="nb-NO" altLang="nb-NO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953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715000" y="1447800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UserID = ditt fødselsnummer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15000" y="24384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Password= samme som NSL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715000" y="3352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i="1">
                <a:solidFill>
                  <a:srgbClr val="FF0000"/>
                </a:solidFill>
              </a:rPr>
              <a:t>System = PA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715000" y="3810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i="1">
                <a:solidFill>
                  <a:srgbClr val="FF0000"/>
                </a:solidFill>
              </a:rPr>
              <a:t>Unit = TRFL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2057400" y="1981200"/>
            <a:ext cx="3733800" cy="2667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1981200" y="2667000"/>
            <a:ext cx="3810000" cy="220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>
            <a:off x="1981200" y="3581400"/>
            <a:ext cx="38100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>
            <a:off x="1981200" y="4038600"/>
            <a:ext cx="38100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3850" y="260350"/>
            <a:ext cx="5181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Åpne programmet ”RoS PP produksjon” fra startmenyen.</a:t>
            </a:r>
          </a:p>
          <a:p>
            <a:endParaRPr lang="nb-NO" altLang="nb-NO"/>
          </a:p>
          <a:p>
            <a:r>
              <a:rPr lang="nb-NO" altLang="nb-NO"/>
              <a:t>Innloggingsboksen kommer opp.</a:t>
            </a: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371600" y="1981200"/>
            <a:ext cx="6858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867400" y="5410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Trykk ”OK”</a:t>
            </a: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 flipV="1">
            <a:off x="4191000" y="4953000"/>
            <a:ext cx="17526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715000" y="914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Skriv inn:</a:t>
            </a:r>
          </a:p>
        </p:txBody>
      </p:sp>
      <p:sp>
        <p:nvSpPr>
          <p:cNvPr id="2064" name="AutoShap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065" name="AutoShape 1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765175"/>
            <a:ext cx="122396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47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975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475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1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9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4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95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4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125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2625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8475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8975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9475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autoUpdateAnimBg="0"/>
      <p:bldP spid="2053" grpId="0" autoUpdateAnimBg="0"/>
      <p:bldP spid="2054" grpId="0" autoUpdateAnimBg="0"/>
      <p:bldP spid="2059" grpId="0" autoUpdateAnimBg="0"/>
      <p:bldP spid="2061" grpId="0" autoUpdateAnimBg="0"/>
      <p:bldP spid="206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0" y="152400"/>
            <a:ext cx="3581400" cy="457200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Arbeidsbildet kommer opp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143000" y="3048000"/>
            <a:ext cx="3352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De forskjellige prøvekategorier. Tallet i parantes bak angir antall bestillinger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3124200"/>
            <a:ext cx="2667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Knapp for oppdatering av skjermbildet</a:t>
            </a: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533400" y="990600"/>
            <a:ext cx="3276600" cy="1219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1600200" y="2209800"/>
            <a:ext cx="5334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4038600" y="7620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 flipV="1">
            <a:off x="4191000" y="1143000"/>
            <a:ext cx="1447800" cy="213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876800" y="46482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Fødselsnummer til den som er pålogget</a:t>
            </a:r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7239000" y="6553200"/>
            <a:ext cx="685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6248400" y="5410200"/>
            <a:ext cx="12192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089" name="AutoShape 1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3090" name="AutoShape 1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975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475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975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4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95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4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35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28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335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 autoUpdateAnimBg="0"/>
      <p:bldP spid="3079" grpId="0" autoUpdateAnimBg="0"/>
      <p:bldP spid="3081" grpId="0" autoUpdateAnimBg="0"/>
      <p:bldP spid="308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800600" y="51054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Alle rekvisisjoner sendt fra ROS ligger her 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1066800" y="1143000"/>
            <a:ext cx="3124200" cy="556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 flipV="1">
            <a:off x="4114800" y="4724400"/>
            <a:ext cx="762000" cy="609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800600" y="26670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Modus for scanning-”Manuell” eller ”Automatisk”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1066800" y="609600"/>
            <a:ext cx="1447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2514600" y="838200"/>
            <a:ext cx="2532063" cy="1941513"/>
          </a:xfrm>
          <a:custGeom>
            <a:avLst/>
            <a:gdLst>
              <a:gd name="T0" fmla="*/ 1595 w 1595"/>
              <a:gd name="T1" fmla="*/ 1223 h 1223"/>
              <a:gd name="T2" fmla="*/ 1351 w 1595"/>
              <a:gd name="T3" fmla="*/ 246 h 1223"/>
              <a:gd name="T4" fmla="*/ 0 w 1595"/>
              <a:gd name="T5" fmla="*/ 0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5" h="1223">
                <a:moveTo>
                  <a:pt x="1595" y="1223"/>
                </a:moveTo>
                <a:lnTo>
                  <a:pt x="1351" y="246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105" name="AutoShap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106" name="AutoShape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800600" y="34290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Programmet åpnes alltid i Manuell modus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22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725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225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775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5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05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5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0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2" grpId="0" autoUpdateAnimBg="0"/>
      <p:bldP spid="410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4572000" y="685800"/>
            <a:ext cx="38862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000"/>
              <a:t>Innkurven inneholder info om: prøvetakingsdato og klokkeslett, pasientens fødselsnummer, status, rekvirent og sykehus-id</a:t>
            </a:r>
          </a:p>
        </p:txBody>
      </p:sp>
      <p:sp>
        <p:nvSpPr>
          <p:cNvPr id="24580" name="Text Box 1028"/>
          <p:cNvSpPr txBox="1">
            <a:spLocks noChangeArrowheads="1"/>
          </p:cNvSpPr>
          <p:nvPr/>
        </p:nvSpPr>
        <p:spPr bwMode="auto">
          <a:xfrm>
            <a:off x="4572000" y="2895600"/>
            <a:ext cx="3886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000">
                <a:solidFill>
                  <a:schemeClr val="accent2"/>
                </a:solidFill>
              </a:rPr>
              <a:t>Blå tekst</a:t>
            </a:r>
            <a:r>
              <a:rPr lang="nb-NO" altLang="nb-NO" sz="2000"/>
              <a:t>:  Rekvisisjon er overført til fagsystem uten at forsendelsene er registrert som mottatt</a:t>
            </a: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4572000" y="39624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000">
                <a:solidFill>
                  <a:srgbClr val="FF0000"/>
                </a:solidFill>
              </a:rPr>
              <a:t>Rød tekst</a:t>
            </a:r>
            <a:r>
              <a:rPr lang="nb-NO" altLang="nb-NO" sz="2000"/>
              <a:t>: Rekvisisjon Feilet i Fagsystem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4572000" y="2209800"/>
            <a:ext cx="3886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000"/>
              <a:t>Sort tekst: Vanlig rekvisisjon</a:t>
            </a:r>
            <a:r>
              <a:rPr lang="nb-NO" altLang="nb-NO"/>
              <a:t> </a:t>
            </a:r>
          </a:p>
        </p:txBody>
      </p:sp>
      <p:sp>
        <p:nvSpPr>
          <p:cNvPr id="24583" name="Text Box 1031"/>
          <p:cNvSpPr txBox="1">
            <a:spLocks noChangeArrowheads="1"/>
          </p:cNvSpPr>
          <p:nvPr/>
        </p:nvSpPr>
        <p:spPr bwMode="auto">
          <a:xfrm>
            <a:off x="4648200" y="4724400"/>
            <a:ext cx="2057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 sz="2000" u="sng"/>
              <a:t>Bokstavstatuser:</a:t>
            </a:r>
            <a:r>
              <a:rPr lang="nb-NO" altLang="nb-NO" sz="2000"/>
              <a:t> K - Komplett      O - Overført        E - Error             D - Delvis mottatt</a:t>
            </a:r>
            <a:r>
              <a:rPr lang="nb-NO" altLang="nb-NO"/>
              <a:t> </a:t>
            </a:r>
          </a:p>
        </p:txBody>
      </p:sp>
      <p:sp>
        <p:nvSpPr>
          <p:cNvPr id="24584" name="Line 1032"/>
          <p:cNvSpPr>
            <a:spLocks noChangeShapeType="1"/>
          </p:cNvSpPr>
          <p:nvPr/>
        </p:nvSpPr>
        <p:spPr bwMode="auto">
          <a:xfrm flipH="1">
            <a:off x="3200400" y="3048000"/>
            <a:ext cx="1447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4585" name="Line 1033"/>
          <p:cNvSpPr>
            <a:spLocks noChangeShapeType="1"/>
          </p:cNvSpPr>
          <p:nvPr/>
        </p:nvSpPr>
        <p:spPr bwMode="auto">
          <a:xfrm flipH="1">
            <a:off x="3048000" y="4191000"/>
            <a:ext cx="1600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4586" name="Line 1034"/>
          <p:cNvSpPr>
            <a:spLocks noChangeShapeType="1"/>
          </p:cNvSpPr>
          <p:nvPr/>
        </p:nvSpPr>
        <p:spPr bwMode="auto">
          <a:xfrm flipH="1" flipV="1">
            <a:off x="2895600" y="2057400"/>
            <a:ext cx="1752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4587" name="AutoShape 103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4588" name="AutoShape 103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4589" name="Oval 1037"/>
          <p:cNvSpPr>
            <a:spLocks noChangeArrowheads="1"/>
          </p:cNvSpPr>
          <p:nvPr/>
        </p:nvSpPr>
        <p:spPr bwMode="auto">
          <a:xfrm>
            <a:off x="990600" y="1371600"/>
            <a:ext cx="28194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4590" name="Line 1038"/>
          <p:cNvSpPr>
            <a:spLocks noChangeShapeType="1"/>
          </p:cNvSpPr>
          <p:nvPr/>
        </p:nvSpPr>
        <p:spPr bwMode="auto">
          <a:xfrm flipH="1">
            <a:off x="3810000" y="1066800"/>
            <a:ext cx="838200" cy="457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125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62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85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63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20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25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99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4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  <p:bldP spid="24580" grpId="0" autoUpdateAnimBg="0"/>
      <p:bldP spid="24581" grpId="0" autoUpdateAnimBg="0"/>
      <p:bldP spid="24582" grpId="0" animBg="1" autoUpdateAnimBg="0"/>
      <p:bldP spid="2458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257800" y="914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0" y="2667000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Kursoren må stå her for scanning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4876800" y="990600"/>
            <a:ext cx="38100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48200" y="3581400"/>
            <a:ext cx="3810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En forsendelse kan også registreres ved å taste inn forsendelsens prøvenummer (14 siffer, uten bindestrek). </a:t>
            </a:r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6929438" y="914400"/>
            <a:ext cx="1793875" cy="4953000"/>
          </a:xfrm>
          <a:custGeom>
            <a:avLst/>
            <a:gdLst>
              <a:gd name="T0" fmla="*/ 51 w 1130"/>
              <a:gd name="T1" fmla="*/ 3027 h 3027"/>
              <a:gd name="T2" fmla="*/ 1130 w 1130"/>
              <a:gd name="T3" fmla="*/ 3027 h 3027"/>
              <a:gd name="T4" fmla="*/ 1130 w 1130"/>
              <a:gd name="T5" fmla="*/ 0 h 3027"/>
              <a:gd name="T6" fmla="*/ 0 w 1130"/>
              <a:gd name="T7" fmla="*/ 0 h 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0" h="3027">
                <a:moveTo>
                  <a:pt x="51" y="3027"/>
                </a:moveTo>
                <a:lnTo>
                  <a:pt x="1130" y="3027"/>
                </a:lnTo>
                <a:lnTo>
                  <a:pt x="113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34000" y="5257800"/>
            <a:ext cx="335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Trykk deretter på ”Registrer” </a:t>
            </a:r>
          </a:p>
        </p:txBody>
      </p:sp>
      <p:sp>
        <p:nvSpPr>
          <p:cNvPr id="5129" name="AutoShap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30" name="AutoShape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2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525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45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9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4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6" grpId="0" autoUpdateAnimBg="0"/>
      <p:bldP spid="512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257800" y="914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" y="2286000"/>
            <a:ext cx="3581400" cy="155257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Når første forsendelse i en rekvisisjon blir scannet i manuell modus, kommer rekvisisjonen til syne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7200" y="4267200"/>
            <a:ext cx="33528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Forutsetter at denne ruten er haket av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352800" y="4800600"/>
            <a:ext cx="23622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581400" y="2362200"/>
            <a:ext cx="4419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53" name="AutoShap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54" name="AutoShape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 t="45004" r="8333" b="51303"/>
          <a:stretch>
            <a:fillRect/>
          </a:stretch>
        </p:blipFill>
        <p:spPr bwMode="auto">
          <a:xfrm>
            <a:off x="7543800" y="3100388"/>
            <a:ext cx="8382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37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875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275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775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275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 autoUpdateAnimBg="0"/>
      <p:bldP spid="615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17471" r="22499" b="69145"/>
          <a:stretch>
            <a:fillRect/>
          </a:stretch>
        </p:blipFill>
        <p:spPr bwMode="auto">
          <a:xfrm>
            <a:off x="6553200" y="1219200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4114800"/>
            <a:ext cx="3962400" cy="1187450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sender vi rekvisisjonen over til fagsystem(NSL), ved å trykke på ”Overfør”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438400" y="5105400"/>
            <a:ext cx="62484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174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175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33400" y="3352800"/>
            <a:ext cx="3962400" cy="8223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Når alle forsendelser er scannet, 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3657600" y="1600200"/>
            <a:ext cx="297180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 t="45004" r="8333" b="51303"/>
          <a:stretch>
            <a:fillRect/>
          </a:stretch>
        </p:blipFill>
        <p:spPr bwMode="auto">
          <a:xfrm>
            <a:off x="7543800" y="3100388"/>
            <a:ext cx="8382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17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675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175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975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475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975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  <p:bldP spid="717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7239000" y="6324600"/>
            <a:ext cx="9906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495800" y="3886200"/>
            <a:ext cx="4343400" cy="2282825"/>
          </a:xfrm>
          <a:prstGeom prst="rect">
            <a:avLst/>
          </a:prstGeom>
          <a:solidFill>
            <a:srgbClr val="CBC1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b-NO" altLang="nb-NO"/>
              <a:t>”Forkast” og ”Endre”- funksjonene skal IKKE brukes ved feilhåndtering. Tilbakemeldingsfunksjonene til rekvirent er ikke tilfredstillende på nåværende tidspunkt.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7543800" y="5715000"/>
            <a:ext cx="228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390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229600" y="5943600"/>
            <a:ext cx="306388" cy="233363"/>
          </a:xfrm>
          <a:prstGeom prst="rightArrow">
            <a:avLst>
              <a:gd name="adj1" fmla="val 50000"/>
              <a:gd name="adj2" fmla="val 328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6391" name="AutoShap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772400" y="5943600"/>
            <a:ext cx="306388" cy="233363"/>
          </a:xfrm>
          <a:prstGeom prst="leftArrow">
            <a:avLst>
              <a:gd name="adj1" fmla="val 50000"/>
              <a:gd name="adj2" fmla="val 328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 t="45004" r="8333" b="51303"/>
          <a:stretch>
            <a:fillRect/>
          </a:stretch>
        </p:blipFill>
        <p:spPr bwMode="auto">
          <a:xfrm>
            <a:off x="7543800" y="3100388"/>
            <a:ext cx="83820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36664" r="64168" b="59990"/>
          <a:stretch>
            <a:fillRect/>
          </a:stretch>
        </p:blipFill>
        <p:spPr bwMode="auto">
          <a:xfrm>
            <a:off x="3048000" y="4267200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1A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725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225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725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225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 autoUpdateAnimBg="0"/>
    </p:bldLst>
  </p:timing>
</p:sld>
</file>

<file path=ppt/theme/theme1.xml><?xml version="1.0" encoding="utf-8"?>
<a:theme xmlns:a="http://schemas.openxmlformats.org/drawingml/2006/main" name="Standard utforming">
  <a:themeElements>
    <a:clrScheme name="Standard utform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BC1A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BC1A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636</Words>
  <Application>Microsoft Office PowerPoint</Application>
  <PresentationFormat>On-screen Show (4:3)</PresentationFormat>
  <Paragraphs>82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Times New Roman</vt:lpstr>
      <vt:lpstr>Standard utforming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Olavs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IT-bruker</dc:creator>
  <cp:lastModifiedBy>sys_rpa_robot01_prd</cp:lastModifiedBy>
  <cp:revision>89</cp:revision>
  <dcterms:created xsi:type="dcterms:W3CDTF">2006-01-06T08:33:47Z</dcterms:created>
  <dcterms:modified xsi:type="dcterms:W3CDTF">2021-09-29T18:25:49Z</dcterms:modified>
</cp:coreProperties>
</file>