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5599" autoAdjust="0"/>
  </p:normalViewPr>
  <p:slideViewPr>
    <p:cSldViewPr>
      <p:cViewPr varScale="1">
        <p:scale>
          <a:sx n="95" d="100"/>
          <a:sy n="95" d="100"/>
        </p:scale>
        <p:origin x="9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 altLang="nb-NO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D8822-3DAE-4CB8-A7A2-FBCD9E64361E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 altLang="nb-NO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41DDC4-ABFD-4948-9B50-7817583C5F3E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4FE49-7D06-4AAF-9B4D-B2AB5526405E}" type="slidenum">
              <a:rPr lang="nb-NO" altLang="nb-NO"/>
              <a:pPr/>
              <a:t>1</a:t>
            </a:fld>
            <a:endParaRPr lang="nb-NO" altLang="nb-NO"/>
          </a:p>
        </p:txBody>
      </p:sp>
      <p:sp>
        <p:nvSpPr>
          <p:cNvPr id="5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AC789-7FC7-4D0A-AE08-2F37D0FE79E0}" type="slidenum">
              <a:rPr lang="nb-NO" altLang="nb-NO"/>
              <a:pPr/>
              <a:t>14</a:t>
            </a:fld>
            <a:endParaRPr lang="nb-NO" altLang="nb-NO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Systematisk feil: sannsynligheten er 5 % for at analysesvaret faller utenfor TEa</a:t>
            </a:r>
          </a:p>
          <a:p>
            <a:r>
              <a:rPr lang="nb-NO" altLang="nb-NO"/>
              <a:t>Tilfeldig feil: En økning i standardavvik fra s til TEa/1,96. 5 % sannsynlighet for at analysesvaret faller utenfor TEa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A4AE1-2048-4D2A-B88D-BC7F821A0A4A}" type="slidenum">
              <a:rPr lang="nb-NO" altLang="nb-NO"/>
              <a:pPr/>
              <a:t>16</a:t>
            </a:fld>
            <a:endParaRPr lang="nb-NO" altLang="nb-NO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CV – over langt tidsrom- flere kalibreringer, reagenslot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EC120-9F13-4A61-ABBF-BE8282B9F54D}" type="slidenum">
              <a:rPr lang="nb-NO" altLang="nb-NO"/>
              <a:pPr/>
              <a:t>17</a:t>
            </a:fld>
            <a:endParaRPr lang="nb-NO" altLang="nb-NO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Data som også trengs for dokumentasjonen:</a:t>
            </a:r>
          </a:p>
          <a:p>
            <a:r>
              <a:rPr lang="nb-NO" altLang="nb-NO"/>
              <a:t>Navn på analyse + analyseinstrument</a:t>
            </a:r>
          </a:p>
          <a:p>
            <a:r>
              <a:rPr lang="nb-NO" altLang="nb-NO"/>
              <a:t>Konsentrasjon prosesskontroll – Brukes ikke for valg av kontrollregel, men vi må dokumentere for hvilket nivå regelen gjelder for</a:t>
            </a:r>
          </a:p>
          <a:p>
            <a:endParaRPr lang="nb-NO" alt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917AC-ABB7-4936-81D5-35CF862B7364}" type="slidenum">
              <a:rPr lang="nb-NO" altLang="nb-NO"/>
              <a:pPr/>
              <a:t>18</a:t>
            </a:fld>
            <a:endParaRPr lang="nb-NO" altLang="nb-NO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Ser på begge kontrollene under ett:</a:t>
            </a:r>
          </a:p>
          <a:p>
            <a:r>
              <a:rPr lang="nb-NO" altLang="nb-NO"/>
              <a:t>Over 90 % sannsynlighet for alarm ved kritisk systematisk feil, sannsynligheten for alarm er liten når analysen er stabil ( &lt; 1%)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53A76-0B89-4822-A3A9-6DCC705CF0AF}" type="slidenum">
              <a:rPr lang="nb-NO" altLang="nb-NO"/>
              <a:pPr/>
              <a:t>19</a:t>
            </a:fld>
            <a:endParaRPr lang="nb-NO" altLang="nb-NO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Tea: 9/1,5 = 6s</a:t>
            </a:r>
          </a:p>
          <a:p>
            <a:r>
              <a:rPr lang="nb-NO" altLang="nb-NO"/>
              <a:t>Sec: 6 – 1,65 = 4,35 s</a:t>
            </a:r>
          </a:p>
          <a:p>
            <a:endParaRPr lang="nb-NO" altLang="nb-NO"/>
          </a:p>
          <a:p>
            <a:r>
              <a:rPr lang="nb-NO" altLang="nb-NO"/>
              <a:t>1 3.5 s, N=2</a:t>
            </a:r>
          </a:p>
          <a:p>
            <a:r>
              <a:rPr lang="nb-NO" altLang="nb-NO"/>
              <a:t>1 3s, N=1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4CB92-2657-46B2-AC84-B738BF79EE44}" type="slidenum">
              <a:rPr lang="nb-NO" altLang="nb-NO"/>
              <a:pPr/>
              <a:t>20</a:t>
            </a:fld>
            <a:endParaRPr lang="nb-NO" altLang="nb-NO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15/4 – 1,65 = 2,1</a:t>
            </a:r>
          </a:p>
          <a:p>
            <a:r>
              <a:rPr lang="nb-NO" altLang="nb-NO"/>
              <a:t>15/3 – 1,65 = 3,35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71C5C-18E9-4BB3-9957-CFF1097777D2}" type="slidenum">
              <a:rPr lang="nb-NO" altLang="nb-NO"/>
              <a:pPr/>
              <a:t>2</a:t>
            </a:fld>
            <a:endParaRPr lang="nb-NO" altLang="nb-NO"/>
          </a:p>
        </p:txBody>
      </p:sp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Z = hvor mange ganger standardavviket går opp i x – mean.</a:t>
            </a:r>
          </a:p>
          <a:p>
            <a:r>
              <a:rPr lang="nb-NO" altLang="nb-NO"/>
              <a:t>Z- tabell</a:t>
            </a:r>
          </a:p>
          <a:p>
            <a:r>
              <a:rPr lang="nb-NO" altLang="nb-NO"/>
              <a:t>Z 1,96 = 47,5 %      50 – 47,5 = 2,5 %		</a:t>
            </a:r>
          </a:p>
          <a:p>
            <a:r>
              <a:rPr lang="nb-NO" altLang="nb-NO"/>
              <a:t>Z 1,65 = 45,05 %	  50 – 45,05 = 4,95 %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F7141-CC67-46BB-8358-B193BC2B442C}" type="slidenum">
              <a:rPr lang="nb-NO" altLang="nb-NO"/>
              <a:pPr/>
              <a:t>3</a:t>
            </a:fld>
            <a:endParaRPr lang="nb-NO" altLang="nb-NO"/>
          </a:p>
        </p:txBody>
      </p:sp>
      <p:sp>
        <p:nvSpPr>
          <p:cNvPr id="10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Z=3 	50 – 49,87 = 0,13%</a:t>
            </a:r>
          </a:p>
          <a:p>
            <a:r>
              <a:rPr lang="nb-NO" altLang="nb-NO"/>
              <a:t>Z=2	50 – 47,72 = 2,28%</a:t>
            </a:r>
          </a:p>
          <a:p>
            <a:r>
              <a:rPr lang="nb-NO" altLang="nb-NO"/>
              <a:t>Z=1	50 – 34,13 = 15,87 %</a:t>
            </a:r>
          </a:p>
          <a:p>
            <a:r>
              <a:rPr lang="nb-NO" altLang="nb-NO"/>
              <a:t>Z=0	50%</a:t>
            </a:r>
          </a:p>
          <a:p>
            <a:r>
              <a:rPr lang="nb-NO" altLang="nb-NO">
                <a:solidFill>
                  <a:srgbClr val="FF0000"/>
                </a:solidFill>
              </a:rPr>
              <a:t>Jo større feilen er, dess større sannsynlighet for å oppdage feilen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69A04-DEF8-4743-A8A3-CE2AE5727E01}" type="slidenum">
              <a:rPr lang="nb-NO" altLang="nb-NO"/>
              <a:pPr/>
              <a:t>4</a:t>
            </a:fld>
            <a:endParaRPr lang="nb-NO" altLang="nb-NO"/>
          </a:p>
        </p:txBody>
      </p:sp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Z = gammelt </a:t>
            </a:r>
            <a:r>
              <a:rPr lang="nb-NO" altLang="nb-NO">
                <a:cs typeface="Times New Roman" panose="02020603050405020304" pitchFamily="18" charset="0"/>
              </a:rPr>
              <a:t>σ</a:t>
            </a:r>
            <a:r>
              <a:rPr lang="nb-NO" altLang="nb-NO"/>
              <a:t> / nytt </a:t>
            </a:r>
            <a:r>
              <a:rPr lang="nb-NO" altLang="nb-NO">
                <a:cs typeface="Times New Roman" panose="02020603050405020304" pitchFamily="18" charset="0"/>
              </a:rPr>
              <a:t>σ</a:t>
            </a:r>
            <a:r>
              <a:rPr lang="nb-NO" altLang="nb-NO"/>
              <a:t> </a:t>
            </a:r>
          </a:p>
          <a:p>
            <a:endParaRPr lang="nb-NO" altLang="nb-NO"/>
          </a:p>
          <a:p>
            <a:r>
              <a:rPr lang="nb-NO" altLang="nb-NO"/>
              <a:t>Z = 3		50 – 49,87 = 0,13%</a:t>
            </a:r>
          </a:p>
          <a:p>
            <a:r>
              <a:rPr lang="nb-NO" altLang="nb-NO"/>
              <a:t>Z = 1,5	50 – 43,32 = 6,68%   	( z = 3/2=1,5 ) standardavvik er doblet</a:t>
            </a:r>
          </a:p>
          <a:p>
            <a:r>
              <a:rPr lang="nb-NO" altLang="nb-NO"/>
              <a:t>Z = 1		50 – 34,13 = 15,87%	( z = 3/3=1 ) standardavviket er tredoblet	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C5445-398C-4926-B626-F4611B95927F}" type="slidenum">
              <a:rPr lang="nb-NO" altLang="nb-NO"/>
              <a:pPr/>
              <a:t>6</a:t>
            </a:fld>
            <a:endParaRPr lang="nb-NO" altLang="nb-NO"/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Se gaussfordeling og prosenter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5F0B8-FABE-4D83-B814-5426A1EACD0B}" type="slidenum">
              <a:rPr lang="nb-NO" altLang="nb-NO"/>
              <a:pPr/>
              <a:t>9</a:t>
            </a:fld>
            <a:endParaRPr lang="nb-NO" altLang="nb-NO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Jo flere kontrollprøve, dess større sannsynlighet for at ett kontrollresultat kommer utenfor kontrollgrenser.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08757-D163-4085-9522-C4E2F8BAA82F}" type="slidenum">
              <a:rPr lang="nb-NO" altLang="nb-NO"/>
              <a:pPr/>
              <a:t>10</a:t>
            </a:fld>
            <a:endParaRPr lang="nb-NO" altLang="nb-NO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b="1">
                <a:solidFill>
                  <a:srgbClr val="000099"/>
                </a:solidFill>
              </a:rPr>
              <a:t>Hvilke kvalitetskontrollregler skal vi velge ?</a:t>
            </a:r>
          </a:p>
          <a:p>
            <a:r>
              <a:rPr lang="nb-NO" altLang="nb-NO"/>
              <a:t>Vi skal velge kvalitetskontrollregler ut fra medisinske krav til riktig svar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D306-BFB8-4629-89FD-0FE24C794259}" type="slidenum">
              <a:rPr lang="nb-NO" altLang="nb-NO"/>
              <a:pPr/>
              <a:t>12</a:t>
            </a:fld>
            <a:endParaRPr lang="nb-NO" altLang="nb-NO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Klinikerens behov: Hva skal testen brukes til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1A93F-CCF7-4876-8B03-38E6F95C0F7E}" type="slidenum">
              <a:rPr lang="nb-NO" altLang="nb-NO"/>
              <a:pPr/>
              <a:t>13</a:t>
            </a:fld>
            <a:endParaRPr lang="nb-NO" altLang="nb-NO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Tillatt bias: optimal 0,125- ønskelig 0,25 - minimum 0,375</a:t>
            </a:r>
          </a:p>
          <a:p>
            <a:r>
              <a:rPr lang="nb-NO" altLang="nb-NO"/>
              <a:t>Tillatt impresisjon: optimal 0,25 - ønskelig 0,5 - minimum 0,75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Levanger 13.11.04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Kristine Solem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B4AD1-93B7-43D8-A1E2-6215F7AE528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4784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Levanger 13.11.04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Kristine Solem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26A0D-D184-4507-87D0-50FEECF5A96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1992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Levanger 13.11.04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Kristine Solem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90FDD-55DD-471E-91D0-06688CA3801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93595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tel, utklipp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på net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nb-NO" altLang="nb-NO"/>
              <a:t>Levanger 13.11.04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nb-NO" altLang="nb-NO"/>
              <a:t>Kristine Solem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CAB5FA-A872-4661-9893-78672F3FF50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6126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Levanger 13.11.04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Kristine Solem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1DF17-9675-44F2-AC03-D675E7A639E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4436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Levanger 13.11.04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Kristine Solem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A344E-C663-4434-9D3D-AD84C0F5FAF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8425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Levanger 13.11.04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Kristine Solem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D3D2-FC7B-4346-8CD3-320BB1FB9AD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9609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Levanger 13.11.04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Kristine Solem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B1F4-7AF8-4C6B-9AE1-F03A44D8F23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8482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Levanger 13.11.04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Kristine Solem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04E01-C29E-4917-BAEB-3490FE2B863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6026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Levanger 13.11.04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Kristine Solem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A7DC7-39BD-4595-9CE5-18F22B6D702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3497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Levanger 13.11.04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Kristine Solem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99A52-B9A4-49D4-9A0E-44D9D1E6DF3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7879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Levanger 13.11.04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Kristine Solem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D3994-1492-445E-94C6-63B608E5715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187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nb-NO" altLang="nb-NO"/>
              <a:t>Levanger 13.11.04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nb-NO" altLang="nb-NO"/>
              <a:t>Kristine Solem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4D68AE-A976-471D-BAE2-A39F20FD291F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altLang="nb-NO"/>
              <a:t>Levanger 13.11.04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altLang="nb-NO"/>
              <a:t>Kristine Solem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5369-E5C5-49C5-A009-6949B959F27B}" type="slidenum">
              <a:rPr lang="nb-NO" altLang="nb-NO"/>
              <a:pPr/>
              <a:t>1</a:t>
            </a:fld>
            <a:endParaRPr lang="nb-NO" altLang="nb-NO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>
                <a:solidFill>
                  <a:srgbClr val="003399"/>
                </a:solidFill>
              </a:rPr>
              <a:t>Kontrollregler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sz="2800"/>
              <a:t>Z- tabell</a:t>
            </a:r>
          </a:p>
          <a:p>
            <a:pPr>
              <a:lnSpc>
                <a:spcPct val="90000"/>
              </a:lnSpc>
            </a:pPr>
            <a:r>
              <a:rPr lang="nb-NO" altLang="nb-NO" sz="2800"/>
              <a:t>Kontrollregler</a:t>
            </a:r>
          </a:p>
          <a:p>
            <a:pPr lvl="1">
              <a:lnSpc>
                <a:spcPct val="90000"/>
              </a:lnSpc>
            </a:pPr>
            <a:r>
              <a:rPr lang="nb-NO" altLang="nb-NO" sz="2400"/>
              <a:t>Kontrollregelens styrke, P</a:t>
            </a:r>
            <a:r>
              <a:rPr lang="nb-NO" altLang="nb-NO" sz="2400" baseline="-25000"/>
              <a:t>ed</a:t>
            </a:r>
            <a:r>
              <a:rPr lang="nb-NO" altLang="nb-NO" sz="2400"/>
              <a:t>  P</a:t>
            </a:r>
            <a:r>
              <a:rPr lang="nb-NO" altLang="nb-NO" sz="2400" baseline="-25000"/>
              <a:t>fr</a:t>
            </a:r>
          </a:p>
          <a:p>
            <a:pPr lvl="1">
              <a:lnSpc>
                <a:spcPct val="90000"/>
              </a:lnSpc>
            </a:pPr>
            <a:r>
              <a:rPr lang="nb-NO" altLang="nb-NO" sz="2400"/>
              <a:t>Styrkediagram</a:t>
            </a:r>
          </a:p>
          <a:p>
            <a:pPr lvl="1">
              <a:lnSpc>
                <a:spcPct val="90000"/>
              </a:lnSpc>
            </a:pPr>
            <a:r>
              <a:rPr lang="nb-NO" altLang="nb-NO" sz="2400"/>
              <a:t>”Westgard” regler – eksempler</a:t>
            </a:r>
          </a:p>
          <a:p>
            <a:pPr>
              <a:lnSpc>
                <a:spcPct val="90000"/>
              </a:lnSpc>
            </a:pPr>
            <a:r>
              <a:rPr lang="nb-NO" altLang="nb-NO" sz="2800"/>
              <a:t>Tillatt totalfeil</a:t>
            </a:r>
          </a:p>
          <a:p>
            <a:pPr>
              <a:lnSpc>
                <a:spcPct val="90000"/>
              </a:lnSpc>
            </a:pPr>
            <a:r>
              <a:rPr lang="nb-NO" altLang="nb-NO" sz="2800"/>
              <a:t>Kritiske feil</a:t>
            </a:r>
          </a:p>
          <a:p>
            <a:pPr>
              <a:lnSpc>
                <a:spcPct val="90000"/>
              </a:lnSpc>
            </a:pPr>
            <a:r>
              <a:rPr lang="nb-NO" altLang="nb-NO" sz="2800"/>
              <a:t>Valg av kontrollregler – fremgangsmåte</a:t>
            </a:r>
          </a:p>
          <a:p>
            <a:pPr>
              <a:lnSpc>
                <a:spcPct val="90000"/>
              </a:lnSpc>
            </a:pPr>
            <a:r>
              <a:rPr lang="nb-NO" altLang="nb-NO" sz="2800"/>
              <a:t>Oppgaver 	</a:t>
            </a:r>
          </a:p>
          <a:p>
            <a:pPr lvl="1">
              <a:lnSpc>
                <a:spcPct val="90000"/>
              </a:lnSpc>
            </a:pPr>
            <a:endParaRPr lang="nb-NO" altLang="nb-NO" sz="2400"/>
          </a:p>
          <a:p>
            <a:pPr>
              <a:lnSpc>
                <a:spcPct val="90000"/>
              </a:lnSpc>
            </a:pPr>
            <a:endParaRPr lang="nb-NO" altLang="nb-NO" sz="2800"/>
          </a:p>
          <a:p>
            <a:pPr>
              <a:lnSpc>
                <a:spcPct val="90000"/>
              </a:lnSpc>
            </a:pPr>
            <a:endParaRPr lang="nb-NO" altLang="nb-NO" sz="2800"/>
          </a:p>
        </p:txBody>
      </p:sp>
      <p:pic>
        <p:nvPicPr>
          <p:cNvPr id="3077" name="Picture 5" descr="D:\Mine dokumenter\KRISTINE\westgaa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2438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8C42-CCBA-4F4A-A2AB-698BFD767EA9}" type="slidenum">
              <a:rPr lang="nb-NO" altLang="nb-NO"/>
              <a:pPr/>
              <a:t>10</a:t>
            </a:fld>
            <a:endParaRPr lang="nb-NO" altLang="nb-NO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nb-NO" altLang="nb-NO">
                <a:solidFill>
                  <a:srgbClr val="003399"/>
                </a:solidFill>
              </a:rPr>
              <a:t>Kontrollregler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>
              <a:buFontTx/>
              <a:buNone/>
            </a:pPr>
            <a:r>
              <a:rPr lang="nb-NO" altLang="nb-NO" sz="2800"/>
              <a:t>Eksempler:</a:t>
            </a:r>
          </a:p>
          <a:p>
            <a:pPr>
              <a:buFontTx/>
              <a:buNone/>
            </a:pPr>
            <a:r>
              <a:rPr lang="nb-NO" altLang="nb-NO" sz="2400">
                <a:solidFill>
                  <a:srgbClr val="FF0000"/>
                </a:solidFill>
              </a:rPr>
              <a:t>1</a:t>
            </a:r>
            <a:r>
              <a:rPr lang="nb-NO" altLang="nb-NO" sz="2400" baseline="-25000">
                <a:solidFill>
                  <a:srgbClr val="FF0000"/>
                </a:solidFill>
              </a:rPr>
              <a:t>3s</a:t>
            </a:r>
            <a:r>
              <a:rPr lang="nb-NO" altLang="nb-NO" sz="2400"/>
              <a:t>		En kontrollverdi målt utenfor +3s grensen eller –3s 	grensen gir alarm.</a:t>
            </a:r>
          </a:p>
          <a:p>
            <a:pPr>
              <a:buFontTx/>
              <a:buNone/>
            </a:pPr>
            <a:r>
              <a:rPr lang="nb-NO" altLang="nb-NO" sz="2400">
                <a:solidFill>
                  <a:srgbClr val="FF0000"/>
                </a:solidFill>
              </a:rPr>
              <a:t>2</a:t>
            </a:r>
            <a:r>
              <a:rPr lang="nb-NO" altLang="nb-NO" sz="2400" baseline="-25000">
                <a:solidFill>
                  <a:srgbClr val="FF0000"/>
                </a:solidFill>
              </a:rPr>
              <a:t>2s</a:t>
            </a:r>
            <a:r>
              <a:rPr lang="nb-NO" altLang="nb-NO" sz="2400"/>
              <a:t> 	To påfølgende kontrollsvar målt utenfor samme 	kontrollgrense ,+2s eller –2s, gir alarm.</a:t>
            </a:r>
          </a:p>
          <a:p>
            <a:pPr>
              <a:buFontTx/>
              <a:buNone/>
            </a:pPr>
            <a:r>
              <a:rPr lang="nb-NO" altLang="nb-NO" sz="2400">
                <a:solidFill>
                  <a:srgbClr val="FF0000"/>
                </a:solidFill>
              </a:rPr>
              <a:t>R</a:t>
            </a:r>
            <a:r>
              <a:rPr lang="nb-NO" altLang="nb-NO" sz="2400" baseline="-25000">
                <a:solidFill>
                  <a:srgbClr val="FF0000"/>
                </a:solidFill>
              </a:rPr>
              <a:t>4s</a:t>
            </a:r>
            <a:r>
              <a:rPr lang="nb-NO" altLang="nb-NO" sz="2400"/>
              <a:t>	To påfølende kontrollsvar utenfor hver sin ”2s-	grense” gir alarm.</a:t>
            </a:r>
          </a:p>
          <a:p>
            <a:pPr>
              <a:buFontTx/>
              <a:buNone/>
            </a:pPr>
            <a:r>
              <a:rPr lang="nb-NO" altLang="nb-NO" sz="2400">
                <a:solidFill>
                  <a:srgbClr val="FF0000"/>
                </a:solidFill>
              </a:rPr>
              <a:t>4</a:t>
            </a:r>
            <a:r>
              <a:rPr lang="nb-NO" altLang="nb-NO" sz="2400" baseline="-25000">
                <a:solidFill>
                  <a:srgbClr val="FF0000"/>
                </a:solidFill>
              </a:rPr>
              <a:t>1s</a:t>
            </a:r>
            <a:r>
              <a:rPr lang="nb-NO" altLang="nb-NO" sz="2400"/>
              <a:t>		Fire påfølgende kontrollsvar utenfor samme 1s-grense 	gir alarm.</a:t>
            </a:r>
          </a:p>
          <a:p>
            <a:pPr>
              <a:buFontTx/>
              <a:buNone/>
            </a:pPr>
            <a:r>
              <a:rPr lang="nb-NO" altLang="nb-NO" sz="2400">
                <a:solidFill>
                  <a:srgbClr val="FF0000"/>
                </a:solidFill>
              </a:rPr>
              <a:t>1</a:t>
            </a:r>
            <a:r>
              <a:rPr lang="nb-NO" altLang="nb-NO" sz="2400" baseline="-25000">
                <a:solidFill>
                  <a:srgbClr val="FF0000"/>
                </a:solidFill>
              </a:rPr>
              <a:t>0,05</a:t>
            </a:r>
            <a:r>
              <a:rPr lang="nb-NO" altLang="nb-NO" sz="2400"/>
              <a:t>	Kontrollgrensen er satt slik at Pfr blir 5 %.</a:t>
            </a:r>
          </a:p>
          <a:p>
            <a:pPr>
              <a:buFontTx/>
              <a:buNone/>
            </a:pPr>
            <a:r>
              <a:rPr lang="nb-NO" altLang="nb-NO" sz="2400">
                <a:solidFill>
                  <a:srgbClr val="FF0000"/>
                </a:solidFill>
              </a:rPr>
              <a:t>1</a:t>
            </a:r>
            <a:r>
              <a:rPr lang="nb-NO" altLang="nb-NO" sz="2400" baseline="-25000">
                <a:solidFill>
                  <a:srgbClr val="FF0000"/>
                </a:solidFill>
              </a:rPr>
              <a:t>0,01</a:t>
            </a:r>
            <a:r>
              <a:rPr lang="nb-NO" altLang="nb-NO" sz="2400" baseline="-25000"/>
              <a:t>	</a:t>
            </a:r>
            <a:r>
              <a:rPr lang="nb-NO" altLang="nb-NO" sz="2400"/>
              <a:t>Kontrollgrensen er satt slik at Pfr blir 1 %.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DD65-4A02-4873-9C53-266D09A8E216}" type="slidenum">
              <a:rPr lang="nb-NO" altLang="nb-NO"/>
              <a:pPr/>
              <a:t>11</a:t>
            </a:fld>
            <a:endParaRPr lang="nb-NO" altLang="nb-NO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r>
              <a:rPr lang="nb-NO" altLang="nb-NO" sz="4000">
                <a:solidFill>
                  <a:srgbClr val="000099"/>
                </a:solidFill>
              </a:rPr>
              <a:t>TEa (Total error allowable)</a:t>
            </a:r>
            <a:br>
              <a:rPr lang="nb-NO" altLang="nb-NO" sz="4000">
                <a:solidFill>
                  <a:srgbClr val="000099"/>
                </a:solidFill>
              </a:rPr>
            </a:br>
            <a:r>
              <a:rPr lang="nb-NO" altLang="nb-NO" sz="4000">
                <a:solidFill>
                  <a:srgbClr val="000099"/>
                </a:solidFill>
              </a:rPr>
              <a:t> </a:t>
            </a:r>
            <a:r>
              <a:rPr lang="nb-NO" altLang="nb-NO" sz="3600">
                <a:solidFill>
                  <a:srgbClr val="000099"/>
                </a:solidFill>
              </a:rPr>
              <a:t>Tillatt totalfeil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b-NO" altLang="nb-NO" sz="2800">
                <a:solidFill>
                  <a:srgbClr val="FF0000"/>
                </a:solidFill>
              </a:rPr>
              <a:t>	Definere krav til analysekvalitet: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800"/>
              <a:t>	</a:t>
            </a:r>
            <a:r>
              <a:rPr lang="nb-NO" altLang="nb-NO" sz="2400"/>
              <a:t>Skal vi overvåke kvaliteten på analysene våre må vi vite hvor god kvaliteten skal være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800"/>
              <a:t>	</a:t>
            </a:r>
            <a:r>
              <a:rPr lang="nb-NO" altLang="nb-NO" sz="2800">
                <a:solidFill>
                  <a:srgbClr val="FF0000"/>
                </a:solidFill>
              </a:rPr>
              <a:t>TEa:</a:t>
            </a:r>
            <a:r>
              <a:rPr lang="nb-NO" altLang="nb-NO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800"/>
              <a:t>	- </a:t>
            </a:r>
            <a:r>
              <a:rPr lang="nb-NO" altLang="nb-NO" sz="2400"/>
              <a:t>mål for analytisk kvalitet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400"/>
              <a:t>	- utgangspunkt for valg av kontrollregel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800"/>
              <a:t>	</a:t>
            </a:r>
            <a:r>
              <a:rPr lang="nb-NO" altLang="nb-NO" sz="2800">
                <a:solidFill>
                  <a:srgbClr val="FF0000"/>
                </a:solidFill>
              </a:rPr>
              <a:t>Definisjon TEa:</a:t>
            </a:r>
            <a:r>
              <a:rPr lang="nb-NO" altLang="nb-NO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800"/>
              <a:t>	</a:t>
            </a:r>
            <a:r>
              <a:rPr lang="nb-NO" altLang="nb-NO" sz="2400"/>
              <a:t>Maksimum 5 % av prøvesvarene skal ha en feil større enn TEa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800"/>
              <a:t>	</a:t>
            </a:r>
            <a:r>
              <a:rPr lang="nb-NO" altLang="nb-NO" sz="2400">
                <a:solidFill>
                  <a:srgbClr val="006600"/>
                </a:solidFill>
              </a:rPr>
              <a:t>Kvalitetskontroll-systemet må fange opp alle målefeil som er så stor som tillatt totalfeil eller større. Kvalitetskontrollregler velges deretter</a:t>
            </a:r>
          </a:p>
          <a:p>
            <a:pPr>
              <a:lnSpc>
                <a:spcPct val="90000"/>
              </a:lnSpc>
              <a:buFontTx/>
              <a:buNone/>
            </a:pPr>
            <a:endParaRPr lang="nb-NO" altLang="nb-NO" sz="240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endParaRPr lang="nb-NO" altLang="nb-NO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673B-5738-4674-91F6-FF6E8911EBD1}" type="slidenum">
              <a:rPr lang="nb-NO" altLang="nb-NO"/>
              <a:pPr/>
              <a:t>12</a:t>
            </a:fld>
            <a:endParaRPr lang="nb-NO" altLang="nb-NO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200">
                <a:solidFill>
                  <a:srgbClr val="000099"/>
                </a:solidFill>
              </a:rPr>
              <a:t>Målsetting med analytisk kvalitetssikring</a:t>
            </a:r>
            <a:r>
              <a:rPr lang="nb-NO" altLang="nb-NO">
                <a:solidFill>
                  <a:srgbClr val="000099"/>
                </a:solidFill>
              </a:rPr>
              <a:t>:</a:t>
            </a:r>
            <a:r>
              <a:rPr lang="nb-NO" altLang="nb-NO"/>
              <a:t/>
            </a:r>
            <a:br>
              <a:rPr lang="nb-NO" altLang="nb-NO"/>
            </a:br>
            <a:r>
              <a:rPr lang="nb-NO" altLang="nb-NO" sz="2800">
                <a:sym typeface="Symbol" panose="05050102010706020507" pitchFamily="18" charset="2"/>
              </a:rPr>
              <a:t> </a:t>
            </a:r>
            <a:r>
              <a:rPr lang="nb-NO" altLang="nb-NO" sz="2800"/>
              <a:t>hvis analysefeil &lt; </a:t>
            </a:r>
            <a:r>
              <a:rPr lang="nb-NO" altLang="nb-NO" sz="2800">
                <a:solidFill>
                  <a:srgbClr val="FF0000"/>
                </a:solidFill>
              </a:rPr>
              <a:t>tillatt totalfeil</a:t>
            </a:r>
            <a:r>
              <a:rPr lang="nb-NO" altLang="nb-NO" sz="2800"/>
              <a:t> </a:t>
            </a:r>
            <a:r>
              <a:rPr lang="nb-NO" altLang="nb-NO" sz="2800">
                <a:sym typeface="Symbol" panose="05050102010706020507" pitchFamily="18" charset="2"/>
              </a:rPr>
              <a:t> utgi svar</a:t>
            </a:r>
            <a:r>
              <a:rPr lang="nb-NO" altLang="nb-NO">
                <a:sym typeface="Symbol" panose="05050102010706020507" pitchFamily="18" charset="2"/>
              </a:rPr>
              <a:t/>
            </a:r>
            <a:br>
              <a:rPr lang="nb-NO" altLang="nb-NO">
                <a:sym typeface="Symbol" panose="05050102010706020507" pitchFamily="18" charset="2"/>
              </a:rPr>
            </a:br>
            <a:r>
              <a:rPr lang="nb-NO" altLang="nb-NO" sz="2800">
                <a:sym typeface="Symbol" panose="05050102010706020507" pitchFamily="18" charset="2"/>
              </a:rPr>
              <a:t> hvis analysefeil &gt; </a:t>
            </a:r>
            <a:r>
              <a:rPr lang="nb-NO" altLang="nb-NO" sz="2800">
                <a:solidFill>
                  <a:srgbClr val="FF0000"/>
                </a:solidFill>
                <a:sym typeface="Symbol" panose="05050102010706020507" pitchFamily="18" charset="2"/>
              </a:rPr>
              <a:t>tillatt totalfeil</a:t>
            </a:r>
            <a:r>
              <a:rPr lang="nb-NO" altLang="nb-NO" sz="2800">
                <a:sym typeface="Symbol" panose="05050102010706020507" pitchFamily="18" charset="2"/>
              </a:rPr>
              <a:t>  stopp svar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b-NO" altLang="nb-NO" sz="2400">
                <a:solidFill>
                  <a:srgbClr val="FF0000"/>
                </a:solidFill>
              </a:rPr>
              <a:t>Hvordan definere kravene og finne tall for TEa ?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120000"/>
            </a:pPr>
            <a:r>
              <a:rPr lang="nb-NO" altLang="nb-NO" sz="2400"/>
              <a:t>Basert på biologisk variasjon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120000"/>
            </a:pPr>
            <a:r>
              <a:rPr lang="nb-NO" altLang="nb-NO" sz="2400">
                <a:cs typeface="Times New Roman" panose="02020603050405020304" pitchFamily="18" charset="0"/>
              </a:rPr>
              <a:t>Intervju av klinikere, der vi forsøker å finne ut hva de mener er nødvendige krav ut fra den kliniske anvendelse av resultatene</a:t>
            </a:r>
            <a:endParaRPr lang="nb-NO" altLang="nb-NO" sz="2400"/>
          </a:p>
          <a:p>
            <a:pPr>
              <a:lnSpc>
                <a:spcPct val="90000"/>
              </a:lnSpc>
              <a:buClr>
                <a:srgbClr val="FF0000"/>
              </a:buClr>
              <a:buSzPct val="120000"/>
            </a:pPr>
            <a:r>
              <a:rPr lang="nb-NO" altLang="nb-NO" sz="2400"/>
              <a:t>Administrative forføyninger eks CLIA 88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120000"/>
            </a:pPr>
            <a:r>
              <a:rPr lang="nb-NO" altLang="nb-NO" sz="2400"/>
              <a:t>Eget skjønn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120000"/>
              <a:buFontTx/>
              <a:buNone/>
            </a:pPr>
            <a:r>
              <a:rPr lang="nb-NO" altLang="nb-NO" sz="2400"/>
              <a:t>		medisinsk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120000"/>
              <a:buFontTx/>
              <a:buNone/>
            </a:pPr>
            <a:r>
              <a:rPr lang="nb-NO" altLang="nb-NO" sz="2400"/>
              <a:t>		analytisk – hva er praktisk mulig å oppnå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400"/>
              <a:t>		</a:t>
            </a:r>
            <a:r>
              <a:rPr lang="nb-NO" altLang="nb-NO" sz="2000"/>
              <a:t>( ”Tommelfingerregel”: analysens CV x 4 – 5 )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400">
                <a:solidFill>
                  <a:srgbClr val="006600"/>
                </a:solidFill>
              </a:rPr>
              <a:t>TEa angis i % av måleverdi eller antall s fra mean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4D06-F7D7-415A-A96B-2346EDE1BC8A}" type="slidenum">
              <a:rPr lang="nb-NO" altLang="nb-NO"/>
              <a:pPr/>
              <a:t>13</a:t>
            </a:fld>
            <a:endParaRPr lang="nb-NO" altLang="nb-NO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nb-NO" altLang="nb-NO" sz="4000">
                <a:solidFill>
                  <a:srgbClr val="003399"/>
                </a:solidFill>
              </a:rPr>
              <a:t>Forslag til TEa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nb-NO" altLang="nb-NO"/>
              <a:t>Biologisk variasjon:</a:t>
            </a:r>
          </a:p>
          <a:p>
            <a:pPr>
              <a:buFontTx/>
              <a:buNone/>
            </a:pPr>
            <a:r>
              <a:rPr lang="nb-NO" altLang="nb-NO" sz="2400"/>
              <a:t>CV</a:t>
            </a:r>
            <a:r>
              <a:rPr lang="nb-NO" altLang="nb-NO" sz="2400" baseline="-25000"/>
              <a:t>intra</a:t>
            </a:r>
            <a:r>
              <a:rPr lang="nb-NO" altLang="nb-NO" sz="2400"/>
              <a:t> = biologisk variasjon innen person</a:t>
            </a:r>
          </a:p>
          <a:p>
            <a:pPr>
              <a:buFontTx/>
              <a:buNone/>
            </a:pPr>
            <a:r>
              <a:rPr lang="nb-NO" altLang="nb-NO" sz="2400"/>
              <a:t>CV</a:t>
            </a:r>
            <a:r>
              <a:rPr lang="nb-NO" altLang="nb-NO" sz="2400" baseline="-25000"/>
              <a:t>inter</a:t>
            </a:r>
            <a:r>
              <a:rPr lang="nb-NO" altLang="nb-NO" sz="2400"/>
              <a:t> = biologisk variasjon mellom person</a:t>
            </a:r>
          </a:p>
          <a:p>
            <a:pPr>
              <a:buFontTx/>
              <a:buNone/>
            </a:pPr>
            <a:r>
              <a:rPr lang="nb-NO" altLang="nb-NO">
                <a:solidFill>
                  <a:srgbClr val="FF0000"/>
                </a:solidFill>
              </a:rPr>
              <a:t>TEa = Tillatt bias + 1,65 x tillatt impresisjon</a:t>
            </a:r>
          </a:p>
          <a:p>
            <a:pPr>
              <a:buFontTx/>
              <a:buNone/>
            </a:pPr>
            <a:r>
              <a:rPr lang="nb-NO" altLang="nb-NO" sz="2800">
                <a:solidFill>
                  <a:srgbClr val="006600"/>
                </a:solidFill>
              </a:rPr>
              <a:t>Tillatt bias:</a:t>
            </a:r>
          </a:p>
          <a:p>
            <a:pPr>
              <a:buFontTx/>
              <a:buNone/>
            </a:pPr>
            <a:r>
              <a:rPr lang="nb-NO" altLang="nb-NO" sz="2400">
                <a:cs typeface="Times New Roman" panose="02020603050405020304" pitchFamily="18" charset="0"/>
              </a:rPr>
              <a:t>Mindre enn 0,25 x (CV</a:t>
            </a:r>
            <a:r>
              <a:rPr lang="nb-NO" altLang="nb-NO" sz="2400" baseline="-25000">
                <a:cs typeface="Times New Roman" panose="02020603050405020304" pitchFamily="18" charset="0"/>
              </a:rPr>
              <a:t>inter</a:t>
            </a:r>
            <a:r>
              <a:rPr lang="nb-NO" altLang="nb-NO" sz="2400" baseline="30000">
                <a:cs typeface="Times New Roman" panose="02020603050405020304" pitchFamily="18" charset="0"/>
              </a:rPr>
              <a:t>2</a:t>
            </a:r>
            <a:r>
              <a:rPr lang="nb-NO" altLang="nb-NO" sz="2400">
                <a:cs typeface="Times New Roman" panose="02020603050405020304" pitchFamily="18" charset="0"/>
              </a:rPr>
              <a:t> + CV</a:t>
            </a:r>
            <a:r>
              <a:rPr lang="nb-NO" altLang="nb-NO" sz="2400" baseline="-25000">
                <a:cs typeface="Times New Roman" panose="02020603050405020304" pitchFamily="18" charset="0"/>
              </a:rPr>
              <a:t>intra</a:t>
            </a:r>
            <a:r>
              <a:rPr lang="nb-NO" altLang="nb-NO" sz="2400" baseline="30000">
                <a:cs typeface="Times New Roman" panose="02020603050405020304" pitchFamily="18" charset="0"/>
              </a:rPr>
              <a:t>2</a:t>
            </a:r>
            <a:r>
              <a:rPr lang="nb-NO" altLang="nb-NO" sz="2400">
                <a:cs typeface="Times New Roman" panose="02020603050405020304" pitchFamily="18" charset="0"/>
              </a:rPr>
              <a:t>)</a:t>
            </a:r>
            <a:r>
              <a:rPr lang="nb-NO" altLang="nb-NO" sz="2400" baseline="30000">
                <a:cs typeface="Times New Roman" panose="02020603050405020304" pitchFamily="18" charset="0"/>
              </a:rPr>
              <a:t>0,5</a:t>
            </a:r>
            <a:r>
              <a:rPr lang="nb-NO" altLang="nb-NO"/>
              <a:t> </a:t>
            </a:r>
          </a:p>
          <a:p>
            <a:pPr>
              <a:buFontTx/>
              <a:buNone/>
            </a:pPr>
            <a:r>
              <a:rPr lang="nb-NO" altLang="nb-NO" sz="2800">
                <a:solidFill>
                  <a:srgbClr val="006600"/>
                </a:solidFill>
              </a:rPr>
              <a:t>Tillatt impresisjon:</a:t>
            </a:r>
          </a:p>
          <a:p>
            <a:pPr>
              <a:buFontTx/>
              <a:buNone/>
            </a:pPr>
            <a:r>
              <a:rPr lang="nb-NO" altLang="nb-NO" sz="2400"/>
              <a:t>Mindre enn 0,5 x CV</a:t>
            </a:r>
            <a:r>
              <a:rPr lang="nb-NO" altLang="nb-NO" sz="2400" baseline="-25000"/>
              <a:t>intra</a:t>
            </a:r>
            <a:r>
              <a:rPr lang="nb-NO" altLang="nb-NO" sz="2400"/>
              <a:t> 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E504-49B9-4148-AF8F-D38DB22E599D}" type="slidenum">
              <a:rPr lang="nb-NO" altLang="nb-NO"/>
              <a:pPr/>
              <a:t>14</a:t>
            </a:fld>
            <a:endParaRPr lang="nb-NO" altLang="nb-NO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nb-NO" altLang="nb-NO">
                <a:solidFill>
                  <a:srgbClr val="003399"/>
                </a:solidFill>
              </a:rPr>
              <a:t>Kritisk feil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b-NO" altLang="nb-NO" sz="2800">
                <a:solidFill>
                  <a:srgbClr val="FF0000"/>
                </a:solidFill>
              </a:rPr>
              <a:t>Kritisk systematisk feil, </a:t>
            </a:r>
            <a:r>
              <a:rPr lang="nb-NO" altLang="nb-NO" sz="28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SEc</a:t>
            </a:r>
            <a:r>
              <a:rPr lang="nb-NO" altLang="nb-NO" sz="2800">
                <a:solidFill>
                  <a:srgbClr val="FF0000"/>
                </a:solidFill>
              </a:rPr>
              <a:t> :</a:t>
            </a:r>
          </a:p>
          <a:p>
            <a:r>
              <a:rPr lang="nb-NO" altLang="nb-NO" sz="2800"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b-NO" altLang="nb-NO" sz="2800"/>
              <a:t>SEc = TEa – 1,65  (TEa angitt i antall s)</a:t>
            </a:r>
          </a:p>
          <a:p>
            <a:r>
              <a:rPr lang="nb-NO" altLang="nb-NO" sz="2800"/>
              <a:t>Hvor mye kan mean endre seg</a:t>
            </a:r>
          </a:p>
          <a:p>
            <a:pPr>
              <a:buFontTx/>
              <a:buNone/>
            </a:pPr>
            <a:endParaRPr lang="nb-NO" altLang="nb-NO" sz="2800"/>
          </a:p>
          <a:p>
            <a:pPr>
              <a:buFontTx/>
              <a:buNone/>
            </a:pPr>
            <a:r>
              <a:rPr lang="nb-NO" altLang="nb-NO" sz="2800">
                <a:solidFill>
                  <a:srgbClr val="FF0000"/>
                </a:solidFill>
              </a:rPr>
              <a:t>Kritisk tilfeldige feil, </a:t>
            </a:r>
            <a:r>
              <a:rPr lang="nb-NO" altLang="nb-NO" sz="28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b-NO" altLang="nb-NO" sz="2800">
                <a:solidFill>
                  <a:srgbClr val="FF0000"/>
                </a:solidFill>
              </a:rPr>
              <a:t>REc:</a:t>
            </a:r>
          </a:p>
          <a:p>
            <a:r>
              <a:rPr lang="nb-NO" altLang="nb-NO" sz="2800"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b-NO" altLang="nb-NO" sz="2800"/>
              <a:t>REc = TEa / 1,96</a:t>
            </a:r>
          </a:p>
          <a:p>
            <a:r>
              <a:rPr lang="nb-NO" altLang="nb-NO" sz="2800"/>
              <a:t>Hvor mange ganger kan s øke</a:t>
            </a:r>
          </a:p>
          <a:p>
            <a:pPr lvl="1">
              <a:buFontTx/>
              <a:buNone/>
            </a:pPr>
            <a:r>
              <a:rPr lang="nb-NO" altLang="nb-NO" sz="2400"/>
              <a:t>	</a:t>
            </a:r>
          </a:p>
          <a:p>
            <a:pPr>
              <a:buFontTx/>
              <a:buNone/>
            </a:pPr>
            <a:endParaRPr lang="nb-NO" altLang="nb-NO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B598-8DB7-4155-85B2-DC222B885B3C}" type="slidenum">
              <a:rPr lang="nb-NO" altLang="nb-NO"/>
              <a:pPr/>
              <a:t>15</a:t>
            </a:fld>
            <a:endParaRPr lang="nb-NO" altLang="nb-NO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>
                <a:solidFill>
                  <a:srgbClr val="000099"/>
                </a:solidFill>
              </a:rPr>
              <a:t>TEa og kritisk systematisk feil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981200"/>
            <a:ext cx="4876800" cy="43434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nb-NO" altLang="nb-NO" sz="2400">
                <a:solidFill>
                  <a:srgbClr val="FF0000"/>
                </a:solidFill>
                <a:cs typeface="Times New Roman" panose="02020603050405020304" pitchFamily="18" charset="0"/>
              </a:rPr>
              <a:t>	Kurve til venstre</a:t>
            </a:r>
            <a:r>
              <a:rPr lang="nb-NO" altLang="nb-NO" sz="2400">
                <a:cs typeface="Times New Roman" panose="02020603050405020304" pitchFamily="18" charset="0"/>
              </a:rPr>
              <a:t>: Sannsynlighetstetthet av analysesvar ved ingen systematisk feil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2400">
                <a:solidFill>
                  <a:srgbClr val="FF0000"/>
                </a:solidFill>
                <a:cs typeface="Times New Roman" panose="02020603050405020304" pitchFamily="18" charset="0"/>
              </a:rPr>
              <a:t>	Kurve til høyre</a:t>
            </a:r>
            <a:r>
              <a:rPr lang="nb-NO" altLang="nb-NO" sz="2400"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2400">
                <a:cs typeface="Times New Roman" panose="02020603050405020304" pitchFamily="18" charset="0"/>
              </a:rPr>
              <a:t>	En systematisk feil som fører til at 5 % av analysesvarene faller utenfor grensen for tillatt totalfeil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2400">
                <a:solidFill>
                  <a:srgbClr val="FF0000"/>
                </a:solidFill>
                <a:cs typeface="Times New Roman" panose="02020603050405020304" pitchFamily="18" charset="0"/>
              </a:rPr>
              <a:t>	TEa: </a:t>
            </a:r>
            <a:r>
              <a:rPr lang="nb-NO" altLang="nb-NO" sz="2400">
                <a:cs typeface="Times New Roman" panose="02020603050405020304" pitchFamily="18" charset="0"/>
              </a:rPr>
              <a:t>angitt i antall standard avvik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2400">
                <a:solidFill>
                  <a:srgbClr val="FF0000"/>
                </a:solidFill>
                <a:cs typeface="Times New Roman" panose="02020603050405020304" pitchFamily="18" charset="0"/>
              </a:rPr>
              <a:t>	Kritisk systematisk feil, </a:t>
            </a:r>
            <a:r>
              <a:rPr lang="nb-NO" altLang="nb-NO" sz="24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SE</a:t>
            </a:r>
            <a:r>
              <a:rPr lang="nb-NO" altLang="nb-NO" sz="20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nb-NO" altLang="nb-NO" sz="2400"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2400">
                <a:cs typeface="Times New Roman" panose="02020603050405020304" pitchFamily="18" charset="0"/>
              </a:rPr>
              <a:t>	TEa -1,65</a:t>
            </a:r>
            <a:endParaRPr lang="nb-NO" altLang="nb-NO" sz="2800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85800" y="2005013"/>
          <a:ext cx="3810000" cy="40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Bilde" r:id="rId3" imgW="3424320" imgH="3654720" progId="Word.Picture.8">
                  <p:embed/>
                </p:oleObj>
              </mc:Choice>
              <mc:Fallback>
                <p:oleObj name="Bilde" r:id="rId3" imgW="3424320" imgH="365472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05013"/>
                        <a:ext cx="3810000" cy="406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F1C0-2D73-4F9D-A633-876C6F577659}" type="slidenum">
              <a:rPr lang="nb-NO" altLang="nb-NO"/>
              <a:pPr/>
              <a:t>16</a:t>
            </a:fld>
            <a:endParaRPr lang="nb-NO" altLang="nb-NO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nb-NO" altLang="nb-NO" sz="3600">
                <a:solidFill>
                  <a:srgbClr val="FF0000"/>
                </a:solidFill>
              </a:rPr>
              <a:t>Valg av kontrollregel - Fremgangsmåte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nb-NO" altLang="nb-NO" sz="2600"/>
              <a:t>Finn tillatt totalfeil i prosent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nb-NO" altLang="nb-NO" sz="2600"/>
              <a:t>Finn stabile CV (%) for analysen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nb-NO" altLang="nb-NO" sz="2600"/>
              <a:t>Regn ut tillatt totalfeil i antall s, dvs. tillatt totalfeil i prosent dividert med CV.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nb-NO" altLang="nb-NO" sz="2600"/>
              <a:t>Regn ut kritisk systematisk feil som TEa -1,65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nb-NO" altLang="nb-NO" sz="2600"/>
              <a:t>Finn kontrollregel.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nb-NO" altLang="nb-NO" sz="2600"/>
              <a:t>	(styrkediagram eller QC Validator) </a:t>
            </a:r>
          </a:p>
          <a:p>
            <a:pPr marL="609600" indent="-609600">
              <a:lnSpc>
                <a:spcPct val="90000"/>
              </a:lnSpc>
            </a:pPr>
            <a:r>
              <a:rPr lang="nb-NO" altLang="nb-NO" sz="2600"/>
              <a:t>Kontrollregel som gir minst 90% sannsynlighet for alarm ved kritisk systematisk feil (høy Ped), samtidig som sannsynligheten for alarm ved ingen systematisk feil er minst mulig, og i hvert fall mindre enn 5% (lav Pfr)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nb-NO" altLang="nb-NO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000A-9AFA-47AA-8A9D-113B4C0BB24A}" type="slidenum">
              <a:rPr lang="nb-NO" altLang="nb-NO"/>
              <a:pPr/>
              <a:t>17</a:t>
            </a:fld>
            <a:endParaRPr lang="nb-NO" altLang="nb-NO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nb-NO" altLang="nb-NO" sz="3600">
                <a:solidFill>
                  <a:srgbClr val="FF0000"/>
                </a:solidFill>
              </a:rPr>
              <a:t>Valg av kontrollregel - Fremgangsmåte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nb-NO" altLang="nb-NO" sz="2600"/>
              <a:t>Kontrollregler som operere innenfor èn analyseserie.</a:t>
            </a:r>
            <a:r>
              <a:rPr lang="nb-NO" altLang="nb-NO" sz="2800"/>
              <a:t> </a:t>
            </a:r>
          </a:p>
          <a:p>
            <a:pPr marL="990600" lvl="1" indent="-533400"/>
            <a:r>
              <a:rPr lang="nb-NO" altLang="nb-NO" sz="2400"/>
              <a:t>Definisjon og lengde av en analyseserie</a:t>
            </a:r>
          </a:p>
          <a:p>
            <a:pPr marL="609600" indent="-609600"/>
            <a:r>
              <a:rPr lang="nb-NO" altLang="nb-NO" sz="2600"/>
              <a:t>2 kontroller i hver serie (N=2)</a:t>
            </a:r>
          </a:p>
          <a:p>
            <a:pPr marL="990600" lvl="1" indent="-533400"/>
            <a:r>
              <a:rPr lang="nb-NO" altLang="nb-NO" sz="2400"/>
              <a:t>samme nivå</a:t>
            </a:r>
          </a:p>
          <a:p>
            <a:pPr marL="990600" lvl="1" indent="-533400"/>
            <a:r>
              <a:rPr lang="nb-NO" altLang="nb-NO" sz="2400"/>
              <a:t>ulike nivå</a:t>
            </a:r>
          </a:p>
          <a:p>
            <a:pPr marL="609600" indent="-609600"/>
            <a:r>
              <a:rPr lang="nb-NO" altLang="nb-NO" sz="2800"/>
              <a:t>Unngå multiregler ? </a:t>
            </a:r>
          </a:p>
          <a:p>
            <a:pPr marL="609600" indent="-609600"/>
            <a:r>
              <a:rPr lang="nb-NO" altLang="nb-NO" sz="2800"/>
              <a:t>Singel regel: max 3.5 s ?</a:t>
            </a:r>
          </a:p>
          <a:p>
            <a:pPr marL="609600" indent="-609600">
              <a:buFontTx/>
              <a:buNone/>
            </a:pPr>
            <a:endParaRPr lang="nb-NO" altLang="nb-NO" sz="2800"/>
          </a:p>
          <a:p>
            <a:pPr marL="609600" indent="-609600">
              <a:buFontTx/>
              <a:buNone/>
            </a:pPr>
            <a:endParaRPr lang="nb-NO" altLang="nb-NO" sz="4000"/>
          </a:p>
        </p:txBody>
      </p:sp>
      <p:pic>
        <p:nvPicPr>
          <p:cNvPr id="33796" name="Picture 4" descr="D:\Mine dokumenter\KRISTINE\westgaa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438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A3A8-BC4D-44FA-BEE0-5A98F5861FB3}" type="slidenum">
              <a:rPr lang="nb-NO" altLang="nb-NO"/>
              <a:pPr/>
              <a:t>18</a:t>
            </a:fld>
            <a:endParaRPr lang="nb-NO" altLang="nb-NO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nb-NO" altLang="nb-NO">
                <a:solidFill>
                  <a:srgbClr val="003399"/>
                </a:solidFill>
              </a:rPr>
              <a:t>Eksempel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nb-NO" altLang="nb-NO" sz="2600"/>
              <a:t>TEa: 20 %</a:t>
            </a:r>
          </a:p>
          <a:p>
            <a:pPr marL="533400" indent="-533400">
              <a:buFontTx/>
              <a:buAutoNum type="arabicPeriod"/>
            </a:pPr>
            <a:r>
              <a:rPr lang="nb-NO" altLang="nb-NO" sz="2600"/>
              <a:t>Analytisk CV: 4 %</a:t>
            </a:r>
          </a:p>
          <a:p>
            <a:pPr marL="533400" indent="-533400">
              <a:buFontTx/>
              <a:buAutoNum type="arabicPeriod"/>
            </a:pPr>
            <a:r>
              <a:rPr lang="nb-NO" altLang="nb-NO" sz="2600"/>
              <a:t>TEa: 5s</a:t>
            </a:r>
          </a:p>
          <a:p>
            <a:pPr marL="533400" indent="-533400">
              <a:buFontTx/>
              <a:buAutoNum type="arabicPeriod"/>
            </a:pPr>
            <a:r>
              <a:rPr lang="nb-NO" altLang="nb-NO" sz="2600"/>
              <a:t>Kritisk systematisk feil: 5s – 1,65= 3,35s</a:t>
            </a:r>
          </a:p>
          <a:p>
            <a:pPr marL="533400" indent="-533400">
              <a:buFontTx/>
              <a:buNone/>
            </a:pPr>
            <a:r>
              <a:rPr lang="nb-NO" altLang="nb-NO" sz="2600"/>
              <a:t>	(Kritisk tilfeldige feil: 5s / 1.96 = 2,55s)</a:t>
            </a:r>
          </a:p>
          <a:p>
            <a:pPr marL="533400" indent="-533400">
              <a:buFontTx/>
              <a:buNone/>
            </a:pPr>
            <a:r>
              <a:rPr lang="nb-NO" altLang="nb-NO" sz="2600"/>
              <a:t>	</a:t>
            </a:r>
            <a:r>
              <a:rPr lang="nb-NO" altLang="nb-NO" sz="2600">
                <a:solidFill>
                  <a:srgbClr val="006600"/>
                </a:solidFill>
              </a:rPr>
              <a:t>N=1:</a:t>
            </a:r>
          </a:p>
          <a:p>
            <a:pPr marL="533400" indent="-533400">
              <a:buFontTx/>
              <a:buNone/>
            </a:pPr>
            <a:r>
              <a:rPr lang="nb-NO" altLang="nb-NO" sz="2600"/>
              <a:t>	</a:t>
            </a:r>
            <a:r>
              <a:rPr lang="nb-NO" altLang="nb-NO" sz="2400"/>
              <a:t>1</a:t>
            </a:r>
            <a:r>
              <a:rPr lang="nb-NO" altLang="nb-NO" sz="2400" baseline="-25000"/>
              <a:t>2,5s</a:t>
            </a:r>
            <a:r>
              <a:rPr lang="nb-NO" altLang="nb-NO" sz="2400"/>
              <a:t>	P</a:t>
            </a:r>
            <a:r>
              <a:rPr lang="nb-NO" altLang="nb-NO" sz="2400" baseline="-25000"/>
              <a:t>ed </a:t>
            </a:r>
            <a:r>
              <a:rPr lang="nb-NO" altLang="nb-NO" sz="2400"/>
              <a:t>80 % 	P</a:t>
            </a:r>
            <a:r>
              <a:rPr lang="nb-NO" altLang="nb-NO" sz="2400" baseline="-25000"/>
              <a:t>fr</a:t>
            </a:r>
            <a:r>
              <a:rPr lang="nb-NO" altLang="nb-NO" sz="2400"/>
              <a:t> &lt; 1%</a:t>
            </a:r>
          </a:p>
          <a:p>
            <a:pPr marL="533400" indent="-533400">
              <a:buFontTx/>
              <a:buNone/>
            </a:pPr>
            <a:r>
              <a:rPr lang="nb-NO" altLang="nb-NO" sz="2400"/>
              <a:t>	1</a:t>
            </a:r>
            <a:r>
              <a:rPr lang="nb-NO" altLang="nb-NO" sz="2400" baseline="-25000"/>
              <a:t>3s	</a:t>
            </a:r>
            <a:r>
              <a:rPr lang="nb-NO" altLang="nb-NO" sz="2400"/>
              <a:t>	P</a:t>
            </a:r>
            <a:r>
              <a:rPr lang="nb-NO" altLang="nb-NO" sz="2400" baseline="-25000"/>
              <a:t>ed</a:t>
            </a:r>
            <a:r>
              <a:rPr lang="nb-NO" altLang="nb-NO" sz="2400"/>
              <a:t> 65 % 	P</a:t>
            </a:r>
            <a:r>
              <a:rPr lang="nb-NO" altLang="nb-NO" sz="2400" baseline="-25000"/>
              <a:t>fr</a:t>
            </a:r>
            <a:r>
              <a:rPr lang="nb-NO" altLang="nb-NO" sz="2400"/>
              <a:t> &lt; 1%</a:t>
            </a:r>
          </a:p>
          <a:p>
            <a:pPr marL="533400" indent="-533400">
              <a:buFontTx/>
              <a:buNone/>
            </a:pPr>
            <a:r>
              <a:rPr lang="nb-NO" altLang="nb-NO" sz="2400"/>
              <a:t>	</a:t>
            </a:r>
            <a:r>
              <a:rPr lang="nb-NO" altLang="nb-NO" sz="2400">
                <a:solidFill>
                  <a:srgbClr val="006600"/>
                </a:solidFill>
              </a:rPr>
              <a:t>N=2</a:t>
            </a:r>
          </a:p>
          <a:p>
            <a:pPr marL="533400" indent="-533400">
              <a:buFontTx/>
              <a:buNone/>
            </a:pPr>
            <a:r>
              <a:rPr lang="nb-NO" altLang="nb-NO" sz="2400"/>
              <a:t>	1</a:t>
            </a:r>
            <a:r>
              <a:rPr lang="nb-NO" altLang="nb-NO" sz="2400" baseline="-25000"/>
              <a:t>2,5 s</a:t>
            </a:r>
            <a:r>
              <a:rPr lang="nb-NO" altLang="nb-NO" sz="2400"/>
              <a:t> 	P</a:t>
            </a:r>
            <a:r>
              <a:rPr lang="nb-NO" altLang="nb-NO" sz="2400" baseline="-25000"/>
              <a:t>ed</a:t>
            </a:r>
            <a:r>
              <a:rPr lang="nb-NO" altLang="nb-NO" sz="2400"/>
              <a:t> 96% 	P</a:t>
            </a:r>
            <a:r>
              <a:rPr lang="nb-NO" altLang="nb-NO" sz="2400" baseline="-25000"/>
              <a:t>fr</a:t>
            </a:r>
            <a:r>
              <a:rPr lang="nb-NO" altLang="nb-NO" sz="2400"/>
              <a:t> 2,5%</a:t>
            </a:r>
          </a:p>
          <a:p>
            <a:pPr marL="533400" indent="-533400">
              <a:buFontTx/>
              <a:buNone/>
            </a:pPr>
            <a:r>
              <a:rPr lang="nb-NO" altLang="nb-NO" sz="2400"/>
              <a:t>	1</a:t>
            </a:r>
            <a:r>
              <a:rPr lang="nb-NO" altLang="nb-NO" sz="2400" baseline="-25000"/>
              <a:t>3s</a:t>
            </a:r>
            <a:r>
              <a:rPr lang="nb-NO" altLang="nb-NO" sz="2400"/>
              <a:t>		</a:t>
            </a:r>
            <a:r>
              <a:rPr lang="nb-NO" altLang="nb-NO" sz="2400">
                <a:solidFill>
                  <a:srgbClr val="006600"/>
                </a:solidFill>
              </a:rPr>
              <a:t>P</a:t>
            </a:r>
            <a:r>
              <a:rPr lang="nb-NO" altLang="nb-NO" sz="2400" baseline="-25000">
                <a:solidFill>
                  <a:srgbClr val="006600"/>
                </a:solidFill>
              </a:rPr>
              <a:t>ed</a:t>
            </a:r>
            <a:r>
              <a:rPr lang="nb-NO" altLang="nb-NO" sz="2400">
                <a:solidFill>
                  <a:srgbClr val="006600"/>
                </a:solidFill>
              </a:rPr>
              <a:t> 90 % 	P</a:t>
            </a:r>
            <a:r>
              <a:rPr lang="nb-NO" altLang="nb-NO" sz="2400" baseline="-25000">
                <a:solidFill>
                  <a:srgbClr val="006600"/>
                </a:solidFill>
              </a:rPr>
              <a:t>fr</a:t>
            </a:r>
            <a:r>
              <a:rPr lang="nb-NO" altLang="nb-NO" sz="2400">
                <a:solidFill>
                  <a:srgbClr val="006600"/>
                </a:solidFill>
              </a:rPr>
              <a:t> &lt; 1 %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F38F-6976-4FC6-9FDF-FCB885A23E90}" type="slidenum">
              <a:rPr lang="nb-NO" altLang="nb-NO"/>
              <a:pPr/>
              <a:t>19</a:t>
            </a:fld>
            <a:endParaRPr lang="nb-NO" altLang="nb-NO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nb-NO" altLang="nb-NO">
                <a:solidFill>
                  <a:srgbClr val="003399"/>
                </a:solidFill>
              </a:rPr>
              <a:t>Oppgave 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b-NO" altLang="nb-NO" sz="2800">
                <a:solidFill>
                  <a:srgbClr val="FF0000"/>
                </a:solidFill>
              </a:rPr>
              <a:t>Kolesterol</a:t>
            </a:r>
          </a:p>
          <a:p>
            <a:pPr>
              <a:lnSpc>
                <a:spcPct val="90000"/>
              </a:lnSpc>
            </a:pPr>
            <a:r>
              <a:rPr lang="nb-NO" altLang="nb-NO" sz="2600"/>
              <a:t>Tillatt totalfeil for konsentrasjon over 4,4 mmol/l er 9 %</a:t>
            </a:r>
          </a:p>
          <a:p>
            <a:pPr>
              <a:lnSpc>
                <a:spcPct val="90000"/>
              </a:lnSpc>
            </a:pPr>
            <a:r>
              <a:rPr lang="nb-NO" altLang="nb-NO" sz="2600"/>
              <a:t>Prosessktr: 5,2 mmol/L og 8,1 mmol/L</a:t>
            </a:r>
          </a:p>
          <a:p>
            <a:pPr>
              <a:lnSpc>
                <a:spcPct val="90000"/>
              </a:lnSpc>
            </a:pPr>
            <a:r>
              <a:rPr lang="nb-NO" altLang="nb-NO" sz="2600"/>
              <a:t>CV: 1,5 %</a:t>
            </a:r>
          </a:p>
          <a:p>
            <a:pPr>
              <a:lnSpc>
                <a:spcPct val="90000"/>
              </a:lnSpc>
            </a:pPr>
            <a:r>
              <a:rPr lang="nb-NO" altLang="nb-NO" sz="2600"/>
              <a:t>Legg vekt på kritisk systematisk feil, 90 % sannsynlighet for alarm hvis kritisk feil oppstår</a:t>
            </a:r>
          </a:p>
          <a:p>
            <a:pPr>
              <a:lnSpc>
                <a:spcPct val="90000"/>
              </a:lnSpc>
            </a:pPr>
            <a:r>
              <a:rPr lang="nb-NO" altLang="nb-NO" sz="2600"/>
              <a:t>Krever at kontrollregel skal ha meget lav sannsynlighet for alarm, helst bare 1% eller mindre når analysen er stabil ( ikke har systematisk feil)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600"/>
              <a:t>Formuler regelen</a:t>
            </a:r>
          </a:p>
          <a:p>
            <a:pPr>
              <a:lnSpc>
                <a:spcPct val="90000"/>
              </a:lnSpc>
            </a:pPr>
            <a:endParaRPr lang="nb-NO" altLang="nb-NO"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82CC-59BD-49C5-82DD-F7694FCEAC15}" type="slidenum">
              <a:rPr lang="nb-NO" altLang="nb-NO"/>
              <a:pPr/>
              <a:t>2</a:t>
            </a:fld>
            <a:endParaRPr lang="nb-NO" altLang="nb-NO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nb-NO" altLang="nb-NO">
                <a:solidFill>
                  <a:srgbClr val="003399"/>
                </a:solidFill>
              </a:rPr>
              <a:t>Z-tabell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b-NO" altLang="nb-NO" sz="2800"/>
              <a:t>	</a:t>
            </a:r>
            <a:r>
              <a:rPr lang="nb-NO" altLang="nb-NO" sz="2400"/>
              <a:t>Hvor stor prosent av resultatene i en gaussfordeling ligger </a:t>
            </a:r>
            <a:r>
              <a:rPr lang="nb-NO" altLang="nb-NO" sz="2400" b="1"/>
              <a:t>i</a:t>
            </a:r>
            <a:r>
              <a:rPr lang="nb-NO" altLang="nb-NO" sz="2400"/>
              <a:t> området </a:t>
            </a:r>
            <a:r>
              <a:rPr lang="nb-NO" altLang="nb-NO" sz="2400">
                <a:solidFill>
                  <a:srgbClr val="FF0000"/>
                </a:solidFill>
                <a:cs typeface="Times New Roman" panose="02020603050405020304" pitchFamily="18" charset="0"/>
              </a:rPr>
              <a:t>μ til</a:t>
            </a:r>
            <a:r>
              <a:rPr lang="nb-NO" altLang="nb-NO" sz="2400"/>
              <a:t> </a:t>
            </a:r>
            <a:r>
              <a:rPr lang="nb-NO" altLang="nb-NO" sz="2400">
                <a:solidFill>
                  <a:srgbClr val="FF0000"/>
                </a:solidFill>
                <a:cs typeface="Times New Roman" panose="02020603050405020304" pitchFamily="18" charset="0"/>
              </a:rPr>
              <a:t>μ + z · σ</a:t>
            </a:r>
            <a:r>
              <a:rPr lang="nb-NO" altLang="nb-NO" sz="2400">
                <a:cs typeface="Times New Roman" panose="02020603050405020304" pitchFamily="18" charset="0"/>
              </a:rPr>
              <a:t> når z er: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800">
                <a:cs typeface="Times New Roman" panose="02020603050405020304" pitchFamily="18" charset="0"/>
              </a:rPr>
              <a:t>	</a:t>
            </a:r>
            <a:r>
              <a:rPr lang="nb-NO" altLang="nb-NO" sz="2000">
                <a:cs typeface="Times New Roman" panose="02020603050405020304" pitchFamily="18" charset="0"/>
              </a:rPr>
              <a:t>- 1,96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000">
                <a:cs typeface="Times New Roman" panose="02020603050405020304" pitchFamily="18" charset="0"/>
              </a:rPr>
              <a:t>	- 1,65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400"/>
              <a:t>	Hvor stor prosent av resultatene i en gaussfordeling ligger </a:t>
            </a:r>
            <a:r>
              <a:rPr lang="nb-NO" altLang="nb-NO" sz="2400" b="1"/>
              <a:t>utenfor</a:t>
            </a:r>
            <a:r>
              <a:rPr lang="nb-NO" altLang="nb-NO" sz="2400"/>
              <a:t> området </a:t>
            </a:r>
            <a:r>
              <a:rPr lang="nb-NO" altLang="nb-NO" sz="2400">
                <a:solidFill>
                  <a:srgbClr val="FF0000"/>
                </a:solidFill>
                <a:cs typeface="Times New Roman" panose="02020603050405020304" pitchFamily="18" charset="0"/>
              </a:rPr>
              <a:t>μ til</a:t>
            </a:r>
            <a:r>
              <a:rPr lang="nb-NO" altLang="nb-NO" sz="2400"/>
              <a:t> </a:t>
            </a:r>
            <a:r>
              <a:rPr lang="nb-NO" altLang="nb-NO" sz="2400">
                <a:solidFill>
                  <a:srgbClr val="FF0000"/>
                </a:solidFill>
                <a:cs typeface="Times New Roman" panose="02020603050405020304" pitchFamily="18" charset="0"/>
              </a:rPr>
              <a:t>μ + z · σ</a:t>
            </a:r>
            <a:r>
              <a:rPr lang="nb-NO" altLang="nb-NO" sz="2400">
                <a:cs typeface="Times New Roman" panose="02020603050405020304" pitchFamily="18" charset="0"/>
              </a:rPr>
              <a:t> når z er: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800">
                <a:cs typeface="Times New Roman" panose="02020603050405020304" pitchFamily="18" charset="0"/>
              </a:rPr>
              <a:t>	</a:t>
            </a:r>
            <a:r>
              <a:rPr lang="nb-NO" altLang="nb-NO" sz="2000">
                <a:cs typeface="Times New Roman" panose="02020603050405020304" pitchFamily="18" charset="0"/>
              </a:rPr>
              <a:t>- 1,96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000">
                <a:cs typeface="Times New Roman" panose="02020603050405020304" pitchFamily="18" charset="0"/>
              </a:rPr>
              <a:t>	- 1,65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400"/>
              <a:t>	Hvor stor prosent av resultatene i en gaussfordeling ligger </a:t>
            </a:r>
            <a:r>
              <a:rPr lang="nb-NO" altLang="nb-NO" sz="2400" b="1"/>
              <a:t>i </a:t>
            </a:r>
            <a:r>
              <a:rPr lang="nb-NO" altLang="nb-NO" sz="2400"/>
              <a:t>området </a:t>
            </a:r>
            <a:r>
              <a:rPr lang="nb-NO" altLang="nb-NO" sz="2400">
                <a:solidFill>
                  <a:srgbClr val="FF0000"/>
                </a:solidFill>
                <a:cs typeface="Times New Roman" panose="02020603050405020304" pitchFamily="18" charset="0"/>
              </a:rPr>
              <a:t>μ ± z · σ</a:t>
            </a:r>
            <a:r>
              <a:rPr lang="nb-NO" altLang="nb-NO" sz="2400">
                <a:cs typeface="Times New Roman" panose="02020603050405020304" pitchFamily="18" charset="0"/>
              </a:rPr>
              <a:t> når z er: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800">
                <a:cs typeface="Times New Roman" panose="02020603050405020304" pitchFamily="18" charset="0"/>
              </a:rPr>
              <a:t>	</a:t>
            </a:r>
            <a:r>
              <a:rPr lang="nb-NO" altLang="nb-NO" sz="2000">
                <a:cs typeface="Times New Roman" panose="02020603050405020304" pitchFamily="18" charset="0"/>
              </a:rPr>
              <a:t>- 1,96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800">
                <a:cs typeface="Times New Roman" panose="02020603050405020304" pitchFamily="18" charset="0"/>
              </a:rPr>
              <a:t>	U</a:t>
            </a:r>
            <a:r>
              <a:rPr lang="nb-NO" altLang="nb-NO" sz="2400">
                <a:cs typeface="Times New Roman" panose="02020603050405020304" pitchFamily="18" charset="0"/>
              </a:rPr>
              <a:t>tenfor </a:t>
            </a:r>
            <a:r>
              <a:rPr lang="nb-NO" altLang="nb-NO" sz="2400"/>
              <a:t>området </a:t>
            </a:r>
            <a:r>
              <a:rPr lang="nb-NO" altLang="nb-NO" sz="2400">
                <a:solidFill>
                  <a:srgbClr val="FF0000"/>
                </a:solidFill>
                <a:cs typeface="Times New Roman" panose="02020603050405020304" pitchFamily="18" charset="0"/>
              </a:rPr>
              <a:t>μ ± z · σ</a:t>
            </a:r>
            <a:r>
              <a:rPr lang="nb-NO" altLang="nb-NO" sz="2400">
                <a:cs typeface="Times New Roman" panose="02020603050405020304" pitchFamily="18" charset="0"/>
              </a:rPr>
              <a:t> ?</a:t>
            </a:r>
            <a:r>
              <a:rPr lang="nb-NO" altLang="nb-NO" sz="2800"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80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BF4B-E8FC-405F-977A-A757771A677C}" type="slidenum">
              <a:rPr lang="nb-NO" altLang="nb-NO"/>
              <a:pPr/>
              <a:t>20</a:t>
            </a:fld>
            <a:endParaRPr lang="nb-NO" altLang="nb-NO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>
                <a:solidFill>
                  <a:srgbClr val="003399"/>
                </a:solidFill>
              </a:rPr>
              <a:t>Oppgave 2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b-NO" altLang="nb-NO">
                <a:solidFill>
                  <a:srgbClr val="FF0000"/>
                </a:solidFill>
              </a:rPr>
              <a:t>PT-INR</a:t>
            </a:r>
          </a:p>
          <a:p>
            <a:pPr>
              <a:buFontTx/>
              <a:buNone/>
            </a:pPr>
            <a:r>
              <a:rPr lang="nb-NO" altLang="nb-NO"/>
              <a:t>Tillatt totalfeil: 15 %, uansett verdi </a:t>
            </a:r>
          </a:p>
          <a:p>
            <a:pPr>
              <a:buFontTx/>
              <a:buNone/>
            </a:pPr>
            <a:r>
              <a:rPr lang="nb-NO" altLang="nb-NO"/>
              <a:t>Prosessktr: 	CV= 4 % ved PT-INR = 1</a:t>
            </a:r>
          </a:p>
          <a:p>
            <a:pPr>
              <a:buFontTx/>
              <a:buNone/>
            </a:pPr>
            <a:r>
              <a:rPr lang="nb-NO" altLang="nb-NO"/>
              <a:t>				CV= 3 % ved PT-INR = 2,5</a:t>
            </a:r>
          </a:p>
          <a:p>
            <a:pPr>
              <a:buFontTx/>
              <a:buNone/>
            </a:pPr>
            <a:r>
              <a:rPr lang="nb-NO" altLang="nb-NO"/>
              <a:t>Formuler regelen</a:t>
            </a:r>
          </a:p>
          <a:p>
            <a:endParaRPr lang="nb-NO" altLang="nb-N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09BD-3DAC-48C8-A62D-56B38AB52571}" type="slidenum">
              <a:rPr lang="nb-NO" altLang="nb-NO"/>
              <a:pPr/>
              <a:t>3</a:t>
            </a:fld>
            <a:endParaRPr lang="nb-NO" altLang="nb-NO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nb-NO" altLang="nb-NO" sz="4000">
                <a:solidFill>
                  <a:srgbClr val="003399"/>
                </a:solidFill>
              </a:rPr>
              <a:t>Systematisk feil (Z-tabell)</a:t>
            </a:r>
          </a:p>
        </p:txBody>
      </p:sp>
      <p:pic>
        <p:nvPicPr>
          <p:cNvPr id="8196" name="Picture 4" descr="C:\DOCUME~1\klinisk\LOCALS~1\Temp\~AUT0000.bmp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066800"/>
            <a:ext cx="4759325" cy="50292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2A1F-8EC0-46E5-B115-5513D7807834}" type="slidenum">
              <a:rPr lang="nb-NO" altLang="nb-NO"/>
              <a:pPr/>
              <a:t>4</a:t>
            </a:fld>
            <a:endParaRPr lang="nb-NO" altLang="nb-NO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nb-NO" altLang="nb-NO" sz="4000">
                <a:solidFill>
                  <a:srgbClr val="003399"/>
                </a:solidFill>
              </a:rPr>
              <a:t>Tilfeldig feil (Z-tabell)</a:t>
            </a:r>
          </a:p>
        </p:txBody>
      </p:sp>
      <p:pic>
        <p:nvPicPr>
          <p:cNvPr id="9220" name="Picture 4" descr="C:\DOCUME~1\klinisk\LOCALS~1\Temp\~AUT0006.bmp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0763" y="1287463"/>
            <a:ext cx="5329237" cy="4808537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415-8CC3-4FED-9CD3-5994E79606BC}" type="slidenum">
              <a:rPr lang="nb-NO" altLang="nb-NO"/>
              <a:pPr/>
              <a:t>5</a:t>
            </a:fld>
            <a:endParaRPr lang="nb-NO" altLang="nb-NO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nb-NO" altLang="nb-NO">
                <a:solidFill>
                  <a:srgbClr val="003399"/>
                </a:solidFill>
              </a:rPr>
              <a:t>Kontrollregelens styrke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b-NO" altLang="nb-NO"/>
              <a:t>	</a:t>
            </a:r>
            <a:r>
              <a:rPr lang="nb-NO" altLang="nb-NO">
                <a:solidFill>
                  <a:srgbClr val="006600"/>
                </a:solidFill>
              </a:rPr>
              <a:t>Kontrollregler skal avdekke feil over en viss størrelse med en rimelig grad av sikkerhet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/>
              <a:t>	</a:t>
            </a:r>
            <a:r>
              <a:rPr lang="nb-NO" altLang="nb-NO">
                <a:solidFill>
                  <a:srgbClr val="FF0000"/>
                </a:solidFill>
              </a:rPr>
              <a:t>P</a:t>
            </a:r>
            <a:r>
              <a:rPr lang="nb-NO" altLang="nb-NO" baseline="-25000">
                <a:solidFill>
                  <a:srgbClr val="FF0000"/>
                </a:solidFill>
              </a:rPr>
              <a:t>ed</a:t>
            </a:r>
            <a:r>
              <a:rPr lang="nb-NO" altLang="nb-NO">
                <a:solidFill>
                  <a:srgbClr val="FF0000"/>
                </a:solidFill>
              </a:rPr>
              <a:t>	</a:t>
            </a:r>
            <a:r>
              <a:rPr lang="nb-NO" altLang="nb-NO"/>
              <a:t>	</a:t>
            </a:r>
            <a:r>
              <a:rPr lang="nb-NO" altLang="nb-NO">
                <a:solidFill>
                  <a:srgbClr val="FF0000"/>
                </a:solidFill>
              </a:rPr>
              <a:t>Probability for error detection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/>
              <a:t>	</a:t>
            </a:r>
            <a:r>
              <a:rPr lang="nb-NO" altLang="nb-NO" sz="2800"/>
              <a:t>Hvor stor sannsynlighet er det for at den gitte feil skal oppdages. (Sannsynligheten for å forkaste en serie). Ønsker 90%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/>
              <a:t>	</a:t>
            </a:r>
            <a:r>
              <a:rPr lang="nb-NO" altLang="nb-NO">
                <a:solidFill>
                  <a:srgbClr val="FF0000"/>
                </a:solidFill>
              </a:rPr>
              <a:t>P</a:t>
            </a:r>
            <a:r>
              <a:rPr lang="nb-NO" altLang="nb-NO" baseline="-25000">
                <a:solidFill>
                  <a:srgbClr val="FF0000"/>
                </a:solidFill>
              </a:rPr>
              <a:t>fr</a:t>
            </a:r>
            <a:r>
              <a:rPr lang="nb-NO" altLang="nb-NO">
                <a:solidFill>
                  <a:srgbClr val="FF0000"/>
                </a:solidFill>
              </a:rPr>
              <a:t>	</a:t>
            </a:r>
            <a:r>
              <a:rPr lang="nb-NO" altLang="nb-NO"/>
              <a:t>	</a:t>
            </a:r>
            <a:r>
              <a:rPr lang="nb-NO" altLang="nb-NO">
                <a:solidFill>
                  <a:srgbClr val="FF0000"/>
                </a:solidFill>
              </a:rPr>
              <a:t>Probability for false rejection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/>
              <a:t>	</a:t>
            </a:r>
            <a:r>
              <a:rPr lang="nb-NO" altLang="nb-NO" sz="2800"/>
              <a:t>Hvor stor sannsynlighet for falsk alarm (forkastelse). Ønsker &lt; 5 %, helst 1 %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9414-7716-4C24-8425-8DF30BE5A3C3}" type="slidenum">
              <a:rPr lang="nb-NO" altLang="nb-NO"/>
              <a:pPr/>
              <a:t>6</a:t>
            </a:fld>
            <a:endParaRPr lang="nb-NO" altLang="nb-NO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nb-NO" altLang="nb-NO">
                <a:solidFill>
                  <a:srgbClr val="003399"/>
                </a:solidFill>
              </a:rPr>
              <a:t>Styrkediagram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nb-NO" altLang="nb-NO" sz="2800"/>
              <a:t>Sannsynligheten for å forkaste en serie (eller oppdage feilen) på y-aksen, Ped</a:t>
            </a:r>
          </a:p>
          <a:p>
            <a:r>
              <a:rPr lang="nb-NO" altLang="nb-NO" sz="2800"/>
              <a:t>Størrelsen på feilen på x-aksen, </a:t>
            </a:r>
            <a:r>
              <a:rPr lang="nb-NO" altLang="nb-NO" sz="2800">
                <a:cs typeface="Times New Roman" panose="02020603050405020304" pitchFamily="18" charset="0"/>
              </a:rPr>
              <a:t>ΔSE el ΔRE</a:t>
            </a:r>
          </a:p>
          <a:p>
            <a:r>
              <a:rPr lang="nb-NO" altLang="nb-NO" sz="2800">
                <a:cs typeface="Times New Roman" panose="02020603050405020304" pitchFamily="18" charset="0"/>
              </a:rPr>
              <a:t>Pfr: Der kurven skjærer y-aksen</a:t>
            </a:r>
          </a:p>
          <a:p>
            <a:endParaRPr lang="nb-NO" altLang="nb-NO" sz="280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nb-NO" altLang="nb-NO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286000" y="3505200"/>
          <a:ext cx="3619500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Photo Editor-foto" r:id="rId4" imgW="3161905" imgH="2666667" progId="MSPhotoEd.3">
                  <p:embed/>
                </p:oleObj>
              </mc:Choice>
              <mc:Fallback>
                <p:oleObj name="Photo Editor-foto" r:id="rId4" imgW="3161905" imgH="2666667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05200"/>
                        <a:ext cx="3619500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010400" y="3810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altLang="nb-NO">
                <a:solidFill>
                  <a:srgbClr val="FF0000"/>
                </a:solidFill>
              </a:rPr>
              <a:t>1</a:t>
            </a:r>
            <a:r>
              <a:rPr lang="nb-NO" altLang="nb-NO" baseline="-25000">
                <a:solidFill>
                  <a:srgbClr val="FF0000"/>
                </a:solidFill>
              </a:rPr>
              <a:t>3s</a:t>
            </a:r>
            <a:r>
              <a:rPr lang="nb-NO" altLang="nb-NO">
                <a:solidFill>
                  <a:srgbClr val="FF0000"/>
                </a:solidFill>
              </a:rPr>
              <a:t>, N=1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BD3E-18C8-4312-8E2D-70A1EFE847F5}" type="slidenum">
              <a:rPr lang="nb-NO" altLang="nb-NO"/>
              <a:pPr/>
              <a:t>7</a:t>
            </a:fld>
            <a:endParaRPr lang="nb-NO" altLang="nb-NO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>
                <a:solidFill>
                  <a:srgbClr val="003399"/>
                </a:solidFill>
              </a:rPr>
              <a:t>Styrkediagram</a:t>
            </a:r>
          </a:p>
        </p:txBody>
      </p:sp>
      <p:pic>
        <p:nvPicPr>
          <p:cNvPr id="15364" name="Picture 4" descr="http://www.westgard.com/pfsampl.gif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0500" y="1981200"/>
            <a:ext cx="62214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A8FF-4B62-4258-B8F7-D0E2C5617A33}" type="slidenum">
              <a:rPr lang="nb-NO" altLang="nb-NO"/>
              <a:pPr/>
              <a:t>8</a:t>
            </a:fld>
            <a:endParaRPr lang="nb-NO" altLang="nb-NO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>
                <a:solidFill>
                  <a:srgbClr val="003399"/>
                </a:solidFill>
              </a:rPr>
              <a:t>Styrkediagram</a:t>
            </a:r>
          </a:p>
        </p:txBody>
      </p:sp>
      <p:pic>
        <p:nvPicPr>
          <p:cNvPr id="16388" name="Picture 4" descr="http://www.westgard.com/pfpedpfr.gif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1981200"/>
            <a:ext cx="6627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EE36-D366-4F95-BD1D-DDA0C8C8B776}" type="slidenum">
              <a:rPr lang="nb-NO" altLang="nb-NO"/>
              <a:pPr/>
              <a:t>9</a:t>
            </a:fld>
            <a:endParaRPr lang="nb-NO" altLang="nb-NO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nb-NO" altLang="nb-NO">
                <a:solidFill>
                  <a:srgbClr val="003399"/>
                </a:solidFill>
              </a:rPr>
              <a:t>Styrkediagram</a:t>
            </a:r>
            <a:r>
              <a:rPr lang="nb-NO" altLang="nb-NO"/>
              <a:t> </a:t>
            </a:r>
            <a:r>
              <a:rPr lang="nb-NO" altLang="nb-NO">
                <a:solidFill>
                  <a:srgbClr val="FF0000"/>
                </a:solidFill>
              </a:rPr>
              <a:t>1</a:t>
            </a:r>
            <a:r>
              <a:rPr lang="nb-NO" altLang="nb-NO" baseline="-25000">
                <a:solidFill>
                  <a:srgbClr val="FF0000"/>
                </a:solidFill>
              </a:rPr>
              <a:t>2s</a:t>
            </a:r>
            <a:br>
              <a:rPr lang="nb-NO" altLang="nb-NO" baseline="-25000">
                <a:solidFill>
                  <a:srgbClr val="FF0000"/>
                </a:solidFill>
              </a:rPr>
            </a:br>
            <a:endParaRPr lang="nb-NO" altLang="nb-NO" baseline="-2500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>
                <a:solidFill>
                  <a:srgbClr val="006600"/>
                </a:solidFill>
              </a:rPr>
              <a:t>Pfr:</a:t>
            </a:r>
            <a:endParaRPr lang="nb-NO" altLang="nb-NO" baseline="-2500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/>
              <a:t>	N = 1	Pfr 	5 %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/>
              <a:t>	N = 2	Pfr	10 % ( ett resultat utenfor 2s)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/>
              <a:t>	N = 4	Pfr	18 %</a:t>
            </a:r>
          </a:p>
          <a:p>
            <a:pPr>
              <a:lnSpc>
                <a:spcPct val="90000"/>
              </a:lnSpc>
            </a:pPr>
            <a:r>
              <a:rPr lang="nb-NO" altLang="nb-NO">
                <a:solidFill>
                  <a:srgbClr val="006600"/>
                </a:solidFill>
              </a:rPr>
              <a:t>N øker: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/>
              <a:t>	Sannsynligheten for </a:t>
            </a:r>
            <a:r>
              <a:rPr lang="nb-NO" altLang="nb-NO" b="1"/>
              <a:t>både</a:t>
            </a:r>
            <a:r>
              <a:rPr lang="nb-NO" altLang="nb-NO"/>
              <a:t> sanne og falske alarmer øker. Sannsynligheten for å oppdage feil, P</a:t>
            </a:r>
            <a:r>
              <a:rPr lang="nb-NO" altLang="nb-NO" baseline="-25000"/>
              <a:t>ed</a:t>
            </a:r>
            <a:r>
              <a:rPr lang="nb-NO" altLang="nb-NO"/>
              <a:t>, og sannsynligheten for falske alarm, P</a:t>
            </a:r>
            <a:r>
              <a:rPr lang="nb-NO" altLang="nb-NO" baseline="-25000"/>
              <a:t>fr</a:t>
            </a:r>
            <a:r>
              <a:rPr lang="nb-NO" altLang="nb-NO"/>
              <a:t>, øker.</a:t>
            </a:r>
          </a:p>
          <a:p>
            <a:pPr>
              <a:lnSpc>
                <a:spcPct val="90000"/>
              </a:lnSpc>
              <a:buFontTx/>
              <a:buNone/>
            </a:pPr>
            <a:endParaRPr lang="nb-NO" altLang="nb-N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1453</Words>
  <Application>Microsoft Office PowerPoint</Application>
  <PresentationFormat>Skjermfremvisning (4:3)</PresentationFormat>
  <Paragraphs>211</Paragraphs>
  <Slides>20</Slides>
  <Notes>15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20</vt:i4>
      </vt:variant>
    </vt:vector>
  </HeadingPairs>
  <TitlesOfParts>
    <vt:vector size="25" baseType="lpstr">
      <vt:lpstr>Times New Roman</vt:lpstr>
      <vt:lpstr>Symbol</vt:lpstr>
      <vt:lpstr>Standard utforming</vt:lpstr>
      <vt:lpstr>Microsoft Photo Editor 3.0-fotografi</vt:lpstr>
      <vt:lpstr>Microsoft Word-bilde</vt:lpstr>
      <vt:lpstr>Kontrollregler</vt:lpstr>
      <vt:lpstr>Z-tabell</vt:lpstr>
      <vt:lpstr>Systematisk feil (Z-tabell)</vt:lpstr>
      <vt:lpstr>Tilfeldig feil (Z-tabell)</vt:lpstr>
      <vt:lpstr>Kontrollregelens styrke</vt:lpstr>
      <vt:lpstr>Styrkediagram</vt:lpstr>
      <vt:lpstr>Styrkediagram</vt:lpstr>
      <vt:lpstr>Styrkediagram</vt:lpstr>
      <vt:lpstr>Styrkediagram 12s </vt:lpstr>
      <vt:lpstr>Kontrollregler</vt:lpstr>
      <vt:lpstr>TEa (Total error allowable)  Tillatt totalfeil</vt:lpstr>
      <vt:lpstr>Målsetting med analytisk kvalitetssikring:  hvis analysefeil &lt; tillatt totalfeil  utgi svar  hvis analysefeil &gt; tillatt totalfeil  stopp svar</vt:lpstr>
      <vt:lpstr>Forslag til TEa</vt:lpstr>
      <vt:lpstr>Kritisk feil</vt:lpstr>
      <vt:lpstr>TEa og kritisk systematisk feil</vt:lpstr>
      <vt:lpstr>Valg av kontrollregel - Fremgangsmåte</vt:lpstr>
      <vt:lpstr>Valg av kontrollregel - Fremgangsmåte</vt:lpstr>
      <vt:lpstr>Eksempel</vt:lpstr>
      <vt:lpstr>Oppgave 1</vt:lpstr>
      <vt:lpstr>Oppgave 2</vt:lpstr>
    </vt:vector>
  </TitlesOfParts>
  <Company>Kristine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Kontrollregler</dc:title>
  <dc:creator>Kristine</dc:creator>
  <cp:lastModifiedBy>Folden, Anne Britt</cp:lastModifiedBy>
  <cp:revision>19</cp:revision>
  <dcterms:created xsi:type="dcterms:W3CDTF">2004-11-06T16:34:19Z</dcterms:created>
  <dcterms:modified xsi:type="dcterms:W3CDTF">2022-03-01T06:49:00Z</dcterms:modified>
</cp:coreProperties>
</file>